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7"/>
  </p:notesMasterIdLst>
  <p:sldIdLst>
    <p:sldId id="257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</p:sldIdLst>
  <p:sldSz cx="9144000" cy="6858000" type="screen4x3"/>
  <p:notesSz cx="6858000" cy="9144000"/>
  <p:custDataLst>
    <p:tags r:id="rId18"/>
  </p:custDataLst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9933"/>
    <a:srgbClr val="66FFCC"/>
    <a:srgbClr val="00FF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ED7630A-573F-4D86-9A1C-31D1C6A2C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009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D8E753A-1649-4C62-8232-A2C3D93F9C9E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</p:spTree>
    <p:extLst>
      <p:ext uri="{BB962C8B-B14F-4D97-AF65-F5344CB8AC3E}">
        <p14:creationId xmlns:p14="http://schemas.microsoft.com/office/powerpoint/2010/main" val="215291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[final]barra-ead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250825" y="1341438"/>
            <a:ext cx="8713788" cy="1116012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23850" y="2852738"/>
            <a:ext cx="8424863" cy="3744912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200"/>
            </a:lvl1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2B11F-1C32-4586-88A9-72A0FAEF649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40513" y="1557338"/>
            <a:ext cx="2057400" cy="4967287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1557338"/>
            <a:ext cx="6019800" cy="4967287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43A183-BCBB-442B-A16A-1B2CB3C3BB9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557338"/>
            <a:ext cx="8229600" cy="792162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5A82FB-C9D1-42B6-AC1B-36059DB2D18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28510-EA7C-4EFA-BBFD-32127D50DCD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110A8-2B5E-40B4-950F-4EBD6726E46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68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59313" y="2781300"/>
            <a:ext cx="4038600" cy="3743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C787DC-73A1-404B-A83B-CA102F7C745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E3B350-94DC-4666-B87A-D370497737D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1A1CE-DDEE-4769-87D1-5C934361D9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5F5C20-8CF7-4BD6-8DD9-D5018970B40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8E7D9-DD8B-4365-9A45-359706DEED9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0AC24D-80E4-4C3E-9A5C-220DE2F7E7E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FB27952-DDF6-4A3F-A070-21A7588E5C5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149" name="Rectangle 5"/>
          <p:cNvSpPr>
            <a:spLocks noChangeArrowheads="1"/>
          </p:cNvSpPr>
          <p:nvPr userDrawn="1"/>
        </p:nvSpPr>
        <p:spPr bwMode="auto">
          <a:xfrm>
            <a:off x="0" y="1268413"/>
            <a:ext cx="9144000" cy="5589587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781300"/>
            <a:ext cx="82296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31" name="Rectangle 7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68313" y="1557338"/>
            <a:ext cx="8229600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pic>
        <p:nvPicPr>
          <p:cNvPr id="1032" name="Picture 8" descr="[final]barra-ead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2" tx1="lt1" bg2="dk1" tx2="lt2" accent1="accent1" accent2="accent2" accent3="accent3" accent4="accent4" accent5="accent5" accent6="accent6" hlink="hlink" folHlink="folHlink"/>
  <p:sldLayoutIdLst>
    <p:sldLayoutId id="2147483895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bg2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23528" y="2348880"/>
            <a:ext cx="8748464" cy="1597025"/>
          </a:xfrm>
        </p:spPr>
        <p:txBody>
          <a:bodyPr/>
          <a:lstStyle/>
          <a:p>
            <a:pPr eaLnBrk="1" hangingPunct="1"/>
            <a:r>
              <a:rPr lang="pt-BR" b="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>Disciplina:</a:t>
            </a:r>
            <a: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  <a:t/>
            </a:r>
            <a:br>
              <a:rPr lang="pt-BR" sz="4400" dirty="0" smtClean="0">
                <a:solidFill>
                  <a:schemeClr val="bg1">
                    <a:lumMod val="50000"/>
                  </a:schemeClr>
                </a:solidFill>
                <a:latin typeface="Calibri" pitchFamily="34" charset="0"/>
              </a:rPr>
            </a:br>
            <a:r>
              <a:rPr lang="pt-BR" sz="4400" dirty="0" smtClean="0">
                <a:effectLst/>
              </a:rPr>
              <a:t>Direção Estratégica</a:t>
            </a:r>
            <a:endParaRPr lang="pt-BR" sz="4400" dirty="0" smtClean="0">
              <a:solidFill>
                <a:schemeClr val="bg1">
                  <a:lumMod val="50000"/>
                </a:schemeClr>
              </a:solidFill>
              <a:effectLst/>
              <a:latin typeface="Calibri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539552" y="4077072"/>
            <a:ext cx="8352927" cy="72008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Prof</a:t>
            </a:r>
            <a:r>
              <a:rPr lang="en-US" sz="2800" b="1" baseline="300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. </a:t>
            </a:r>
            <a:r>
              <a:rPr lang="pt-BR" sz="2800" b="1" dirty="0" smtClean="0">
                <a:latin typeface="Calibri" pitchFamily="34" charset="0"/>
              </a:rPr>
              <a:t>Gabriela Gonçalves Silveira Fiates</a:t>
            </a:r>
            <a:endParaRPr lang="en-US" sz="2800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268760"/>
            <a:ext cx="8229600" cy="792162"/>
          </a:xfrm>
        </p:spPr>
        <p:txBody>
          <a:bodyPr/>
          <a:lstStyle/>
          <a:p>
            <a:r>
              <a:rPr lang="pt-BR" dirty="0"/>
              <a:t>Análise Externa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5973" y="2204864"/>
            <a:ext cx="8229600" cy="3743325"/>
          </a:xfrm>
        </p:spPr>
        <p:txBody>
          <a:bodyPr/>
          <a:lstStyle/>
          <a:p>
            <a:r>
              <a:rPr lang="pt-BR" sz="2000" dirty="0" smtClean="0"/>
              <a:t>Organizações </a:t>
            </a:r>
            <a:r>
              <a:rPr lang="pt-BR" sz="2000" dirty="0"/>
              <a:t>devem interpretar </a:t>
            </a:r>
            <a:r>
              <a:rPr lang="pt-BR" sz="2000" dirty="0" smtClean="0"/>
              <a:t>as situações </a:t>
            </a:r>
            <a:r>
              <a:rPr lang="pt-BR" sz="2000" dirty="0"/>
              <a:t>à luz de suas oportunidades e ameaças</a:t>
            </a:r>
            <a:r>
              <a:rPr lang="pt-BR" sz="2000" dirty="0" smtClean="0"/>
              <a:t>.</a:t>
            </a:r>
          </a:p>
          <a:p>
            <a:endParaRPr lang="pt-BR" sz="2000" dirty="0"/>
          </a:p>
          <a:p>
            <a:r>
              <a:rPr lang="pt-BR" sz="2000" dirty="0" smtClean="0"/>
              <a:t>A análise </a:t>
            </a:r>
            <a:r>
              <a:rPr lang="pt-BR" sz="2000" dirty="0"/>
              <a:t>Externa </a:t>
            </a:r>
            <a:r>
              <a:rPr lang="pt-BR" sz="2000" dirty="0" smtClean="0"/>
              <a:t>relaciona-se, em geral, a forças incontroláveis, no entanto, algumas variáveis podem ser influenciadas (pelo menos por algumas organizações).</a:t>
            </a:r>
          </a:p>
          <a:p>
            <a:endParaRPr lang="pt-BR" sz="2000" dirty="0"/>
          </a:p>
          <a:p>
            <a:r>
              <a:rPr lang="pt-BR" sz="2000" dirty="0"/>
              <a:t>As ameaças são os elementos negativos, ou seja, </a:t>
            </a:r>
            <a:r>
              <a:rPr lang="pt-BR" sz="2000" dirty="0" smtClean="0"/>
              <a:t>continuam sendo </a:t>
            </a:r>
            <a:r>
              <a:rPr lang="pt-BR" sz="2000" dirty="0"/>
              <a:t>uma força incontrolável pela organização e criam </a:t>
            </a:r>
            <a:r>
              <a:rPr lang="pt-BR" sz="2000" dirty="0" smtClean="0"/>
              <a:t>obstáculos para </a:t>
            </a:r>
            <a:r>
              <a:rPr lang="pt-BR" sz="2000" dirty="0"/>
              <a:t>a sua estratégia, no entanto, poderão ou não ser evitadas </a:t>
            </a:r>
            <a:r>
              <a:rPr lang="pt-BR" sz="2000" dirty="0" smtClean="0"/>
              <a:t>quando conhecidas </a:t>
            </a:r>
            <a:r>
              <a:rPr lang="pt-BR" sz="2000" dirty="0"/>
              <a:t>em tempo suficiente para serem administradas</a:t>
            </a:r>
            <a:r>
              <a:rPr lang="pt-BR" sz="2000" dirty="0" smtClean="0"/>
              <a:t>.</a:t>
            </a:r>
          </a:p>
          <a:p>
            <a:endParaRPr lang="pt-BR" sz="2000" dirty="0"/>
          </a:p>
          <a:p>
            <a:r>
              <a:rPr lang="pt-BR" sz="2000" dirty="0" smtClean="0"/>
              <a:t>Econômico/ Político/Legal/ Ecológico/ Tecnológico/ Demográfico/ Social/Cultural.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44652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Análise Interna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Pontos fortes e  fracos relacionados diretamente com as estratégias.</a:t>
            </a:r>
          </a:p>
          <a:p>
            <a:endParaRPr lang="pt-BR" dirty="0"/>
          </a:p>
          <a:p>
            <a:r>
              <a:rPr lang="pt-BR" dirty="0"/>
              <a:t>Análise profunda de todos os departamentos e </a:t>
            </a:r>
            <a:r>
              <a:rPr lang="pt-BR" dirty="0" smtClean="0"/>
              <a:t>funções (ver página 67): marketing, produção, logística, recursos humanos etc...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0343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Ferramentas do Planejamento Estratégico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Matriz: FOFA – década de 70 (é </a:t>
            </a:r>
            <a:r>
              <a:rPr lang="pt-BR" dirty="0"/>
              <a:t>criticada por </a:t>
            </a:r>
            <a:r>
              <a:rPr lang="pt-BR" dirty="0" smtClean="0"/>
              <a:t>sua </a:t>
            </a:r>
            <a:r>
              <a:rPr lang="pt-BR" dirty="0"/>
              <a:t>construção </a:t>
            </a:r>
            <a:r>
              <a:rPr lang="pt-BR" dirty="0" smtClean="0"/>
              <a:t>refletir </a:t>
            </a:r>
            <a:r>
              <a:rPr lang="pt-BR" dirty="0"/>
              <a:t>o viés de </a:t>
            </a:r>
            <a:r>
              <a:rPr lang="pt-BR" dirty="0" smtClean="0"/>
              <a:t>percepção dos </a:t>
            </a:r>
            <a:r>
              <a:rPr lang="pt-BR" dirty="0"/>
              <a:t>condutores do processo de planejamento</a:t>
            </a:r>
            <a:r>
              <a:rPr lang="pt-BR" dirty="0" smtClean="0"/>
              <a:t>.)</a:t>
            </a:r>
          </a:p>
          <a:p>
            <a:endParaRPr lang="pt-BR" dirty="0"/>
          </a:p>
          <a:p>
            <a:r>
              <a:rPr lang="pt-BR" dirty="0"/>
              <a:t>Matriz de </a:t>
            </a:r>
            <a:r>
              <a:rPr lang="pt-BR" dirty="0" err="1" smtClean="0"/>
              <a:t>Ansoff</a:t>
            </a:r>
            <a:r>
              <a:rPr lang="pt-BR" dirty="0" smtClean="0"/>
              <a:t> (</a:t>
            </a:r>
            <a:r>
              <a:rPr lang="pt-BR" dirty="0"/>
              <a:t>Matriz </a:t>
            </a:r>
            <a:r>
              <a:rPr lang="pt-BR" dirty="0" smtClean="0"/>
              <a:t>produto/mercado) - </a:t>
            </a:r>
            <a:r>
              <a:rPr lang="pt-BR" dirty="0"/>
              <a:t>objetivo central é avaliar o estado de sinergia entre as </a:t>
            </a:r>
            <a:r>
              <a:rPr lang="pt-BR" dirty="0" smtClean="0"/>
              <a:t>ações organizacionais (produto: tradicionais ou novos?) </a:t>
            </a:r>
            <a:r>
              <a:rPr lang="pt-BR" dirty="0"/>
              <a:t>e as demandas do </a:t>
            </a:r>
            <a:r>
              <a:rPr lang="pt-BR" dirty="0" smtClean="0"/>
              <a:t>mercado (</a:t>
            </a:r>
            <a:r>
              <a:rPr lang="pt-BR" dirty="0"/>
              <a:t>tradicionais ou novos</a:t>
            </a:r>
            <a:r>
              <a:rPr lang="pt-BR" dirty="0" smtClean="0"/>
              <a:t>?).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943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Ferramentas do Planejamento Estratégico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Matriz do Boston Consulting </a:t>
            </a:r>
            <a:r>
              <a:rPr lang="pt-BR" dirty="0" err="1"/>
              <a:t>Group</a:t>
            </a:r>
            <a:r>
              <a:rPr lang="pt-BR" dirty="0"/>
              <a:t> (BCG</a:t>
            </a:r>
            <a:r>
              <a:rPr lang="pt-BR" dirty="0" smtClean="0"/>
              <a:t>) - </a:t>
            </a:r>
            <a:r>
              <a:rPr lang="pt-BR" dirty="0"/>
              <a:t>apoio ao processo de tomada de decisões de </a:t>
            </a:r>
            <a:r>
              <a:rPr lang="pt-BR" dirty="0" smtClean="0"/>
              <a:t>natureza estratégica</a:t>
            </a:r>
            <a:r>
              <a:rPr lang="pt-BR" dirty="0"/>
              <a:t>, decisões relacionadas à carteira de negócios ou </a:t>
            </a:r>
            <a:r>
              <a:rPr lang="pt-BR" dirty="0" smtClean="0"/>
              <a:t>produtos (% participação de mercado X % crescimento de mercado).</a:t>
            </a:r>
          </a:p>
          <a:p>
            <a:endParaRPr lang="pt-BR" dirty="0"/>
          </a:p>
          <a:p>
            <a:r>
              <a:rPr lang="pt-BR" dirty="0"/>
              <a:t>Curva do Ciclo de Vida do </a:t>
            </a:r>
            <a:r>
              <a:rPr lang="pt-BR" dirty="0" smtClean="0"/>
              <a:t>Produto – permite identificar  a fase da organização e alinhar o </a:t>
            </a:r>
            <a:r>
              <a:rPr lang="pt-BR" dirty="0"/>
              <a:t>conjunto </a:t>
            </a:r>
            <a:r>
              <a:rPr lang="pt-BR" dirty="0" smtClean="0"/>
              <a:t>de atividades </a:t>
            </a:r>
            <a:r>
              <a:rPr lang="pt-BR" dirty="0"/>
              <a:t>em curso, em sintonia com os objetivos organizacionais.</a:t>
            </a:r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611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Ferramentas do Planejamento Estratégico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Matriz </a:t>
            </a:r>
            <a:r>
              <a:rPr lang="pt-BR" dirty="0" err="1"/>
              <a:t>Mckinsey</a:t>
            </a:r>
            <a:r>
              <a:rPr lang="pt-BR" dirty="0"/>
              <a:t> – da General Eletric (GE</a:t>
            </a:r>
            <a:r>
              <a:rPr lang="pt-BR" dirty="0" smtClean="0"/>
              <a:t>) - </a:t>
            </a:r>
            <a:r>
              <a:rPr lang="pt-BR" dirty="0"/>
              <a:t>matriz de nove células, matriz de </a:t>
            </a:r>
            <a:r>
              <a:rPr lang="pt-BR" dirty="0" smtClean="0"/>
              <a:t>pontos de </a:t>
            </a:r>
            <a:r>
              <a:rPr lang="pt-BR" dirty="0"/>
              <a:t>negócios e atividades de mercado com objetivo de identificar </a:t>
            </a:r>
            <a:r>
              <a:rPr lang="pt-BR" dirty="0" smtClean="0"/>
              <a:t>a relação </a:t>
            </a:r>
            <a:r>
              <a:rPr lang="pt-BR" dirty="0"/>
              <a:t>de pontos fortes do negócio e atratividade setorial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Modelo de </a:t>
            </a:r>
            <a:r>
              <a:rPr lang="pt-BR" dirty="0" smtClean="0"/>
              <a:t>Porter - </a:t>
            </a:r>
            <a:r>
              <a:rPr lang="pt-BR" dirty="0"/>
              <a:t>Modelo de Porter concentra importância </a:t>
            </a:r>
            <a:r>
              <a:rPr lang="pt-BR" dirty="0" smtClean="0"/>
              <a:t>na implementação </a:t>
            </a:r>
            <a:r>
              <a:rPr lang="pt-BR" dirty="0"/>
              <a:t>das estratégias </a:t>
            </a:r>
            <a:r>
              <a:rPr lang="pt-BR" dirty="0" smtClean="0"/>
              <a:t>genéricas e </a:t>
            </a:r>
            <a:r>
              <a:rPr lang="pt-BR" dirty="0"/>
              <a:t>não apenas no processo de </a:t>
            </a:r>
            <a:r>
              <a:rPr lang="pt-BR" dirty="0" smtClean="0"/>
              <a:t>formulação </a:t>
            </a:r>
            <a:r>
              <a:rPr lang="pt-BR" dirty="0"/>
              <a:t>dessas </a:t>
            </a:r>
            <a:r>
              <a:rPr lang="pt-BR" dirty="0" smtClean="0"/>
              <a:t>estratégias.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4927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Ferramentas do Planejamento Estratégico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/>
              <a:t>Balanced</a:t>
            </a:r>
            <a:r>
              <a:rPr lang="pt-BR" dirty="0"/>
              <a:t> </a:t>
            </a:r>
            <a:r>
              <a:rPr lang="pt-BR" dirty="0" smtClean="0"/>
              <a:t>Scorecard - </a:t>
            </a:r>
            <a:r>
              <a:rPr lang="pt-BR" dirty="0"/>
              <a:t>ferramenta de </a:t>
            </a:r>
            <a:r>
              <a:rPr lang="pt-BR" dirty="0" smtClean="0"/>
              <a:t>avaliação estratégica </a:t>
            </a:r>
            <a:r>
              <a:rPr lang="pt-BR" dirty="0"/>
              <a:t>organizacional de natureza complexa, na medida em </a:t>
            </a:r>
            <a:r>
              <a:rPr lang="pt-BR" dirty="0" smtClean="0"/>
              <a:t>que analisa </a:t>
            </a:r>
            <a:r>
              <a:rPr lang="pt-BR" dirty="0"/>
              <a:t>o desempenho integrado e </a:t>
            </a:r>
            <a:r>
              <a:rPr lang="pt-BR" dirty="0" smtClean="0"/>
              <a:t>simultâneo em quatro dimensões: financeira; cliente; processos internos; aprendizagem </a:t>
            </a:r>
            <a:r>
              <a:rPr lang="pt-BR" smtClean="0"/>
              <a:t>e crescimento.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2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Unidade 3 – Etapas do Processo de Planejamento Estratégico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Etapas </a:t>
            </a:r>
            <a:r>
              <a:rPr lang="pt-BR" dirty="0"/>
              <a:t>do Processo de Planejamento </a:t>
            </a:r>
            <a:r>
              <a:rPr lang="pt-BR" dirty="0" smtClean="0"/>
              <a:t>Estratégico</a:t>
            </a:r>
          </a:p>
          <a:p>
            <a:r>
              <a:rPr lang="pt-BR" dirty="0" smtClean="0"/>
              <a:t>Declaração </a:t>
            </a:r>
            <a:r>
              <a:rPr lang="pt-BR" dirty="0"/>
              <a:t>de Valores </a:t>
            </a:r>
            <a:endParaRPr lang="pt-BR" dirty="0" smtClean="0"/>
          </a:p>
          <a:p>
            <a:r>
              <a:rPr lang="pt-BR" dirty="0" smtClean="0"/>
              <a:t>Missão </a:t>
            </a:r>
          </a:p>
          <a:p>
            <a:r>
              <a:rPr lang="pt-BR" dirty="0" smtClean="0"/>
              <a:t>Visão </a:t>
            </a:r>
          </a:p>
          <a:p>
            <a:r>
              <a:rPr lang="pt-BR" dirty="0" smtClean="0"/>
              <a:t>Fatores </a:t>
            </a:r>
            <a:r>
              <a:rPr lang="pt-BR" dirty="0"/>
              <a:t>Críticos de Sucesso (FCS) da </a:t>
            </a:r>
            <a:r>
              <a:rPr lang="pt-BR" dirty="0" smtClean="0"/>
              <a:t>Organização</a:t>
            </a:r>
          </a:p>
          <a:p>
            <a:r>
              <a:rPr lang="pt-BR" dirty="0" smtClean="0"/>
              <a:t>Análise </a:t>
            </a:r>
            <a:r>
              <a:rPr lang="pt-BR" dirty="0"/>
              <a:t>Externa </a:t>
            </a:r>
            <a:endParaRPr lang="pt-BR" dirty="0" smtClean="0"/>
          </a:p>
          <a:p>
            <a:r>
              <a:rPr lang="pt-BR" dirty="0" smtClean="0"/>
              <a:t>Análise </a:t>
            </a:r>
            <a:r>
              <a:rPr lang="pt-BR" dirty="0"/>
              <a:t>Interna </a:t>
            </a:r>
            <a:endParaRPr lang="pt-BR" dirty="0" smtClean="0"/>
          </a:p>
          <a:p>
            <a:r>
              <a:rPr lang="pt-BR" dirty="0" smtClean="0"/>
              <a:t>Ferramentas </a:t>
            </a:r>
            <a:r>
              <a:rPr lang="pt-BR" dirty="0"/>
              <a:t>do Planejamento Estratégico 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410300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20000"/>
              </a:lnSpc>
              <a:buNone/>
            </a:pPr>
            <a:r>
              <a:rPr lang="pt-BR" dirty="0" smtClean="0"/>
              <a:t>Discutir </a:t>
            </a:r>
            <a:r>
              <a:rPr lang="pt-BR" dirty="0"/>
              <a:t>e </a:t>
            </a:r>
            <a:r>
              <a:rPr lang="pt-BR" dirty="0" smtClean="0"/>
              <a:t>analisar as diferentes etapas de um Planejamento Estratégico e efetuar </a:t>
            </a:r>
            <a:r>
              <a:rPr lang="pt-BR" dirty="0"/>
              <a:t>a análise dos ambientes interno </a:t>
            </a:r>
            <a:r>
              <a:rPr lang="pt-BR" dirty="0" smtClean="0"/>
              <a:t>e externo </a:t>
            </a:r>
            <a:r>
              <a:rPr lang="pt-BR" dirty="0"/>
              <a:t>à organização e de eleger a ferramenta </a:t>
            </a:r>
            <a:r>
              <a:rPr lang="pt-BR" dirty="0" smtClean="0"/>
              <a:t>que apresenta </a:t>
            </a:r>
            <a:r>
              <a:rPr lang="pt-BR" dirty="0"/>
              <a:t>maior grau de aderência e </a:t>
            </a:r>
            <a:r>
              <a:rPr lang="pt-BR" dirty="0" smtClean="0"/>
              <a:t>de aplicabilidade</a:t>
            </a:r>
            <a:r>
              <a:rPr lang="pt-B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8310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3743325"/>
          </a:xfrm>
        </p:spPr>
        <p:txBody>
          <a:bodyPr/>
          <a:lstStyle/>
          <a:p>
            <a:r>
              <a:rPr lang="pt-BR" dirty="0"/>
              <a:t>Planejamento </a:t>
            </a:r>
            <a:r>
              <a:rPr lang="pt-BR" dirty="0" smtClean="0"/>
              <a:t>Estratégico é </a:t>
            </a:r>
            <a:r>
              <a:rPr lang="pt-BR" dirty="0"/>
              <a:t>um processo, ou seja, é algo dinâmico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 smtClean="0"/>
              <a:t>Há uma </a:t>
            </a:r>
            <a:r>
              <a:rPr lang="pt-BR" dirty="0"/>
              <a:t>infinidade de modelos que </a:t>
            </a:r>
            <a:r>
              <a:rPr lang="pt-BR" dirty="0" smtClean="0"/>
              <a:t>englobam várias etapas com maior ou menos detalhamento e em sequencia diferente.</a:t>
            </a:r>
          </a:p>
          <a:p>
            <a:pPr lvl="1"/>
            <a:r>
              <a:rPr lang="pt-BR" dirty="0" smtClean="0"/>
              <a:t>Não há regra, ou uma receita pronta, o melhor é identificar alguns modelos existentes e ver o que melhor se adequa às necessidades e aos recursos da organização.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067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/>
              <a:t>Na disciplina será adotado o modelo de </a:t>
            </a:r>
            <a:r>
              <a:rPr lang="pt-BR" sz="2800" dirty="0"/>
              <a:t>Pereira (2010) que tem </a:t>
            </a:r>
            <a:r>
              <a:rPr lang="pt-BR" sz="2800" dirty="0" smtClean="0"/>
              <a:t>a seguinte </a:t>
            </a:r>
            <a:r>
              <a:rPr lang="pt-BR" sz="2800" dirty="0"/>
              <a:t>configuração:</a:t>
            </a:r>
            <a:r>
              <a:rPr lang="pt-BR" dirty="0"/>
              <a:t> </a:t>
            </a:r>
            <a:endParaRPr lang="pt-BR" sz="40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000" dirty="0" smtClean="0"/>
              <a:t>Declaração </a:t>
            </a:r>
            <a:r>
              <a:rPr lang="pt-BR" sz="2000" dirty="0"/>
              <a:t>de Valores, </a:t>
            </a:r>
            <a:endParaRPr lang="pt-BR" sz="2000" dirty="0" smtClean="0"/>
          </a:p>
          <a:p>
            <a:r>
              <a:rPr lang="pt-BR" sz="2000" dirty="0" smtClean="0"/>
              <a:t>Missão</a:t>
            </a:r>
            <a:r>
              <a:rPr lang="pt-BR" sz="2000" dirty="0"/>
              <a:t>, </a:t>
            </a:r>
            <a:endParaRPr lang="pt-BR" sz="2000" dirty="0" smtClean="0"/>
          </a:p>
          <a:p>
            <a:r>
              <a:rPr lang="pt-BR" sz="2000" dirty="0" smtClean="0"/>
              <a:t>Visão</a:t>
            </a:r>
            <a:r>
              <a:rPr lang="pt-BR" sz="2000" dirty="0"/>
              <a:t>, </a:t>
            </a:r>
            <a:endParaRPr lang="pt-BR" sz="2000" dirty="0" smtClean="0"/>
          </a:p>
          <a:p>
            <a:r>
              <a:rPr lang="pt-BR" sz="2000" dirty="0" smtClean="0"/>
              <a:t>Fatores</a:t>
            </a:r>
            <a:endParaRPr lang="pt-BR" sz="2000" dirty="0"/>
          </a:p>
          <a:p>
            <a:r>
              <a:rPr lang="pt-BR" sz="2000" dirty="0"/>
              <a:t>Críticos de Sucesso, </a:t>
            </a:r>
            <a:endParaRPr lang="pt-BR" sz="2000" dirty="0" smtClean="0"/>
          </a:p>
          <a:p>
            <a:r>
              <a:rPr lang="pt-BR" sz="2000" dirty="0" smtClean="0"/>
              <a:t>Análise </a:t>
            </a:r>
            <a:r>
              <a:rPr lang="pt-BR" sz="2000" dirty="0"/>
              <a:t>Interna, </a:t>
            </a:r>
            <a:endParaRPr lang="pt-BR" sz="2000" dirty="0" smtClean="0"/>
          </a:p>
          <a:p>
            <a:r>
              <a:rPr lang="pt-BR" sz="2000" dirty="0" smtClean="0"/>
              <a:t>Análise </a:t>
            </a:r>
            <a:r>
              <a:rPr lang="pt-BR" sz="2000" dirty="0"/>
              <a:t>Externa, </a:t>
            </a:r>
            <a:endParaRPr lang="pt-BR" sz="2000" dirty="0" smtClean="0"/>
          </a:p>
          <a:p>
            <a:r>
              <a:rPr lang="pt-BR" sz="2000" dirty="0" smtClean="0"/>
              <a:t>Análise </a:t>
            </a:r>
            <a:r>
              <a:rPr lang="pt-BR" sz="2000" dirty="0"/>
              <a:t>da Matriz</a:t>
            </a:r>
          </a:p>
          <a:p>
            <a:r>
              <a:rPr lang="pt-BR" sz="2000" dirty="0"/>
              <a:t>FOFA, </a:t>
            </a:r>
            <a:endParaRPr lang="pt-BR" sz="2000" dirty="0" smtClean="0"/>
          </a:p>
          <a:p>
            <a:r>
              <a:rPr lang="pt-BR" sz="2000" dirty="0" smtClean="0"/>
              <a:t>Questões </a:t>
            </a:r>
            <a:r>
              <a:rPr lang="pt-BR" sz="2000" dirty="0"/>
              <a:t>Estratégicas, Estratégias e Ações Estratégicas.</a:t>
            </a:r>
          </a:p>
        </p:txBody>
      </p:sp>
    </p:spTree>
    <p:extLst>
      <p:ext uri="{BB962C8B-B14F-4D97-AF65-F5344CB8AC3E}">
        <p14:creationId xmlns:p14="http://schemas.microsoft.com/office/powerpoint/2010/main" val="2898426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199" y="1052736"/>
            <a:ext cx="8229600" cy="792162"/>
          </a:xfrm>
        </p:spPr>
        <p:txBody>
          <a:bodyPr/>
          <a:lstStyle/>
          <a:p>
            <a:r>
              <a:rPr lang="pt-BR" b="0" dirty="0"/>
              <a:t>Declaração de </a:t>
            </a:r>
            <a:r>
              <a:rPr lang="pt-BR" b="0" dirty="0" smtClean="0"/>
              <a:t>Valores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1" y="1844898"/>
            <a:ext cx="9143999" cy="3743325"/>
          </a:xfrm>
        </p:spPr>
        <p:txBody>
          <a:bodyPr/>
          <a:lstStyle/>
          <a:p>
            <a:r>
              <a:rPr lang="pt-BR" sz="2200" dirty="0" smtClean="0"/>
              <a:t>Também chamado de: crenças</a:t>
            </a:r>
            <a:r>
              <a:rPr lang="pt-BR" sz="2200" dirty="0"/>
              <a:t>, princípios,</a:t>
            </a:r>
            <a:br>
              <a:rPr lang="pt-BR" sz="2200" dirty="0"/>
            </a:br>
            <a:r>
              <a:rPr lang="pt-BR" sz="2200" dirty="0"/>
              <a:t>políticas, filosofia ou </a:t>
            </a:r>
            <a:r>
              <a:rPr lang="pt-BR" sz="2200" dirty="0" smtClean="0"/>
              <a:t>ideologia.</a:t>
            </a:r>
          </a:p>
          <a:p>
            <a:r>
              <a:rPr lang="pt-BR" sz="2200" dirty="0" smtClean="0"/>
              <a:t>Referem-se aos elementos </a:t>
            </a:r>
            <a:r>
              <a:rPr lang="pt-BR" sz="2200" dirty="0"/>
              <a:t>que os membros da organização veem como </a:t>
            </a:r>
            <a:r>
              <a:rPr lang="pt-BR" sz="2200" dirty="0" smtClean="0"/>
              <a:t>seus norteadores </a:t>
            </a:r>
            <a:r>
              <a:rPr lang="pt-BR" sz="2200" dirty="0"/>
              <a:t>de comportamento; são os balizadores da ação </a:t>
            </a:r>
            <a:r>
              <a:rPr lang="pt-BR" sz="2200" dirty="0" smtClean="0"/>
              <a:t>empresarial, dizem </a:t>
            </a:r>
            <a:r>
              <a:rPr lang="pt-BR" sz="2200" dirty="0"/>
              <a:t>para todos na organização o que é certo e o que </a:t>
            </a:r>
            <a:r>
              <a:rPr lang="pt-BR" sz="2200" dirty="0" smtClean="0"/>
              <a:t>é errado.</a:t>
            </a:r>
          </a:p>
          <a:p>
            <a:pPr lvl="1"/>
            <a:r>
              <a:rPr lang="pt-BR" sz="2000" dirty="0" smtClean="0"/>
              <a:t>baliza </a:t>
            </a:r>
            <a:r>
              <a:rPr lang="pt-BR" sz="2000" dirty="0"/>
              <a:t>o processo decisório da </a:t>
            </a:r>
            <a:r>
              <a:rPr lang="pt-BR" sz="2000" dirty="0" smtClean="0"/>
              <a:t>organização;</a:t>
            </a:r>
          </a:p>
          <a:p>
            <a:pPr lvl="1"/>
            <a:r>
              <a:rPr lang="pt-BR" sz="2000" dirty="0" smtClean="0"/>
              <a:t>orienta </a:t>
            </a:r>
            <a:r>
              <a:rPr lang="pt-BR" sz="2000" dirty="0"/>
              <a:t>o comportamento da </a:t>
            </a:r>
            <a:r>
              <a:rPr lang="pt-BR" sz="2000" dirty="0" smtClean="0"/>
              <a:t>organização;</a:t>
            </a:r>
          </a:p>
          <a:p>
            <a:pPr lvl="1"/>
            <a:r>
              <a:rPr lang="pt-BR" sz="2000" dirty="0" smtClean="0"/>
              <a:t>baliza </a:t>
            </a:r>
            <a:r>
              <a:rPr lang="pt-BR" sz="2000" dirty="0"/>
              <a:t>o processo de formulação </a:t>
            </a:r>
            <a:r>
              <a:rPr lang="pt-BR" sz="2000" dirty="0" smtClean="0"/>
              <a:t>estratégica;</a:t>
            </a:r>
          </a:p>
          <a:p>
            <a:pPr lvl="1"/>
            <a:r>
              <a:rPr lang="pt-BR" sz="2000" dirty="0" smtClean="0"/>
              <a:t>orienta </a:t>
            </a:r>
            <a:r>
              <a:rPr lang="pt-BR" sz="2000" dirty="0"/>
              <a:t>o recrutamento e a seleção de pessoas para a </a:t>
            </a:r>
            <a:r>
              <a:rPr lang="pt-BR" sz="2000" dirty="0" smtClean="0"/>
              <a:t>organização;</a:t>
            </a:r>
          </a:p>
          <a:p>
            <a:pPr lvl="1"/>
            <a:r>
              <a:rPr lang="pt-BR" sz="2000" dirty="0" smtClean="0"/>
              <a:t>fundamenta </a:t>
            </a:r>
            <a:r>
              <a:rPr lang="pt-BR" sz="2000" dirty="0"/>
              <a:t>o resultado e a avaliação da organização</a:t>
            </a:r>
            <a:r>
              <a:rPr lang="pt-BR" sz="2000" dirty="0" smtClean="0"/>
              <a:t>.</a:t>
            </a:r>
          </a:p>
          <a:p>
            <a:pPr lvl="1"/>
            <a:endParaRPr lang="pt-BR" sz="2000" dirty="0"/>
          </a:p>
          <a:p>
            <a:pPr lvl="1"/>
            <a:r>
              <a:rPr lang="pt-BR" sz="2000" dirty="0" smtClean="0"/>
              <a:t>O IMPORTANTE, NO ENTANTO, É QUE OS VALORES SEJAM VIVENCIADOS!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14617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13" y="1196752"/>
            <a:ext cx="8229600" cy="792162"/>
          </a:xfrm>
        </p:spPr>
        <p:txBody>
          <a:bodyPr/>
          <a:lstStyle/>
          <a:p>
            <a:r>
              <a:rPr lang="pt-BR" dirty="0"/>
              <a:t>Missão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8313" y="1916832"/>
            <a:ext cx="8229600" cy="3743325"/>
          </a:xfrm>
        </p:spPr>
        <p:txBody>
          <a:bodyPr/>
          <a:lstStyle/>
          <a:p>
            <a:r>
              <a:rPr lang="pt-BR" dirty="0"/>
              <a:t>Missão é a razão de ser da organização; representa o </a:t>
            </a:r>
            <a:r>
              <a:rPr lang="pt-BR" dirty="0" smtClean="0"/>
              <a:t>negócio em </a:t>
            </a:r>
            <a:r>
              <a:rPr lang="pt-BR" dirty="0"/>
              <a:t>que ela se encontra. </a:t>
            </a:r>
            <a:endParaRPr lang="pt-BR" dirty="0" smtClean="0"/>
          </a:p>
          <a:p>
            <a:r>
              <a:rPr lang="pt-BR" dirty="0" smtClean="0"/>
              <a:t>A </a:t>
            </a:r>
            <a:r>
              <a:rPr lang="pt-BR" dirty="0"/>
              <a:t>Missão visa comunicar interna e </a:t>
            </a:r>
            <a:r>
              <a:rPr lang="pt-BR" dirty="0" smtClean="0"/>
              <a:t>externamente o </a:t>
            </a:r>
            <a:r>
              <a:rPr lang="pt-BR" dirty="0"/>
              <a:t>propósito de seu negócio</a:t>
            </a:r>
            <a:r>
              <a:rPr lang="pt-BR" dirty="0" smtClean="0"/>
              <a:t>.</a:t>
            </a:r>
          </a:p>
          <a:p>
            <a:pPr lvl="2"/>
            <a:r>
              <a:rPr lang="pt-BR" dirty="0"/>
              <a:t>Concentração de esforços</a:t>
            </a:r>
          </a:p>
          <a:p>
            <a:pPr lvl="2"/>
            <a:r>
              <a:rPr lang="pt-BR" dirty="0"/>
              <a:t>Convergência de propósitos</a:t>
            </a:r>
          </a:p>
          <a:p>
            <a:pPr lvl="2"/>
            <a:r>
              <a:rPr lang="pt-BR" dirty="0"/>
              <a:t>Atrai, motiva e retém os talentos;</a:t>
            </a:r>
          </a:p>
          <a:p>
            <a:pPr lvl="2"/>
            <a:r>
              <a:rPr lang="pt-BR" dirty="0"/>
              <a:t>Base para a alocação de recursos</a:t>
            </a:r>
          </a:p>
          <a:p>
            <a:pPr lvl="2"/>
            <a:r>
              <a:rPr lang="pt-BR" dirty="0"/>
              <a:t>Define </a:t>
            </a:r>
            <a:r>
              <a:rPr lang="pt-BR" dirty="0" smtClean="0"/>
              <a:t>responsabilidades</a:t>
            </a:r>
          </a:p>
          <a:p>
            <a:pPr marL="914400" lvl="2" indent="0" algn="just">
              <a:buNone/>
            </a:pPr>
            <a:r>
              <a:rPr lang="pt-BR" dirty="0" smtClean="0"/>
              <a:t>O QUE (negócio x produtos e serviços), </a:t>
            </a:r>
            <a:r>
              <a:rPr lang="pt-BR" dirty="0"/>
              <a:t>PARA QUEM, PARA QUE, COMO E ONDE?</a:t>
            </a:r>
          </a:p>
          <a:p>
            <a:pPr lvl="2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760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3479" y="1196752"/>
            <a:ext cx="8229600" cy="792162"/>
          </a:xfrm>
        </p:spPr>
        <p:txBody>
          <a:bodyPr/>
          <a:lstStyle/>
          <a:p>
            <a:r>
              <a:rPr lang="pt-BR" dirty="0"/>
              <a:t>Visão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33479" y="1988914"/>
            <a:ext cx="8229600" cy="3743325"/>
          </a:xfrm>
        </p:spPr>
        <p:txBody>
          <a:bodyPr/>
          <a:lstStyle/>
          <a:p>
            <a:r>
              <a:rPr lang="pt-BR" sz="2000" dirty="0" smtClean="0"/>
              <a:t>Aponta a direção em que </a:t>
            </a:r>
            <a:r>
              <a:rPr lang="pt-BR" sz="2000" dirty="0"/>
              <a:t>a organização está caminhando. </a:t>
            </a:r>
            <a:endParaRPr lang="pt-BR" sz="2000" dirty="0" smtClean="0"/>
          </a:p>
          <a:p>
            <a:r>
              <a:rPr lang="pt-BR" sz="2000" dirty="0" smtClean="0"/>
              <a:t>É </a:t>
            </a:r>
            <a:r>
              <a:rPr lang="pt-BR" sz="2000" dirty="0"/>
              <a:t>a imagem compartilhada daquilo que os gestores da </a:t>
            </a:r>
            <a:r>
              <a:rPr lang="pt-BR" sz="2000" dirty="0" smtClean="0"/>
              <a:t>organização querem </a:t>
            </a:r>
            <a:r>
              <a:rPr lang="pt-BR" sz="2000" dirty="0"/>
              <a:t>que ela seja no futuro. </a:t>
            </a:r>
            <a:endParaRPr lang="pt-BR" sz="2000" dirty="0" smtClean="0"/>
          </a:p>
          <a:p>
            <a:r>
              <a:rPr lang="pt-BR" sz="2000" dirty="0" smtClean="0"/>
              <a:t>A </a:t>
            </a:r>
            <a:r>
              <a:rPr lang="pt-BR" sz="2000" dirty="0"/>
              <a:t>Visão deve ser elaborada a partir de alguns elementos </a:t>
            </a:r>
            <a:r>
              <a:rPr lang="pt-BR" sz="2000" dirty="0" smtClean="0"/>
              <a:t>para não </a:t>
            </a:r>
            <a:r>
              <a:rPr lang="pt-BR" sz="2000" dirty="0"/>
              <a:t>se tornar irreal, </a:t>
            </a:r>
            <a:r>
              <a:rPr lang="pt-BR" sz="2000" dirty="0" smtClean="0"/>
              <a:t>de </a:t>
            </a:r>
            <a:r>
              <a:rPr lang="pt-BR" sz="2000" dirty="0"/>
              <a:t>forma que:</a:t>
            </a:r>
          </a:p>
          <a:p>
            <a:pPr lvl="2"/>
            <a:r>
              <a:rPr lang="pt-BR" sz="2000" dirty="0" smtClean="0"/>
              <a:t>motive </a:t>
            </a:r>
            <a:r>
              <a:rPr lang="pt-BR" sz="2000" dirty="0"/>
              <a:t>e inspire as pessoas da organização;</a:t>
            </a:r>
          </a:p>
          <a:p>
            <a:pPr lvl="2"/>
            <a:r>
              <a:rPr lang="pt-BR" sz="2000" dirty="0" smtClean="0"/>
              <a:t>represente </a:t>
            </a:r>
            <a:r>
              <a:rPr lang="pt-BR" sz="2000" dirty="0"/>
              <a:t>uma força que caminha em direção à grandeza</a:t>
            </a:r>
            <a:r>
              <a:rPr lang="pt-BR" sz="2000" dirty="0" smtClean="0"/>
              <a:t>;</a:t>
            </a:r>
          </a:p>
          <a:p>
            <a:pPr lvl="2"/>
            <a:r>
              <a:rPr lang="pt-BR" sz="2000" dirty="0" smtClean="0"/>
              <a:t> </a:t>
            </a:r>
            <a:r>
              <a:rPr lang="pt-BR" sz="2000" dirty="0"/>
              <a:t>seja clara e </a:t>
            </a:r>
            <a:r>
              <a:rPr lang="pt-BR" sz="2000" dirty="0" smtClean="0"/>
              <a:t>concreta;</a:t>
            </a:r>
          </a:p>
          <a:p>
            <a:pPr lvl="2"/>
            <a:r>
              <a:rPr lang="pt-BR" sz="2000" dirty="0" smtClean="0"/>
              <a:t>se </a:t>
            </a:r>
            <a:r>
              <a:rPr lang="pt-BR" sz="2000" dirty="0"/>
              <a:t>adapte aos valores da </a:t>
            </a:r>
            <a:r>
              <a:rPr lang="pt-BR" sz="2000" dirty="0" smtClean="0"/>
              <a:t>organização;</a:t>
            </a:r>
          </a:p>
          <a:p>
            <a:pPr lvl="2"/>
            <a:r>
              <a:rPr lang="pt-BR" sz="2000" dirty="0" smtClean="0"/>
              <a:t>seja </a:t>
            </a:r>
            <a:r>
              <a:rPr lang="pt-BR" sz="2000" dirty="0"/>
              <a:t>fácil de comunicar, seja clara e simples, porém </a:t>
            </a:r>
            <a:r>
              <a:rPr lang="pt-BR" sz="2000" dirty="0" smtClean="0"/>
              <a:t>poderosa;</a:t>
            </a:r>
          </a:p>
          <a:p>
            <a:pPr lvl="2"/>
            <a:r>
              <a:rPr lang="pt-BR" sz="2000" dirty="0" smtClean="0"/>
              <a:t>delimite </a:t>
            </a:r>
            <a:r>
              <a:rPr lang="pt-BR" sz="2000" dirty="0"/>
              <a:t>o patamar no qual a organização quer </a:t>
            </a:r>
            <a:r>
              <a:rPr lang="pt-BR" sz="2000" dirty="0" smtClean="0"/>
              <a:t>chegar,</a:t>
            </a:r>
          </a:p>
          <a:p>
            <a:pPr lvl="2"/>
            <a:r>
              <a:rPr lang="pt-BR" sz="2000" dirty="0"/>
              <a:t>compreensível, desafiadora, possa ser sentida e vivenciada, </a:t>
            </a:r>
            <a:r>
              <a:rPr lang="pt-BR" sz="2000" dirty="0" smtClean="0"/>
              <a:t>representativa do que se quer.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62870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Fatores </a:t>
            </a:r>
            <a:r>
              <a:rPr lang="pt-BR" dirty="0"/>
              <a:t>Críticos de Sucesso (FCS) da Organização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Os fatores são da organização, no entanto, não é ela </a:t>
            </a:r>
            <a:r>
              <a:rPr lang="pt-BR" dirty="0" smtClean="0"/>
              <a:t>sozinha que </a:t>
            </a:r>
            <a:r>
              <a:rPr lang="pt-BR" dirty="0"/>
              <a:t>os define. O mercado, ou seja, os clientes, os consumidores, </a:t>
            </a:r>
            <a:r>
              <a:rPr lang="pt-BR" dirty="0" smtClean="0"/>
              <a:t>os concorrentes </a:t>
            </a:r>
            <a:r>
              <a:rPr lang="pt-BR" dirty="0"/>
              <a:t>e os fornecedores é que definem o FCS, na verdade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Os Fatores Críticos de Sucesso são as condições </a:t>
            </a:r>
            <a:r>
              <a:rPr lang="pt-BR" dirty="0" smtClean="0"/>
              <a:t>fundamentais que </a:t>
            </a:r>
            <a:r>
              <a:rPr lang="pt-BR" dirty="0"/>
              <a:t>precisam, necessariamente, ser satisfeitas para que a </a:t>
            </a:r>
            <a:r>
              <a:rPr lang="pt-BR" dirty="0" smtClean="0"/>
              <a:t>organização tenha </a:t>
            </a:r>
            <a:r>
              <a:rPr lang="pt-BR" dirty="0"/>
              <a:t>sucesso no seu setor de atuação.</a:t>
            </a:r>
          </a:p>
        </p:txBody>
      </p:sp>
    </p:spTree>
    <p:extLst>
      <p:ext uri="{BB962C8B-B14F-4D97-AF65-F5344CB8AC3E}">
        <p14:creationId xmlns:p14="http://schemas.microsoft.com/office/powerpoint/2010/main" val="254869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EAD 2">
  <a:themeElements>
    <a:clrScheme name="EAD 2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EAD 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AD 2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AD 2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AD 2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2251</TotalTime>
  <Words>854</Words>
  <Application>Microsoft Office PowerPoint</Application>
  <PresentationFormat>Apresentação na tela (4:3)</PresentationFormat>
  <Paragraphs>89</Paragraphs>
  <Slides>15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EAD 2</vt:lpstr>
      <vt:lpstr>Disciplina: Direção Estratégica</vt:lpstr>
      <vt:lpstr>Unidade 3 – Etapas do Processo de Planejamento Estratégico </vt:lpstr>
      <vt:lpstr>Objetivo</vt:lpstr>
      <vt:lpstr>Apresentação do PowerPoint</vt:lpstr>
      <vt:lpstr>Na disciplina será adotado o modelo de Pereira (2010) que tem a seguinte configuração: </vt:lpstr>
      <vt:lpstr>Declaração de Valores</vt:lpstr>
      <vt:lpstr>Missão</vt:lpstr>
      <vt:lpstr>Visão</vt:lpstr>
      <vt:lpstr>Fatores Críticos de Sucesso (FCS) da Organização</vt:lpstr>
      <vt:lpstr>Análise Externa</vt:lpstr>
      <vt:lpstr>Análise Interna</vt:lpstr>
      <vt:lpstr>Ferramentas do Planejamento Estratégico</vt:lpstr>
      <vt:lpstr>Ferramentas do Planejamento Estratégico</vt:lpstr>
      <vt:lpstr>Ferramentas do Planejamento Estratégico</vt:lpstr>
      <vt:lpstr>Ferramentas do Planejamento Estratégico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DISCIPLINA</dc:title>
  <dc:creator>.</dc:creator>
  <cp:lastModifiedBy>Gabriela Fiates</cp:lastModifiedBy>
  <cp:revision>163</cp:revision>
  <dcterms:created xsi:type="dcterms:W3CDTF">2008-02-29T14:01:30Z</dcterms:created>
  <dcterms:modified xsi:type="dcterms:W3CDTF">2015-02-26T14:21:54Z</dcterms:modified>
</cp:coreProperties>
</file>