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7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custDataLst>
    <p:tags r:id="rId19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16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152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effectLst/>
              </a:rPr>
              <a:t>Direção Estratégica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Planejamento: importância, conceitos e </a:t>
            </a:r>
            <a:r>
              <a:rPr lang="pt-BR" sz="3200" dirty="0" smtClean="0"/>
              <a:t>elementos de </a:t>
            </a:r>
            <a:r>
              <a:rPr lang="pt-BR" sz="3200" dirty="0"/>
              <a:t>um Modelo de Plano Estratégico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V</a:t>
            </a:r>
            <a:r>
              <a:rPr lang="pt-BR" dirty="0" smtClean="0"/>
              <a:t>ários </a:t>
            </a:r>
            <a:r>
              <a:rPr lang="pt-BR" dirty="0"/>
              <a:t>os estudos que comprovam que o </a:t>
            </a:r>
            <a:r>
              <a:rPr lang="pt-BR" dirty="0" smtClean="0"/>
              <a:t>Planejamento Estratégico </a:t>
            </a:r>
            <a:r>
              <a:rPr lang="pt-BR" dirty="0"/>
              <a:t>e o BSC são as ferramentas gerenciais mais utilizadas </a:t>
            </a:r>
            <a:r>
              <a:rPr lang="pt-BR" dirty="0" smtClean="0"/>
              <a:t>pelas organizações.</a:t>
            </a:r>
          </a:p>
          <a:p>
            <a:endParaRPr lang="pt-BR" dirty="0"/>
          </a:p>
          <a:p>
            <a:r>
              <a:rPr lang="pt-BR" dirty="0"/>
              <a:t>No que tange à satisfação do uso das ferramentas por </a:t>
            </a:r>
            <a:r>
              <a:rPr lang="pt-BR" dirty="0" smtClean="0"/>
              <a:t>parte das </a:t>
            </a:r>
            <a:r>
              <a:rPr lang="pt-BR" dirty="0"/>
              <a:t>empresas, </a:t>
            </a:r>
            <a:r>
              <a:rPr lang="pt-BR" dirty="0" smtClean="0"/>
              <a:t>o </a:t>
            </a:r>
            <a:r>
              <a:rPr lang="pt-BR" dirty="0"/>
              <a:t>Planejamento Estratégico </a:t>
            </a:r>
            <a:r>
              <a:rPr lang="pt-BR" dirty="0" smtClean="0"/>
              <a:t>também tem destaque</a:t>
            </a:r>
            <a:r>
              <a:rPr lang="pt-BR" dirty="0"/>
              <a:t> </a:t>
            </a:r>
            <a:r>
              <a:rPr lang="pt-BR" dirty="0" smtClean="0"/>
              <a:t>nas pesquisas.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9666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0" dirty="0"/>
              <a:t>O Que é Planejamento?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palavra “Planejamento” </a:t>
            </a:r>
            <a:r>
              <a:rPr lang="pt-BR" dirty="0" smtClean="0"/>
              <a:t>lembra pensar</a:t>
            </a:r>
            <a:r>
              <a:rPr lang="pt-BR" dirty="0"/>
              <a:t>, criar, moldar ou mesmo </a:t>
            </a:r>
            <a:r>
              <a:rPr lang="pt-BR" dirty="0" smtClean="0"/>
              <a:t>tentar controlar </a:t>
            </a:r>
            <a:r>
              <a:rPr lang="pt-BR" dirty="0"/>
              <a:t>o futuro da </a:t>
            </a:r>
            <a:r>
              <a:rPr lang="pt-BR" dirty="0" smtClean="0"/>
              <a:t>organização dentro </a:t>
            </a:r>
            <a:r>
              <a:rPr lang="pt-BR" dirty="0"/>
              <a:t>de um horizonte estratégico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P</a:t>
            </a:r>
            <a:r>
              <a:rPr lang="pt-BR" dirty="0" smtClean="0"/>
              <a:t>rocesso </a:t>
            </a:r>
            <a:r>
              <a:rPr lang="pt-BR" dirty="0"/>
              <a:t>formalizado para gerar </a:t>
            </a:r>
            <a:r>
              <a:rPr lang="pt-BR" dirty="0" smtClean="0"/>
              <a:t>resultados a </a:t>
            </a:r>
            <a:r>
              <a:rPr lang="pt-BR" dirty="0"/>
              <a:t>partir de um sistema </a:t>
            </a:r>
            <a:r>
              <a:rPr lang="pt-BR" dirty="0" smtClean="0"/>
              <a:t>integrado de </a:t>
            </a:r>
            <a:r>
              <a:rPr lang="pt-BR" dirty="0"/>
              <a:t>decisões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Formulação sistemática e continuada </a:t>
            </a:r>
            <a:r>
              <a:rPr lang="pt-BR" dirty="0"/>
              <a:t>– de estratégias, ações estratégicas e escolha da </a:t>
            </a:r>
            <a:r>
              <a:rPr lang="pt-BR" dirty="0" smtClean="0"/>
              <a:t>melhor ação </a:t>
            </a:r>
            <a:r>
              <a:rPr lang="pt-BR" dirty="0"/>
              <a:t>no momento certo para a organização.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724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Segundo o Professor Maurício Fernandes Pereira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Planejamento Estratégico é um processo que consiste na </a:t>
            </a:r>
            <a:r>
              <a:rPr lang="pt-BR" dirty="0" smtClean="0"/>
              <a:t>análise sistemática </a:t>
            </a:r>
            <a:r>
              <a:rPr lang="pt-BR" dirty="0"/>
              <a:t>dos pontos fortes (competências) e fracos (</a:t>
            </a:r>
            <a:r>
              <a:rPr lang="pt-BR" dirty="0" smtClean="0"/>
              <a:t>incompetências ou </a:t>
            </a:r>
            <a:r>
              <a:rPr lang="pt-BR" dirty="0"/>
              <a:t>possibilidades de </a:t>
            </a:r>
            <a:r>
              <a:rPr lang="pt-BR" dirty="0" smtClean="0"/>
              <a:t>melhorias</a:t>
            </a:r>
            <a:r>
              <a:rPr lang="pt-BR" dirty="0"/>
              <a:t>) da organização</a:t>
            </a:r>
            <a:r>
              <a:rPr lang="pt-BR" dirty="0" smtClean="0"/>
              <a:t>, e </a:t>
            </a:r>
            <a:r>
              <a:rPr lang="pt-BR" dirty="0"/>
              <a:t>das oportunidades e ameaças do ambiente externo, com </a:t>
            </a:r>
            <a:r>
              <a:rPr lang="pt-BR" dirty="0" smtClean="0"/>
              <a:t>o objetivo </a:t>
            </a:r>
            <a:r>
              <a:rPr lang="pt-BR" dirty="0"/>
              <a:t>de formular (formar) estratégias e ações </a:t>
            </a:r>
            <a:r>
              <a:rPr lang="pt-BR" dirty="0" smtClean="0"/>
              <a:t>estratégicas com </a:t>
            </a:r>
            <a:r>
              <a:rPr lang="pt-BR" dirty="0"/>
              <a:t>o intuito de aumentar a competitividade e seu grau </a:t>
            </a:r>
            <a:r>
              <a:rPr lang="pt-BR" dirty="0" smtClean="0"/>
              <a:t>de resolutividade</a:t>
            </a:r>
            <a:r>
              <a:rPr lang="pt-BR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9322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Várias </a:t>
            </a:r>
            <a:r>
              <a:rPr lang="pt-BR" dirty="0"/>
              <a:t>são as vantagens de uma </a:t>
            </a:r>
            <a:r>
              <a:rPr lang="pt-BR" dirty="0" smtClean="0"/>
              <a:t>organização </a:t>
            </a:r>
            <a:r>
              <a:rPr lang="pt-BR" dirty="0"/>
              <a:t>ao realizar um Planejamento </a:t>
            </a:r>
            <a:r>
              <a:rPr lang="pt-BR" dirty="0" smtClean="0"/>
              <a:t>Estratégico:</a:t>
            </a:r>
          </a:p>
          <a:p>
            <a:pPr lvl="1"/>
            <a:r>
              <a:rPr lang="pt-BR" dirty="0" smtClean="0"/>
              <a:t>Sinergia, </a:t>
            </a:r>
          </a:p>
          <a:p>
            <a:pPr lvl="1"/>
            <a:r>
              <a:rPr lang="pt-BR" dirty="0" smtClean="0"/>
              <a:t>Futuro,</a:t>
            </a:r>
          </a:p>
          <a:p>
            <a:pPr lvl="1"/>
            <a:r>
              <a:rPr lang="pt-BR" dirty="0" err="1" smtClean="0"/>
              <a:t>Proatividade</a:t>
            </a:r>
            <a:endParaRPr lang="pt-BR" dirty="0" smtClean="0"/>
          </a:p>
          <a:p>
            <a:pPr lvl="1"/>
            <a:r>
              <a:rPr lang="pt-BR" dirty="0" smtClean="0"/>
              <a:t>Desdobramento para todos os níveis, integração vertical</a:t>
            </a:r>
          </a:p>
          <a:p>
            <a:pPr lvl="1"/>
            <a:r>
              <a:rPr lang="pt-BR" dirty="0" smtClean="0"/>
              <a:t>Integração horizontal</a:t>
            </a:r>
          </a:p>
          <a:p>
            <a:pPr lvl="1"/>
            <a:r>
              <a:rPr lang="pt-BR" dirty="0" smtClean="0"/>
              <a:t>Otimiza recursos etc... (ver páginas 23 e 24).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4878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As limitações impostas pela maneira de conduzir o processo </a:t>
            </a:r>
            <a:r>
              <a:rPr lang="pt-BR" dirty="0" smtClean="0"/>
              <a:t>são </a:t>
            </a:r>
            <a:r>
              <a:rPr lang="pt-BR" dirty="0"/>
              <a:t>dispêndio de energia </a:t>
            </a:r>
            <a:r>
              <a:rPr lang="pt-BR" dirty="0" smtClean="0"/>
              <a:t>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dirty="0" smtClean="0"/>
              <a:t>Top-</a:t>
            </a:r>
            <a:r>
              <a:rPr lang="pt-BR" i="1" dirty="0" err="1" smtClean="0"/>
              <a:t>down</a:t>
            </a:r>
            <a:r>
              <a:rPr lang="pt-BR" i="1" dirty="0" smtClean="0"/>
              <a:t> </a:t>
            </a:r>
            <a:r>
              <a:rPr lang="pt-BR" dirty="0"/>
              <a:t>– construção das etapas do </a:t>
            </a:r>
            <a:r>
              <a:rPr lang="pt-BR" dirty="0" smtClean="0"/>
              <a:t>Planejamento Estratégico </a:t>
            </a:r>
            <a:r>
              <a:rPr lang="pt-BR" dirty="0"/>
              <a:t>somente com a cúpula da </a:t>
            </a:r>
            <a:r>
              <a:rPr lang="pt-BR" dirty="0" smtClean="0"/>
              <a:t>organização, ou </a:t>
            </a:r>
            <a:r>
              <a:rPr lang="pt-BR" dirty="0"/>
              <a:t>seja, de cima para baixo.</a:t>
            </a:r>
          </a:p>
          <a:p>
            <a:endParaRPr lang="pt-BR" dirty="0"/>
          </a:p>
          <a:p>
            <a:r>
              <a:rPr lang="pt-BR" i="1" dirty="0" err="1" smtClean="0"/>
              <a:t>Botton-up</a:t>
            </a:r>
            <a:r>
              <a:rPr lang="pt-BR" i="1" dirty="0" smtClean="0"/>
              <a:t> </a:t>
            </a:r>
            <a:r>
              <a:rPr lang="pt-BR" dirty="0"/>
              <a:t>– construção das etapas do </a:t>
            </a:r>
            <a:r>
              <a:rPr lang="pt-BR" dirty="0" smtClean="0"/>
              <a:t>Planejamento com </a:t>
            </a:r>
            <a:r>
              <a:rPr lang="pt-BR" dirty="0"/>
              <a:t>todos os membros da organização.</a:t>
            </a:r>
          </a:p>
          <a:p>
            <a:endParaRPr lang="pt-BR" dirty="0"/>
          </a:p>
          <a:p>
            <a:r>
              <a:rPr lang="pt-BR" dirty="0" smtClean="0"/>
              <a:t>Misto </a:t>
            </a:r>
            <a:r>
              <a:rPr lang="pt-BR" dirty="0"/>
              <a:t>– representantes de toda a organização, </a:t>
            </a:r>
            <a:r>
              <a:rPr lang="pt-BR" dirty="0" smtClean="0"/>
              <a:t>em especial</a:t>
            </a:r>
            <a:r>
              <a:rPr lang="pt-BR" dirty="0"/>
              <a:t>, a participação dos Dirigentes da </a:t>
            </a:r>
            <a:r>
              <a:rPr lang="pt-BR" dirty="0" smtClean="0"/>
              <a:t>Organização</a:t>
            </a:r>
            <a:r>
              <a:rPr lang="pt-BR" dirty="0"/>
              <a:t> </a:t>
            </a:r>
            <a:r>
              <a:rPr lang="pt-BR" dirty="0" smtClean="0"/>
              <a:t>ou </a:t>
            </a:r>
            <a:r>
              <a:rPr lang="pt-BR" dirty="0"/>
              <a:t>aqueles que ocupam cargos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3665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1958" y="2349500"/>
            <a:ext cx="8229600" cy="3743325"/>
          </a:xfrm>
        </p:spPr>
        <p:txBody>
          <a:bodyPr/>
          <a:lstStyle/>
          <a:p>
            <a:r>
              <a:rPr lang="pt-BR" dirty="0" smtClean="0"/>
              <a:t>Organizações públicas: descontinuidade de gestão/ interesses políticos e/ou pessoais.</a:t>
            </a:r>
          </a:p>
          <a:p>
            <a:r>
              <a:rPr lang="pt-BR" dirty="0" smtClean="0"/>
              <a:t>Organizações em geral:</a:t>
            </a:r>
            <a:endParaRPr lang="pt-BR" dirty="0"/>
          </a:p>
          <a:p>
            <a:pPr lvl="1"/>
            <a:r>
              <a:rPr lang="pt-BR" dirty="0" smtClean="0"/>
              <a:t>percepção </a:t>
            </a:r>
            <a:r>
              <a:rPr lang="pt-BR" dirty="0"/>
              <a:t>do resultado negativo;</a:t>
            </a:r>
          </a:p>
          <a:p>
            <a:pPr lvl="1"/>
            <a:r>
              <a:rPr lang="pt-BR" dirty="0" smtClean="0"/>
              <a:t>receio </a:t>
            </a:r>
            <a:r>
              <a:rPr lang="pt-BR" dirty="0"/>
              <a:t>de mais trabalho;</a:t>
            </a:r>
          </a:p>
          <a:p>
            <a:pPr lvl="1"/>
            <a:r>
              <a:rPr lang="pt-BR" dirty="0" smtClean="0"/>
              <a:t>necessidade </a:t>
            </a:r>
            <a:r>
              <a:rPr lang="pt-BR" dirty="0"/>
              <a:t>de mudar hábitos;</a:t>
            </a:r>
          </a:p>
          <a:p>
            <a:pPr lvl="1"/>
            <a:r>
              <a:rPr lang="pt-BR" dirty="0" smtClean="0"/>
              <a:t>falta </a:t>
            </a:r>
            <a:r>
              <a:rPr lang="pt-BR" dirty="0"/>
              <a:t>de comunicação</a:t>
            </a:r>
            <a:r>
              <a:rPr lang="pt-BR" dirty="0" smtClean="0"/>
              <a:t>;</a:t>
            </a:r>
          </a:p>
          <a:p>
            <a:r>
              <a:rPr lang="pt-BR" dirty="0" smtClean="0"/>
              <a:t> 	incapacidade </a:t>
            </a:r>
            <a:r>
              <a:rPr lang="pt-BR" dirty="0"/>
              <a:t>de alinhar a organização com o mundo; e</a:t>
            </a:r>
          </a:p>
          <a:p>
            <a:pPr lvl="1"/>
            <a:r>
              <a:rPr lang="pt-BR" dirty="0" smtClean="0"/>
              <a:t> </a:t>
            </a:r>
            <a:r>
              <a:rPr lang="pt-BR" dirty="0"/>
              <a:t>impressão de que estão sendo obrigados a mudar.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7042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6658" y="1772816"/>
            <a:ext cx="8964487" cy="792162"/>
          </a:xfrm>
        </p:spPr>
        <p:txBody>
          <a:bodyPr/>
          <a:lstStyle/>
          <a:p>
            <a:r>
              <a:rPr lang="pt-BR" sz="3200" dirty="0"/>
              <a:t>R</a:t>
            </a:r>
            <a:r>
              <a:rPr lang="pt-BR" sz="3200" dirty="0" smtClean="0"/>
              <a:t>equisitos </a:t>
            </a:r>
            <a:r>
              <a:rPr lang="pt-BR" sz="3200" dirty="0"/>
              <a:t>que são inerentes ao sucesso do processo </a:t>
            </a:r>
            <a:r>
              <a:rPr lang="pt-BR" sz="3200" dirty="0" smtClean="0"/>
              <a:t>de Planejamento Estratégico: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780928"/>
            <a:ext cx="8229600" cy="3743325"/>
          </a:xfrm>
        </p:spPr>
        <p:txBody>
          <a:bodyPr/>
          <a:lstStyle/>
          <a:p>
            <a:r>
              <a:rPr lang="pt-BR" dirty="0" smtClean="0"/>
              <a:t>clareza </a:t>
            </a:r>
            <a:r>
              <a:rPr lang="pt-BR" dirty="0"/>
              <a:t>do horizonte estratégico, </a:t>
            </a:r>
            <a:endParaRPr lang="pt-BR" dirty="0" smtClean="0"/>
          </a:p>
          <a:p>
            <a:r>
              <a:rPr lang="pt-BR" dirty="0" smtClean="0"/>
              <a:t>credibilidade </a:t>
            </a:r>
            <a:r>
              <a:rPr lang="pt-BR" dirty="0"/>
              <a:t>e </a:t>
            </a:r>
            <a:r>
              <a:rPr lang="pt-BR" dirty="0" smtClean="0"/>
              <a:t> </a:t>
            </a:r>
            <a:r>
              <a:rPr lang="pt-BR" dirty="0"/>
              <a:t>legitimidade de quem </a:t>
            </a:r>
            <a:r>
              <a:rPr lang="pt-BR" dirty="0" smtClean="0"/>
              <a:t>conduz o </a:t>
            </a:r>
            <a:r>
              <a:rPr lang="pt-BR" dirty="0"/>
              <a:t>processo de construção das etapas de Planejamento e </a:t>
            </a:r>
            <a:r>
              <a:rPr lang="pt-BR" dirty="0" smtClean="0"/>
              <a:t>da equipe </a:t>
            </a:r>
            <a:r>
              <a:rPr lang="pt-BR" dirty="0"/>
              <a:t>responsável pela implantação.</a:t>
            </a:r>
          </a:p>
          <a:p>
            <a:r>
              <a:rPr lang="pt-BR" dirty="0" smtClean="0"/>
              <a:t>entender </a:t>
            </a:r>
            <a:r>
              <a:rPr lang="pt-BR" dirty="0"/>
              <a:t>que o planejamento implica mudança e que </a:t>
            </a:r>
            <a:r>
              <a:rPr lang="pt-BR" dirty="0" smtClean="0"/>
              <a:t>toda mudança </a:t>
            </a:r>
            <a:r>
              <a:rPr lang="pt-BR" dirty="0"/>
              <a:t>tende a gerar resistências.</a:t>
            </a:r>
          </a:p>
          <a:p>
            <a:r>
              <a:rPr lang="pt-BR" dirty="0" smtClean="0"/>
              <a:t>a construção </a:t>
            </a:r>
            <a:r>
              <a:rPr lang="pt-BR" dirty="0"/>
              <a:t>do </a:t>
            </a:r>
            <a:r>
              <a:rPr lang="pt-BR" dirty="0" smtClean="0"/>
              <a:t>planejamento é um processo </a:t>
            </a:r>
            <a:r>
              <a:rPr lang="pt-BR" dirty="0"/>
              <a:t>coletivo e participativo no qual todos têm </a:t>
            </a:r>
            <a:r>
              <a:rPr lang="pt-BR" dirty="0" smtClean="0"/>
              <a:t>de ganhar.</a:t>
            </a:r>
          </a:p>
          <a:p>
            <a:r>
              <a:rPr lang="pt-BR" smtClean="0"/>
              <a:t>clareza </a:t>
            </a:r>
            <a:r>
              <a:rPr lang="pt-BR" dirty="0" smtClean="0"/>
              <a:t>de informações.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632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772816"/>
            <a:ext cx="8229600" cy="792162"/>
          </a:xfrm>
        </p:spPr>
        <p:txBody>
          <a:bodyPr/>
          <a:lstStyle/>
          <a:p>
            <a:r>
              <a:rPr lang="pt-BR" dirty="0"/>
              <a:t>Unidade 1 – Introdução ao Processo de Gestão Estratégica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2472" y="2996952"/>
            <a:ext cx="8229600" cy="3743325"/>
          </a:xfrm>
        </p:spPr>
        <p:txBody>
          <a:bodyPr/>
          <a:lstStyle/>
          <a:p>
            <a:r>
              <a:rPr lang="pt-BR" dirty="0" smtClean="0"/>
              <a:t>As </a:t>
            </a:r>
            <a:r>
              <a:rPr lang="pt-BR" dirty="0"/>
              <a:t>Primeiras Palavras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Evolução do Pensamento Estratégico </a:t>
            </a:r>
            <a:endParaRPr lang="pt-BR" dirty="0" smtClean="0"/>
          </a:p>
          <a:p>
            <a:r>
              <a:rPr lang="pt-BR" dirty="0" smtClean="0"/>
              <a:t>Planejamento</a:t>
            </a:r>
            <a:r>
              <a:rPr lang="pt-BR" dirty="0"/>
              <a:t>: importância, conceitos e elementos de um Modelo de </a:t>
            </a:r>
            <a:r>
              <a:rPr lang="pt-BR" dirty="0" smtClean="0"/>
              <a:t>Plano Estratégico </a:t>
            </a:r>
          </a:p>
        </p:txBody>
      </p:sp>
    </p:spTree>
    <p:extLst>
      <p:ext uri="{BB962C8B-B14F-4D97-AF65-F5344CB8AC3E}">
        <p14:creationId xmlns:p14="http://schemas.microsoft.com/office/powerpoint/2010/main" val="31223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 da Unidade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pt-BR" dirty="0" smtClean="0"/>
              <a:t>Entender </a:t>
            </a:r>
            <a:r>
              <a:rPr lang="pt-BR" dirty="0"/>
              <a:t>a evolução do pensamento estratégico; </a:t>
            </a:r>
            <a:r>
              <a:rPr lang="pt-BR" dirty="0" smtClean="0"/>
              <a:t>de identificar </a:t>
            </a:r>
            <a:r>
              <a:rPr lang="pt-BR" dirty="0"/>
              <a:t>a importância, os conceitos e os </a:t>
            </a:r>
            <a:r>
              <a:rPr lang="pt-BR" dirty="0" smtClean="0"/>
              <a:t>elementos de </a:t>
            </a:r>
            <a:r>
              <a:rPr lang="pt-BR" dirty="0"/>
              <a:t>um Modelo de Gestão Estratégica; e de </a:t>
            </a:r>
            <a:r>
              <a:rPr lang="pt-BR" dirty="0" smtClean="0"/>
              <a:t>elaborar um </a:t>
            </a:r>
            <a:r>
              <a:rPr lang="pt-BR" dirty="0"/>
              <a:t>Planejamento Estratégico.</a:t>
            </a:r>
          </a:p>
        </p:txBody>
      </p:sp>
    </p:spTree>
    <p:extLst>
      <p:ext uri="{BB962C8B-B14F-4D97-AF65-F5344CB8AC3E}">
        <p14:creationId xmlns:p14="http://schemas.microsoft.com/office/powerpoint/2010/main" val="15725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3743325"/>
          </a:xfrm>
        </p:spPr>
        <p:txBody>
          <a:bodyPr/>
          <a:lstStyle/>
          <a:p>
            <a:r>
              <a:rPr lang="pt-BR" dirty="0" smtClean="0"/>
              <a:t>Processo de Gestão Estratégica é válido para todo e qualquer tipo de organização, seja ela pública, privada ou uma Organização Não Governamental (ONG).</a:t>
            </a:r>
          </a:p>
          <a:p>
            <a:endParaRPr lang="pt-BR" dirty="0" smtClean="0"/>
          </a:p>
          <a:p>
            <a:r>
              <a:rPr lang="pt-BR" dirty="0" smtClean="0"/>
              <a:t>Podemos também levar o Planejamento Estratégico para o nível individual.</a:t>
            </a:r>
          </a:p>
          <a:p>
            <a:endParaRPr lang="pt-BR" dirty="0" smtClean="0"/>
          </a:p>
          <a:p>
            <a:r>
              <a:rPr lang="pt-BR" dirty="0" smtClean="0"/>
              <a:t>Na disciplina: Gestão Estratégica, Administração Estratégica e Planejamento Estratégico possuem o mesmo significado.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52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792162"/>
          </a:xfrm>
        </p:spPr>
        <p:txBody>
          <a:bodyPr/>
          <a:lstStyle/>
          <a:p>
            <a:r>
              <a:rPr lang="pt-BR" sz="2000" dirty="0" smtClean="0"/>
              <a:t>A linha de desenvolvimento da evolução do Pensamento Estratégico proposto por Serra, Torres e Torres (2004):</a:t>
            </a:r>
            <a:endParaRPr lang="pt-BR" sz="20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9712108"/>
              </p:ext>
            </p:extLst>
          </p:nvPr>
        </p:nvGraphicFramePr>
        <p:xfrm>
          <a:off x="395536" y="1937954"/>
          <a:ext cx="8496944" cy="4957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581"/>
                <a:gridCol w="6490363"/>
              </a:tblGrid>
              <a:tr h="442726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82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Primeira Revolução Industrial - Inglaterra - final século XVIII.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Impulso ao sistema produtivo. Há concorrência mas sem empresas dominantes.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Mercado se autorregula sem intervenção do Estado.</a:t>
                      </a:r>
                    </a:p>
                    <a:p>
                      <a:endParaRPr lang="pt-BR" sz="1300" dirty="0"/>
                    </a:p>
                  </a:txBody>
                  <a:tcPr/>
                </a:tc>
              </a:tr>
              <a:tr h="873323"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Segunda Revolução Industrial - Segunda metade século XIX </a:t>
                      </a:r>
                      <a:endParaRPr lang="pt-B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Ocorre a partir do desenvolvimento das indústrias química, petrolífera e do aço. 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Economia de escala propicia possibilita preços mais acessíveis, as organizações adquirem novas feições estruturais e amplitude territorial além das fronteiras geopolíticas. 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Surgem as primeiras escolas de Administração.</a:t>
                      </a:r>
                      <a:endParaRPr lang="pt-BR" sz="1300" dirty="0"/>
                    </a:p>
                  </a:txBody>
                  <a:tcPr/>
                </a:tc>
              </a:tr>
              <a:tr h="491244"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30 do século XX </a:t>
                      </a:r>
                      <a:endParaRPr lang="pt-B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estratégia da General Motors (GM ), com base nos pontos fracos da Ford Motor </a:t>
                      </a:r>
                      <a:r>
                        <a:rPr lang="pt-BR" sz="13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Company</a:t>
                      </a:r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em especial a diferenciação.</a:t>
                      </a:r>
                      <a:endParaRPr lang="pt-BR" sz="1300" dirty="0"/>
                    </a:p>
                  </a:txBody>
                  <a:tcPr/>
                </a:tc>
              </a:tr>
              <a:tr h="6822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Segunda Guerra Mundial - necessidade</a:t>
                      </a:r>
                    </a:p>
                    <a:p>
                      <a:endParaRPr lang="pt-B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Alocação de recursos escassos e, devido à mudança da maneira de conceber a estratégia, surgiu também o conceito da “Curva de Aprendizado”.</a:t>
                      </a:r>
                      <a:endParaRPr lang="pt-BR" sz="1300" dirty="0"/>
                    </a:p>
                  </a:txBody>
                  <a:tcPr/>
                </a:tc>
              </a:tr>
              <a:tr h="491244"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50 do Século XX </a:t>
                      </a:r>
                      <a:endParaRPr lang="pt-B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Excesso de demanda e pela ampla expansão de determinados segmentos produtivos.</a:t>
                      </a:r>
                    </a:p>
                    <a:p>
                      <a:endParaRPr lang="pt-BR" sz="1300" dirty="0"/>
                    </a:p>
                  </a:txBody>
                  <a:tcPr/>
                </a:tc>
              </a:tr>
              <a:tr h="873323"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60 do Século XX </a:t>
                      </a:r>
                      <a:endParaRPr lang="pt-BR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mudanças tecnológicas e da diversificação de bens disponíveis no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mercado. Competição marcante em determinados segmentos.  recursos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técnicas gerenciais para o enfrentamento das adversidades</a:t>
                      </a:r>
                    </a:p>
                    <a:p>
                      <a:r>
                        <a:rPr lang="pt-BR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mercado (SWOT; Matriz BCG).</a:t>
                      </a:r>
                      <a:endParaRPr lang="pt-BR" sz="1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604018"/>
              </p:ext>
            </p:extLst>
          </p:nvPr>
        </p:nvGraphicFramePr>
        <p:xfrm>
          <a:off x="251519" y="1412776"/>
          <a:ext cx="8446394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9"/>
                <a:gridCol w="5494065"/>
              </a:tblGrid>
              <a:tr h="1621058"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70 do Século XX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Surge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ideia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competência distintiva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ocorre o desenvolvimento de estudos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Michael Porter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Análise estrutural da indústria. </a:t>
                      </a:r>
                      <a:endParaRPr lang="pt-B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Unidades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estratégicas de negócios, Planejamento</a:t>
                      </a:r>
                    </a:p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Cenários e prospecção de novos horizontes e desafios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Responsabilidade Social.</a:t>
                      </a:r>
                    </a:p>
                  </a:txBody>
                  <a:tcPr/>
                </a:tc>
              </a:tr>
              <a:tr h="1122271"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80 do Século XX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ações voltadas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ao empreendedorismo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foram disseminadas em diversas partes do mundo. </a:t>
                      </a:r>
                      <a:endParaRPr lang="pt-BR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Estratégia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Competitiva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Michael Porter (1980), e a sistematização da Escola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 Posicionamento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Estratégico</a:t>
                      </a:r>
                      <a:endParaRPr lang="pt-BR" sz="1400" dirty="0"/>
                    </a:p>
                  </a:txBody>
                  <a:tcPr/>
                </a:tc>
              </a:tr>
              <a:tr h="2369239"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Anos 90 do Século XX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processo de gestão e 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incorporação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dimensões além da racionalidade econômica. Na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condução dos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negócios, por meio da implantação de Códigos de Ética; do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estabelecimento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pactos corporativos e dos movimentos sociais, com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intuito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praticar atos de responsabilidade social; da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incorporação de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variáveis ecológicas aos processos produtivos e de distribuição de</a:t>
                      </a:r>
                    </a:p>
                    <a:p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bens no mercado; e, até mesmo, da terceirização - </a:t>
                      </a:r>
                      <a:r>
                        <a:rPr lang="pt-B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Balanced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Scorecard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(BSC).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69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376735"/>
            <a:ext cx="8229600" cy="7921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224" t="19226" r="42596" b="32683"/>
          <a:stretch/>
        </p:blipFill>
        <p:spPr>
          <a:xfrm>
            <a:off x="470424" y="1772816"/>
            <a:ext cx="8227489" cy="527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36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2" y="1557338"/>
            <a:ext cx="8424167" cy="37433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t-BR" sz="2000" dirty="0"/>
              <a:t>As Escolas do </a:t>
            </a:r>
            <a:r>
              <a:rPr lang="pt-BR" sz="2000" i="1" dirty="0"/>
              <a:t>Design</a:t>
            </a:r>
            <a:r>
              <a:rPr lang="pt-BR" sz="2000" dirty="0"/>
              <a:t>, do Planejamento e </a:t>
            </a:r>
            <a:r>
              <a:rPr lang="pt-BR" sz="2000" dirty="0" smtClean="0"/>
              <a:t>do Posicionamento </a:t>
            </a:r>
            <a:r>
              <a:rPr lang="pt-BR" sz="2000" dirty="0"/>
              <a:t>são </a:t>
            </a:r>
            <a:r>
              <a:rPr lang="pt-BR" sz="2000" dirty="0" smtClean="0"/>
              <a:t>prescritivas: </a:t>
            </a:r>
            <a:r>
              <a:rPr lang="pt-BR" sz="2000" dirty="0"/>
              <a:t>como as estratégias </a:t>
            </a:r>
            <a:r>
              <a:rPr lang="pt-BR" sz="2000" dirty="0" smtClean="0"/>
              <a:t>devem ser </a:t>
            </a:r>
            <a:r>
              <a:rPr lang="pt-BR" sz="2000" dirty="0"/>
              <a:t>formuladas do que em como elas são </a:t>
            </a:r>
            <a:r>
              <a:rPr lang="pt-BR" sz="2000" dirty="0" smtClean="0"/>
              <a:t>formuladas.</a:t>
            </a:r>
          </a:p>
          <a:p>
            <a:pPr>
              <a:lnSpc>
                <a:spcPct val="120000"/>
              </a:lnSpc>
            </a:pP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 smtClean="0"/>
              <a:t>As Escolas Empreendedora</a:t>
            </a:r>
            <a:r>
              <a:rPr lang="pt-BR" sz="2000" dirty="0"/>
              <a:t>, Cognitiva</a:t>
            </a:r>
            <a:r>
              <a:rPr lang="pt-BR" sz="2000" dirty="0" smtClean="0"/>
              <a:t>, de </a:t>
            </a:r>
            <a:r>
              <a:rPr lang="pt-BR" sz="2000" dirty="0"/>
              <a:t>Aprendizado, do Poder, Cultural e </a:t>
            </a:r>
            <a:r>
              <a:rPr lang="pt-BR" sz="2000" dirty="0" smtClean="0"/>
              <a:t>Ambiental </a:t>
            </a:r>
            <a:r>
              <a:rPr lang="pt-BR" sz="2000" dirty="0"/>
              <a:t>são descritivas</a:t>
            </a:r>
            <a:r>
              <a:rPr lang="pt-BR" sz="2000" dirty="0" smtClean="0"/>
              <a:t>, ou </a:t>
            </a:r>
            <a:r>
              <a:rPr lang="pt-BR" sz="2000" dirty="0"/>
              <a:t>seja, têm a preocupação de estudar como as estratégias são de </a:t>
            </a:r>
            <a:r>
              <a:rPr lang="pt-BR" sz="2000" dirty="0" smtClean="0"/>
              <a:t>fato formuladas.</a:t>
            </a:r>
          </a:p>
          <a:p>
            <a:pPr>
              <a:lnSpc>
                <a:spcPct val="120000"/>
              </a:lnSpc>
            </a:pPr>
            <a:endParaRPr lang="pt-BR" sz="2000" dirty="0"/>
          </a:p>
          <a:p>
            <a:pPr>
              <a:lnSpc>
                <a:spcPct val="120000"/>
              </a:lnSpc>
            </a:pPr>
            <a:r>
              <a:rPr lang="pt-BR" sz="2000" dirty="0"/>
              <a:t>O terceiro agrupamento é justamente aquele em que os </a:t>
            </a:r>
            <a:r>
              <a:rPr lang="pt-BR" sz="2000" dirty="0" smtClean="0"/>
              <a:t>autores </a:t>
            </a:r>
            <a:r>
              <a:rPr lang="pt-BR" sz="2000" dirty="0" err="1" smtClean="0"/>
              <a:t>Mintzberg</a:t>
            </a:r>
            <a:r>
              <a:rPr lang="pt-BR" sz="2000" dirty="0" smtClean="0"/>
              <a:t> </a:t>
            </a:r>
            <a:r>
              <a:rPr lang="pt-BR" sz="2000" i="1" dirty="0"/>
              <a:t>et al</a:t>
            </a:r>
            <a:r>
              <a:rPr lang="pt-BR" sz="2000" dirty="0"/>
              <a:t>. (2000) se </a:t>
            </a:r>
            <a:r>
              <a:rPr lang="pt-BR" sz="2000" dirty="0" smtClean="0"/>
              <a:t>encaixam, composto somente da </a:t>
            </a:r>
            <a:r>
              <a:rPr lang="pt-BR" sz="2000" dirty="0"/>
              <a:t>Escola da Configuração, </a:t>
            </a:r>
            <a:r>
              <a:rPr lang="pt-BR" sz="2000" dirty="0" smtClean="0"/>
              <a:t>sua síntese </a:t>
            </a:r>
            <a:r>
              <a:rPr lang="pt-BR" sz="2000" dirty="0"/>
              <a:t>fica expressa </a:t>
            </a:r>
            <a:r>
              <a:rPr lang="pt-BR" sz="2000" dirty="0" smtClean="0"/>
              <a:t>na formulação </a:t>
            </a:r>
            <a:r>
              <a:rPr lang="pt-BR" sz="2000" dirty="0"/>
              <a:t>da estratégia como um </a:t>
            </a:r>
            <a:r>
              <a:rPr lang="pt-BR" sz="2000" dirty="0" smtClean="0"/>
              <a:t> processo </a:t>
            </a:r>
            <a:r>
              <a:rPr lang="pt-BR" sz="2000" dirty="0"/>
              <a:t>em transformação, </a:t>
            </a:r>
            <a:r>
              <a:rPr lang="pt-BR" sz="2000" dirty="0" err="1" smtClean="0"/>
              <a:t>portanto,pressupõe</a:t>
            </a:r>
            <a:r>
              <a:rPr lang="pt-BR" sz="2000" dirty="0" smtClean="0"/>
              <a:t> </a:t>
            </a:r>
            <a:r>
              <a:rPr lang="pt-BR" sz="2000" dirty="0"/>
              <a:t>dinâmica, flexibilidade e adaptabilidade.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27003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Importante!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1. Não </a:t>
            </a:r>
            <a:r>
              <a:rPr lang="pt-BR" dirty="0"/>
              <a:t>há Escola melhor ou pior, mas sim </a:t>
            </a:r>
            <a:r>
              <a:rPr lang="pt-BR" dirty="0" smtClean="0"/>
              <a:t>mais resolutiva </a:t>
            </a:r>
            <a:r>
              <a:rPr lang="pt-BR" dirty="0"/>
              <a:t>e menos </a:t>
            </a:r>
            <a:r>
              <a:rPr lang="pt-BR" dirty="0" smtClean="0"/>
              <a:t>resolutiva.</a:t>
            </a:r>
          </a:p>
          <a:p>
            <a:endParaRPr lang="pt-BR" dirty="0"/>
          </a:p>
          <a:p>
            <a:r>
              <a:rPr lang="pt-BR" dirty="0" smtClean="0"/>
              <a:t>2. Para </a:t>
            </a:r>
            <a:r>
              <a:rPr lang="pt-BR" dirty="0"/>
              <a:t>reforçar seu conhecimento sobre este </a:t>
            </a:r>
            <a:r>
              <a:rPr lang="pt-BR" dirty="0" smtClean="0"/>
              <a:t>processo de </a:t>
            </a:r>
            <a:r>
              <a:rPr lang="pt-BR" dirty="0"/>
              <a:t>construção do pensamento estratégico </a:t>
            </a:r>
            <a:r>
              <a:rPr lang="pt-BR" dirty="0" smtClean="0"/>
              <a:t>acesse o </a:t>
            </a:r>
            <a:r>
              <a:rPr lang="pt-BR" dirty="0"/>
              <a:t>AVEA e leia o texto de apoio </a:t>
            </a:r>
            <a:r>
              <a:rPr lang="pt-BR" i="1" dirty="0"/>
              <a:t>O Conceito de </a:t>
            </a:r>
            <a:r>
              <a:rPr lang="pt-BR" i="1" dirty="0" smtClean="0"/>
              <a:t>Estratégia</a:t>
            </a:r>
            <a:r>
              <a:rPr lang="pt-BR" dirty="0" smtClean="0"/>
              <a:t>, de </a:t>
            </a:r>
            <a:r>
              <a:rPr lang="pt-BR" dirty="0"/>
              <a:t>Isabel Nicolau. Boa leitura</a:t>
            </a:r>
            <a:r>
              <a:rPr lang="pt-BR" dirty="0" smtClean="0"/>
              <a:t>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93101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2380</TotalTime>
  <Words>1087</Words>
  <Application>Microsoft Office PowerPoint</Application>
  <PresentationFormat>Apresentação na tela (4:3)</PresentationFormat>
  <Paragraphs>93</Paragraphs>
  <Slides>16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EAD 2</vt:lpstr>
      <vt:lpstr>Disciplina: Direção Estratégica</vt:lpstr>
      <vt:lpstr>Unidade 1 – Introdução ao Processo de Gestão Estratégica </vt:lpstr>
      <vt:lpstr>Objetivo da Unidade</vt:lpstr>
      <vt:lpstr>Apresentação do PowerPoint</vt:lpstr>
      <vt:lpstr>A linha de desenvolvimento da evolução do Pensamento Estratégico proposto por Serra, Torres e Torres (2004):</vt:lpstr>
      <vt:lpstr>Apresentação do PowerPoint</vt:lpstr>
      <vt:lpstr>Apresentação do PowerPoint</vt:lpstr>
      <vt:lpstr>Apresentação do PowerPoint</vt:lpstr>
      <vt:lpstr>Importante!</vt:lpstr>
      <vt:lpstr>Planejamento: importância, conceitos e elementos de um Modelo de Plano Estratégico</vt:lpstr>
      <vt:lpstr>O Que é Planejamento?</vt:lpstr>
      <vt:lpstr>Segundo o Professor Maurício Fernandes Pereira</vt:lpstr>
      <vt:lpstr>Apresentação do PowerPoint</vt:lpstr>
      <vt:lpstr>As limitações impostas pela maneira de conduzir o processo são dispêndio de energia : </vt:lpstr>
      <vt:lpstr>Problemas</vt:lpstr>
      <vt:lpstr>Requisitos que são inerentes ao sucesso do processo de Planejamento Estratégico: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Gabriela Fiates</cp:lastModifiedBy>
  <cp:revision>164</cp:revision>
  <dcterms:created xsi:type="dcterms:W3CDTF">2008-02-29T14:01:30Z</dcterms:created>
  <dcterms:modified xsi:type="dcterms:W3CDTF">2015-02-24T03:15:33Z</dcterms:modified>
</cp:coreProperties>
</file>