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6"/>
  </p:notesMasterIdLst>
  <p:sldIdLst>
    <p:sldId id="257" r:id="rId2"/>
    <p:sldId id="258" r:id="rId3"/>
    <p:sldId id="265" r:id="rId4"/>
    <p:sldId id="259" r:id="rId5"/>
  </p:sldIdLst>
  <p:sldSz cx="9144000" cy="6858000" type="screen4x3"/>
  <p:notesSz cx="6858000" cy="9144000"/>
  <p:custDataLst>
    <p:tags r:id="rId7"/>
  </p:custDataLst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9933"/>
    <a:srgbClr val="66FFCC"/>
    <a:srgbClr val="00FF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ED7630A-573F-4D86-9A1C-31D1C6A2C6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0095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8E753A-1649-4C62-8232-A2C3D93F9C9E}" type="slidenum">
              <a:rPr lang="pt-BR" smtClean="0"/>
              <a:pPr/>
              <a:t>1</a:t>
            </a:fld>
            <a:endParaRPr lang="pt-BR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2152917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[final]barra-ead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50825" y="1341438"/>
            <a:ext cx="8713788" cy="1116012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23850" y="2852738"/>
            <a:ext cx="8424863" cy="3744912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200"/>
            </a:lvl1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2B11F-1C32-4586-88A9-72A0FAEF649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40513" y="1557338"/>
            <a:ext cx="2057400" cy="4967287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68313" y="1557338"/>
            <a:ext cx="6019800" cy="4967287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3A183-BCBB-442B-A16A-1B2CB3C3BB9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13" y="1557338"/>
            <a:ext cx="8229600" cy="792162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68313" y="2781300"/>
            <a:ext cx="4038600" cy="374332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59313" y="2781300"/>
            <a:ext cx="4038600" cy="374332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5A82FB-C9D1-42B6-AC1B-36059DB2D18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28510-EA7C-4EFA-BBFD-32127D50DCD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110A8-2B5E-40B4-950F-4EBD6726E46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68313" y="2781300"/>
            <a:ext cx="4038600" cy="3743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59313" y="2781300"/>
            <a:ext cx="4038600" cy="3743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C787DC-73A1-404B-A83B-CA102F7C745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3B350-94DC-4666-B87A-D370497737D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1A1CE-DDEE-4769-87D1-5C934361D90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F5C20-8CF7-4BD6-8DD9-D5018970B40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8E7D9-DD8B-4365-9A45-359706DEED9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AC24D-80E4-4C3E-9A5C-220DE2F7E7E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FB27952-DDF6-4A3F-A070-21A7588E5C5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0" y="1268413"/>
            <a:ext cx="9144000" cy="558958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781300"/>
            <a:ext cx="82296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31" name="Rectangle 7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68313" y="15573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pic>
        <p:nvPicPr>
          <p:cNvPr id="1032" name="Picture 8" descr="[final]barra-ead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895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  <p:sldLayoutId id="2147483894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23528" y="2348880"/>
            <a:ext cx="8748464" cy="1597025"/>
          </a:xfrm>
        </p:spPr>
        <p:txBody>
          <a:bodyPr/>
          <a:lstStyle/>
          <a:p>
            <a:pPr eaLnBrk="1" hangingPunct="1"/>
            <a:r>
              <a:rPr lang="pt-BR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Disciplina:</a:t>
            </a:r>
            <a:r>
              <a:rPr lang="pt-BR" sz="44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/>
            </a:r>
            <a:br>
              <a:rPr lang="pt-BR" sz="44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</a:br>
            <a:r>
              <a:rPr lang="pt-BR" sz="4400" dirty="0" smtClean="0">
                <a:effectLst/>
              </a:rPr>
              <a:t>Direção Estratégica</a:t>
            </a:r>
            <a:endParaRPr lang="pt-BR" sz="4400" dirty="0" smtClean="0">
              <a:solidFill>
                <a:schemeClr val="bg1">
                  <a:lumMod val="50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39552" y="4077072"/>
            <a:ext cx="8352927" cy="72008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Prof</a:t>
            </a:r>
            <a:r>
              <a:rPr lang="en-US" sz="2800" b="1" baseline="30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. </a:t>
            </a:r>
            <a:r>
              <a:rPr lang="pt-BR" sz="2800" b="1" dirty="0" smtClean="0">
                <a:latin typeface="Calibri" pitchFamily="34" charset="0"/>
              </a:rPr>
              <a:t>Gabriela Gonçalves Silveira Fiates</a:t>
            </a: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Apresentação Pessoal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Professora Departamento de Administração da UFSC.</a:t>
            </a:r>
          </a:p>
          <a:p>
            <a:r>
              <a:rPr lang="pt-BR" dirty="0" smtClean="0"/>
              <a:t>Experiência em docência universitária de mais de 15 anos.</a:t>
            </a:r>
          </a:p>
          <a:p>
            <a:r>
              <a:rPr lang="pt-BR" dirty="0" smtClean="0"/>
              <a:t>Formação em Engenharia Mecânica, Mestre e Doutora em Engenharia de Produção.</a:t>
            </a:r>
          </a:p>
          <a:p>
            <a:r>
              <a:rPr lang="pt-BR" dirty="0" smtClean="0"/>
              <a:t>Atuação na graduação e pós graduação (especialização, mestrado e doutorado).</a:t>
            </a:r>
          </a:p>
          <a:p>
            <a:r>
              <a:rPr lang="pt-BR" dirty="0" smtClean="0"/>
              <a:t>Pesquisa: Estratégia; Inovação; Empreendedorismo e Aprendizagem Organizacional.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3189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 da Disciplina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1417" y="2564904"/>
            <a:ext cx="8229600" cy="374332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pt-BR" sz="2000" dirty="0" smtClean="0"/>
              <a:t>Compreensão da Gestão </a:t>
            </a:r>
            <a:r>
              <a:rPr lang="pt-BR" sz="2000" dirty="0"/>
              <a:t>das Organizações com foco central em </a:t>
            </a:r>
            <a:r>
              <a:rPr lang="pt-BR" sz="2000" dirty="0" smtClean="0"/>
              <a:t>Planejamento/Gestão Estratégico (a). </a:t>
            </a:r>
          </a:p>
          <a:p>
            <a:pPr>
              <a:lnSpc>
                <a:spcPct val="120000"/>
              </a:lnSpc>
            </a:pPr>
            <a:r>
              <a:rPr lang="pt-BR" sz="2000" dirty="0" smtClean="0"/>
              <a:t>Entendimento de que as </a:t>
            </a:r>
            <a:r>
              <a:rPr lang="pt-BR" sz="2000" dirty="0"/>
              <a:t>organizações formulam as suas diretrizes e tomam decisões</a:t>
            </a:r>
            <a:r>
              <a:rPr lang="pt-BR" sz="2000" dirty="0" smtClean="0"/>
              <a:t>, fazendo </a:t>
            </a:r>
            <a:r>
              <a:rPr lang="pt-BR" sz="2000" dirty="0"/>
              <a:t>escolhas estratégicas no presente, que vão interferir </a:t>
            </a:r>
            <a:r>
              <a:rPr lang="pt-BR" sz="2000" dirty="0" smtClean="0"/>
              <a:t>no seu </a:t>
            </a:r>
            <a:r>
              <a:rPr lang="pt-BR" sz="2000" dirty="0"/>
              <a:t>desempenho futuro. </a:t>
            </a:r>
            <a:endParaRPr lang="pt-BR" sz="2000" dirty="0" smtClean="0"/>
          </a:p>
          <a:p>
            <a:pPr>
              <a:lnSpc>
                <a:spcPct val="120000"/>
              </a:lnSpc>
            </a:pPr>
            <a:r>
              <a:rPr lang="pt-BR" sz="2000" dirty="0" smtClean="0"/>
              <a:t>Reconhecer que o </a:t>
            </a:r>
            <a:r>
              <a:rPr lang="pt-BR" sz="2000" dirty="0"/>
              <a:t>não conhecimento da Gestão </a:t>
            </a:r>
            <a:r>
              <a:rPr lang="pt-BR" sz="2000" dirty="0" smtClean="0"/>
              <a:t>Estratégica pode </a:t>
            </a:r>
            <a:r>
              <a:rPr lang="pt-BR" sz="2000" dirty="0"/>
              <a:t>levar os tomadores de decisão a caminhos </a:t>
            </a:r>
            <a:r>
              <a:rPr lang="pt-BR" sz="2000" dirty="0" smtClean="0"/>
              <a:t>equivocados, tomando decisões que no curto prazo podem trazer ganhos, mas no </a:t>
            </a:r>
            <a:r>
              <a:rPr lang="pt-BR" sz="2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longo prazo </a:t>
            </a:r>
            <a:r>
              <a:rPr lang="pt-BR" sz="2000" dirty="0" smtClean="0"/>
              <a:t>pode resultar em consequências desastrosas.</a:t>
            </a:r>
          </a:p>
          <a:p>
            <a:pPr>
              <a:lnSpc>
                <a:spcPct val="120000"/>
              </a:lnSpc>
            </a:pPr>
            <a:r>
              <a:rPr lang="pt-BR" sz="2000" dirty="0" smtClean="0"/>
              <a:t>Compreensão ainda de que a gestão de uma organização deve ser realizada em harmonia com o seu </a:t>
            </a:r>
            <a:r>
              <a:rPr lang="pt-BR" sz="2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ambiente externo</a:t>
            </a:r>
            <a:r>
              <a:rPr lang="pt-BR" sz="2000" dirty="0" smtClean="0"/>
              <a:t>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6087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Unidades de Ensino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2492896"/>
            <a:ext cx="8229600" cy="374332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pt-BR" dirty="0"/>
              <a:t>Unidade 1 – Introdução ao Processo de Gestão </a:t>
            </a:r>
            <a:r>
              <a:rPr lang="pt-BR" dirty="0" smtClean="0"/>
              <a:t>Estratégica</a:t>
            </a:r>
          </a:p>
          <a:p>
            <a:pPr>
              <a:spcAft>
                <a:spcPts val="600"/>
              </a:spcAft>
            </a:pPr>
            <a:r>
              <a:rPr lang="pt-BR" dirty="0"/>
              <a:t>Unidade 2 – O Tempo, o Espaço, os Autores e suas Ideias em Relação à </a:t>
            </a:r>
            <a:r>
              <a:rPr lang="pt-BR" dirty="0" smtClean="0"/>
              <a:t>Estratégia</a:t>
            </a:r>
          </a:p>
          <a:p>
            <a:pPr>
              <a:spcAft>
                <a:spcPts val="600"/>
              </a:spcAft>
            </a:pPr>
            <a:r>
              <a:rPr lang="pt-BR" dirty="0"/>
              <a:t>Unidade 3 – Etapas do Processo de Planejamento Estratégico</a:t>
            </a:r>
          </a:p>
          <a:p>
            <a:pPr>
              <a:spcAft>
                <a:spcPts val="600"/>
              </a:spcAft>
            </a:pPr>
            <a:r>
              <a:rPr lang="pt-BR" dirty="0"/>
              <a:t>Unidade 4 – O Processo Estratégico e de Comunicação </a:t>
            </a:r>
            <a:r>
              <a:rPr lang="pt-BR" dirty="0" smtClean="0"/>
              <a:t>Estratégica</a:t>
            </a:r>
          </a:p>
          <a:p>
            <a:pPr>
              <a:spcAft>
                <a:spcPts val="600"/>
              </a:spcAft>
            </a:pPr>
            <a:r>
              <a:rPr lang="pt-BR" dirty="0"/>
              <a:t>Unidade 5 – Estudo de Casos: organizações privadas e públicas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8935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EAD 2">
  <a:themeElements>
    <a:clrScheme name="EAD 2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EAD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AD 2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D 2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2106</TotalTime>
  <Words>227</Words>
  <Application>Microsoft Office PowerPoint</Application>
  <PresentationFormat>Apresentação na tela (4:3)</PresentationFormat>
  <Paragraphs>21</Paragraphs>
  <Slides>4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Calibri</vt:lpstr>
      <vt:lpstr>Wingdings</vt:lpstr>
      <vt:lpstr>EAD 2</vt:lpstr>
      <vt:lpstr>Disciplina: Direção Estratégica</vt:lpstr>
      <vt:lpstr>Apresentação Pessoal</vt:lpstr>
      <vt:lpstr>Objetivos da Disciplina</vt:lpstr>
      <vt:lpstr>Unidades de Ensino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DISCIPLINA</dc:title>
  <dc:creator>.</dc:creator>
  <cp:lastModifiedBy>Gabriela Fiates</cp:lastModifiedBy>
  <cp:revision>152</cp:revision>
  <dcterms:created xsi:type="dcterms:W3CDTF">2008-02-29T14:01:30Z</dcterms:created>
  <dcterms:modified xsi:type="dcterms:W3CDTF">2015-02-20T12:52:08Z</dcterms:modified>
</cp:coreProperties>
</file>