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3"/>
  </p:notesMasterIdLst>
  <p:sldIdLst>
    <p:sldId id="283" r:id="rId2"/>
    <p:sldId id="262" r:id="rId3"/>
    <p:sldId id="284" r:id="rId4"/>
    <p:sldId id="285" r:id="rId5"/>
    <p:sldId id="286" r:id="rId6"/>
    <p:sldId id="287" r:id="rId7"/>
    <p:sldId id="288" r:id="rId8"/>
    <p:sldId id="289" r:id="rId9"/>
    <p:sldId id="290" r:id="rId10"/>
    <p:sldId id="291" r:id="rId11"/>
    <p:sldId id="292" r:id="rId12"/>
    <p:sldId id="293" r:id="rId13"/>
    <p:sldId id="300" r:id="rId14"/>
    <p:sldId id="294" r:id="rId15"/>
    <p:sldId id="295" r:id="rId16"/>
    <p:sldId id="296" r:id="rId17"/>
    <p:sldId id="297" r:id="rId18"/>
    <p:sldId id="298" r:id="rId19"/>
    <p:sldId id="299" r:id="rId20"/>
    <p:sldId id="301" r:id="rId21"/>
    <p:sldId id="280" r:id="rId22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5" d="100"/>
          <a:sy n="125" d="100"/>
        </p:scale>
        <p:origin x="38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00" d="100"/>
        <a:sy n="100" d="100"/>
      </p:scale>
      <p:origin x="0" y="-942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C6CDC51-33A4-4114-9B8D-D79D82AAEABF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t-BR"/>
        </a:p>
      </dgm:t>
    </dgm:pt>
    <dgm:pt modelId="{B77372E8-956D-4634-8C4F-0CBD8D37742B}">
      <dgm:prSet phldrT="[Texto]"/>
      <dgm:spPr/>
      <dgm:t>
        <a:bodyPr/>
        <a:lstStyle/>
        <a:p>
          <a:pPr algn="ctr"/>
          <a:r>
            <a:rPr lang="pt-BR" dirty="0" smtClean="0"/>
            <a:t>O que não pode dar errado sob pena de comprometer o sucesso?</a:t>
          </a:r>
          <a:endParaRPr lang="pt-BR" dirty="0"/>
        </a:p>
      </dgm:t>
    </dgm:pt>
    <dgm:pt modelId="{5728387E-FA05-4E5B-9BDA-92D9EAE07F0B}" type="parTrans" cxnId="{0B9ACAC1-989C-4684-985D-C356D8A5093D}">
      <dgm:prSet/>
      <dgm:spPr/>
      <dgm:t>
        <a:bodyPr/>
        <a:lstStyle/>
        <a:p>
          <a:endParaRPr lang="pt-BR"/>
        </a:p>
      </dgm:t>
    </dgm:pt>
    <dgm:pt modelId="{C1D5EAC8-762F-4360-9065-CD47D104580F}" type="sibTrans" cxnId="{0B9ACAC1-989C-4684-985D-C356D8A5093D}">
      <dgm:prSet/>
      <dgm:spPr/>
      <dgm:t>
        <a:bodyPr/>
        <a:lstStyle/>
        <a:p>
          <a:endParaRPr lang="pt-BR"/>
        </a:p>
      </dgm:t>
    </dgm:pt>
    <dgm:pt modelId="{BCAFA7F7-7EA6-4C25-8D85-771A5735601E}" type="pres">
      <dgm:prSet presAssocID="{9C6CDC51-33A4-4114-9B8D-D79D82AAEABF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pt-BR"/>
        </a:p>
      </dgm:t>
    </dgm:pt>
    <dgm:pt modelId="{319954AA-EFC5-40B8-8A33-445BA54E963E}" type="pres">
      <dgm:prSet presAssocID="{B77372E8-956D-4634-8C4F-0CBD8D37742B}" presName="parentText" presStyleLbl="node1" presStyleIdx="0" presStyleCnt="1" custScaleY="19670" custLinFactNeighborY="9289">
        <dgm:presLayoutVars>
          <dgm:chMax val="0"/>
          <dgm:bulletEnabled val="1"/>
        </dgm:presLayoutVars>
      </dgm:prSet>
      <dgm:spPr/>
      <dgm:t>
        <a:bodyPr/>
        <a:lstStyle/>
        <a:p>
          <a:endParaRPr lang="pt-BR"/>
        </a:p>
      </dgm:t>
    </dgm:pt>
  </dgm:ptLst>
  <dgm:cxnLst>
    <dgm:cxn modelId="{0B9ACAC1-989C-4684-985D-C356D8A5093D}" srcId="{9C6CDC51-33A4-4114-9B8D-D79D82AAEABF}" destId="{B77372E8-956D-4634-8C4F-0CBD8D37742B}" srcOrd="0" destOrd="0" parTransId="{5728387E-FA05-4E5B-9BDA-92D9EAE07F0B}" sibTransId="{C1D5EAC8-762F-4360-9065-CD47D104580F}"/>
    <dgm:cxn modelId="{A84D34ED-FBF6-41FF-B033-9782B2CEC423}" type="presOf" srcId="{B77372E8-956D-4634-8C4F-0CBD8D37742B}" destId="{319954AA-EFC5-40B8-8A33-445BA54E963E}" srcOrd="0" destOrd="0" presId="urn:microsoft.com/office/officeart/2005/8/layout/vList2"/>
    <dgm:cxn modelId="{2F2CDD31-2BDB-471E-90DF-A6B45027605F}" type="presOf" srcId="{9C6CDC51-33A4-4114-9B8D-D79D82AAEABF}" destId="{BCAFA7F7-7EA6-4C25-8D85-771A5735601E}" srcOrd="0" destOrd="0" presId="urn:microsoft.com/office/officeart/2005/8/layout/vList2"/>
    <dgm:cxn modelId="{DD2547E7-ABFC-4C96-A31F-A806523544B9}" type="presParOf" srcId="{BCAFA7F7-7EA6-4C25-8D85-771A5735601E}" destId="{319954AA-EFC5-40B8-8A33-445BA54E963E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4595B24-5C9F-441F-B306-59D09BD00D09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t-BR"/>
        </a:p>
      </dgm:t>
    </dgm:pt>
    <dgm:pt modelId="{F3EB3C9E-3D85-4EC2-9E77-ED3D86888628}">
      <dgm:prSet phldrT="[Texto]"/>
      <dgm:spPr/>
      <dgm:t>
        <a:bodyPr/>
        <a:lstStyle/>
        <a:p>
          <a:pPr algn="ctr"/>
          <a:r>
            <a:rPr lang="pt-BR" dirty="0" smtClean="0"/>
            <a:t>Para o professor da Escola de Negócios de Harvard, William </a:t>
          </a:r>
          <a:r>
            <a:rPr lang="pt-BR" dirty="0" err="1" smtClean="0"/>
            <a:t>Sahlman</a:t>
          </a:r>
          <a:r>
            <a:rPr lang="pt-BR" dirty="0" smtClean="0"/>
            <a:t> (2002), os três fatores críticos para o sucesso do empreendimento são as pessoas, a oportunidade e o contexto.</a:t>
          </a:r>
          <a:endParaRPr lang="pt-BR" dirty="0"/>
        </a:p>
      </dgm:t>
    </dgm:pt>
    <dgm:pt modelId="{00A462C9-4A65-41EC-9849-C16867868B77}" type="parTrans" cxnId="{02621F1A-15C5-4426-BF0A-1CF196C44CA7}">
      <dgm:prSet/>
      <dgm:spPr/>
      <dgm:t>
        <a:bodyPr/>
        <a:lstStyle/>
        <a:p>
          <a:endParaRPr lang="pt-BR"/>
        </a:p>
      </dgm:t>
    </dgm:pt>
    <dgm:pt modelId="{57CB9025-DA4B-4530-9606-E7FA21DB933C}" type="sibTrans" cxnId="{02621F1A-15C5-4426-BF0A-1CF196C44CA7}">
      <dgm:prSet/>
      <dgm:spPr/>
      <dgm:t>
        <a:bodyPr/>
        <a:lstStyle/>
        <a:p>
          <a:endParaRPr lang="pt-BR"/>
        </a:p>
      </dgm:t>
    </dgm:pt>
    <dgm:pt modelId="{FD006D78-3346-4A56-9270-038CEC71E966}" type="pres">
      <dgm:prSet presAssocID="{D4595B24-5C9F-441F-B306-59D09BD00D09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pt-BR"/>
        </a:p>
      </dgm:t>
    </dgm:pt>
    <dgm:pt modelId="{E2ECDF1A-02B2-4CAA-A262-F03DCCBBD14B}" type="pres">
      <dgm:prSet presAssocID="{F3EB3C9E-3D85-4EC2-9E77-ED3D86888628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pt-BR"/>
        </a:p>
      </dgm:t>
    </dgm:pt>
  </dgm:ptLst>
  <dgm:cxnLst>
    <dgm:cxn modelId="{5679C627-70F9-41A4-8517-0A9D2142D5BF}" type="presOf" srcId="{F3EB3C9E-3D85-4EC2-9E77-ED3D86888628}" destId="{E2ECDF1A-02B2-4CAA-A262-F03DCCBBD14B}" srcOrd="0" destOrd="0" presId="urn:microsoft.com/office/officeart/2005/8/layout/vList2"/>
    <dgm:cxn modelId="{FF9A0DA7-AB05-47FA-9D2A-0B3822388DA8}" type="presOf" srcId="{D4595B24-5C9F-441F-B306-59D09BD00D09}" destId="{FD006D78-3346-4A56-9270-038CEC71E966}" srcOrd="0" destOrd="0" presId="urn:microsoft.com/office/officeart/2005/8/layout/vList2"/>
    <dgm:cxn modelId="{02621F1A-15C5-4426-BF0A-1CF196C44CA7}" srcId="{D4595B24-5C9F-441F-B306-59D09BD00D09}" destId="{F3EB3C9E-3D85-4EC2-9E77-ED3D86888628}" srcOrd="0" destOrd="0" parTransId="{00A462C9-4A65-41EC-9849-C16867868B77}" sibTransId="{57CB9025-DA4B-4530-9606-E7FA21DB933C}"/>
    <dgm:cxn modelId="{D3A0AF17-3071-4B95-9C38-F2080A77B9C4}" type="presParOf" srcId="{FD006D78-3346-4A56-9270-038CEC71E966}" destId="{E2ECDF1A-02B2-4CAA-A262-F03DCCBBD14B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19954AA-EFC5-40B8-8A33-445BA54E963E}">
      <dsp:nvSpPr>
        <dsp:cNvPr id="0" name=""/>
        <dsp:cNvSpPr/>
      </dsp:nvSpPr>
      <dsp:spPr>
        <a:xfrm>
          <a:off x="0" y="360041"/>
          <a:ext cx="6096000" cy="129614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3200" kern="1200" dirty="0" smtClean="0"/>
            <a:t>O que não pode dar errado sob pena de comprometer o sucesso?</a:t>
          </a:r>
          <a:endParaRPr lang="pt-BR" sz="3200" kern="1200" dirty="0"/>
        </a:p>
      </dsp:txBody>
      <dsp:txXfrm>
        <a:off x="63272" y="423313"/>
        <a:ext cx="5969456" cy="116959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2ECDF1A-02B2-4CAA-A262-F03DCCBBD14B}">
      <dsp:nvSpPr>
        <dsp:cNvPr id="0" name=""/>
        <dsp:cNvSpPr/>
      </dsp:nvSpPr>
      <dsp:spPr>
        <a:xfrm>
          <a:off x="0" y="49341"/>
          <a:ext cx="8229600" cy="44272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3830" tIns="163830" rIns="163830" bIns="163830" numCol="1" spcCol="1270" anchor="ctr" anchorCtr="0">
          <a:noAutofit/>
        </a:bodyPr>
        <a:lstStyle/>
        <a:p>
          <a:pPr lvl="0" algn="ctr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4300" kern="1200" dirty="0" smtClean="0"/>
            <a:t>Para o professor da Escola de Negócios de Harvard, William </a:t>
          </a:r>
          <a:r>
            <a:rPr lang="pt-BR" sz="4300" kern="1200" dirty="0" err="1" smtClean="0"/>
            <a:t>Sahlman</a:t>
          </a:r>
          <a:r>
            <a:rPr lang="pt-BR" sz="4300" kern="1200" dirty="0" smtClean="0"/>
            <a:t> (2002), os três fatores críticos para o sucesso do empreendimento são as pessoas, a oportunidade e o contexto.</a:t>
          </a:r>
          <a:endParaRPr lang="pt-BR" sz="4300" kern="1200" dirty="0"/>
        </a:p>
      </dsp:txBody>
      <dsp:txXfrm>
        <a:off x="216122" y="265463"/>
        <a:ext cx="7797356" cy="399503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3128BEA-C36A-4FEE-B431-E3E257727B22}" type="datetimeFigureOut">
              <a:rPr lang="pt-BR" smtClean="0"/>
              <a:t>16/06/2014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E2F2AB6-56F8-4F4C-9E88-4C687CFEA0B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714741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C22C5A-C6BB-4E02-83F1-5782818C38BB}" type="datetimeFigureOut">
              <a:rPr lang="pt-BR" smtClean="0"/>
              <a:t>16/06/2014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FD6C28-AC23-4E34-AF68-2D4F0FF15DA1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C22C5A-C6BB-4E02-83F1-5782818C38BB}" type="datetimeFigureOut">
              <a:rPr lang="pt-BR" smtClean="0"/>
              <a:t>16/06/2014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FD6C28-AC23-4E34-AF68-2D4F0FF15DA1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C22C5A-C6BB-4E02-83F1-5782818C38BB}" type="datetimeFigureOut">
              <a:rPr lang="pt-BR" smtClean="0"/>
              <a:t>16/06/2014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FD6C28-AC23-4E34-AF68-2D4F0FF15DA1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C22C5A-C6BB-4E02-83F1-5782818C38BB}" type="datetimeFigureOut">
              <a:rPr lang="pt-BR" smtClean="0"/>
              <a:t>16/06/2014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FD6C28-AC23-4E34-AF68-2D4F0FF15DA1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C22C5A-C6BB-4E02-83F1-5782818C38BB}" type="datetimeFigureOut">
              <a:rPr lang="pt-BR" smtClean="0"/>
              <a:t>16/06/2014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FD6C28-AC23-4E34-AF68-2D4F0FF15DA1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C22C5A-C6BB-4E02-83F1-5782818C38BB}" type="datetimeFigureOut">
              <a:rPr lang="pt-BR" smtClean="0"/>
              <a:t>16/06/2014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FD6C28-AC23-4E34-AF68-2D4F0FF15DA1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C22C5A-C6BB-4E02-83F1-5782818C38BB}" type="datetimeFigureOut">
              <a:rPr lang="pt-BR" smtClean="0"/>
              <a:t>16/06/2014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FD6C28-AC23-4E34-AF68-2D4F0FF15DA1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C22C5A-C6BB-4E02-83F1-5782818C38BB}" type="datetimeFigureOut">
              <a:rPr lang="pt-BR" smtClean="0"/>
              <a:t>16/06/2014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FD6C28-AC23-4E34-AF68-2D4F0FF15DA1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C22C5A-C6BB-4E02-83F1-5782818C38BB}" type="datetimeFigureOut">
              <a:rPr lang="pt-BR" smtClean="0"/>
              <a:t>16/06/2014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FD6C28-AC23-4E34-AF68-2D4F0FF15DA1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C22C5A-C6BB-4E02-83F1-5782818C38BB}" type="datetimeFigureOut">
              <a:rPr lang="pt-BR" smtClean="0"/>
              <a:t>16/06/2014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FD6C28-AC23-4E34-AF68-2D4F0FF15DA1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C22C5A-C6BB-4E02-83F1-5782818C38BB}" type="datetimeFigureOut">
              <a:rPr lang="pt-BR" smtClean="0"/>
              <a:t>16/06/2014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FD6C28-AC23-4E34-AF68-2D4F0FF15DA1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dirty="0" smtClean="0"/>
              <a:t>Clique para editar o estilo do título mestre</a:t>
            </a:r>
            <a:endParaRPr lang="pt-BR" dirty="0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C22C5A-C6BB-4E02-83F1-5782818C38BB}" type="datetimeFigureOut">
              <a:rPr lang="pt-BR" smtClean="0"/>
              <a:t>16/06/2014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FD6C28-AC23-4E34-AF68-2D4F0FF15DA1}" type="slidenum">
              <a:rPr lang="pt-BR" smtClean="0"/>
              <a:t>‹nº›</a:t>
            </a:fld>
            <a:endParaRPr lang="pt-BR"/>
          </a:p>
        </p:txBody>
      </p:sp>
      <p:pic>
        <p:nvPicPr>
          <p:cNvPr id="7" name="Picture 4" descr="[final]barra-ead"/>
          <p:cNvPicPr>
            <a:picLocks noChangeAspect="1" noChangeArrowheads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0" y="0"/>
            <a:ext cx="9144000" cy="1187450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6.jp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pt-BR" b="1" dirty="0"/>
              <a:t>Cultura Empreendedora</a:t>
            </a:r>
            <a:br>
              <a:rPr lang="pt-BR" b="1" dirty="0"/>
            </a:br>
            <a:r>
              <a:rPr lang="pt-BR" b="1" dirty="0"/>
              <a:t>e </a:t>
            </a:r>
            <a:r>
              <a:rPr lang="pt-BR" b="1" dirty="0" smtClean="0"/>
              <a:t>Criatividade</a:t>
            </a:r>
            <a:br>
              <a:rPr lang="pt-BR" b="1" dirty="0" smtClean="0"/>
            </a:br>
            <a:r>
              <a:rPr lang="pt-BR" b="1" dirty="0"/>
              <a:t/>
            </a:r>
            <a:br>
              <a:rPr lang="pt-BR" b="1" dirty="0"/>
            </a:br>
            <a:r>
              <a:rPr lang="pt-BR" b="1" dirty="0">
                <a:solidFill>
                  <a:schemeClr val="accent1">
                    <a:lumMod val="75000"/>
                  </a:schemeClr>
                </a:solidFill>
              </a:rPr>
              <a:t>Unidade 4 – Planejando o Sucesso de um Empreendimento</a:t>
            </a:r>
            <a:r>
              <a:rPr lang="pt-BR" b="1" dirty="0"/>
              <a:t/>
            </a:r>
            <a:br>
              <a:rPr lang="pt-BR" b="1" dirty="0"/>
            </a:br>
            <a:endParaRPr lang="pt-BR" b="1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47664" y="5105400"/>
            <a:ext cx="6400800" cy="1752600"/>
          </a:xfrm>
        </p:spPr>
        <p:txBody>
          <a:bodyPr/>
          <a:lstStyle/>
          <a:p>
            <a:r>
              <a:rPr lang="pt-BR" dirty="0" smtClean="0">
                <a:solidFill>
                  <a:schemeClr val="tx2">
                    <a:lumMod val="50000"/>
                  </a:schemeClr>
                </a:solidFill>
              </a:rPr>
              <a:t>Professora Gabriela Gonçalves Silveira </a:t>
            </a:r>
            <a:r>
              <a:rPr lang="pt-BR" dirty="0" err="1" smtClean="0">
                <a:solidFill>
                  <a:schemeClr val="tx2">
                    <a:lumMod val="50000"/>
                  </a:schemeClr>
                </a:solidFill>
              </a:rPr>
              <a:t>Fiates</a:t>
            </a:r>
            <a:r>
              <a:rPr lang="pt-BR" dirty="0" smtClean="0">
                <a:solidFill>
                  <a:schemeClr val="tx2">
                    <a:lumMod val="50000"/>
                  </a:schemeClr>
                </a:solidFill>
              </a:rPr>
              <a:t>, Dr</a:t>
            </a:r>
            <a:r>
              <a:rPr lang="pt-BR" baseline="30000" dirty="0" smtClean="0">
                <a:solidFill>
                  <a:schemeClr val="tx2">
                    <a:lumMod val="50000"/>
                  </a:schemeClr>
                </a:solidFill>
              </a:rPr>
              <a:t>a</a:t>
            </a:r>
            <a:endParaRPr lang="pt-BR" baseline="30000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95200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dirty="0"/>
              <a:t>Dornelas (2008) observa, com frequência, que os </a:t>
            </a:r>
            <a:r>
              <a:rPr lang="pt-BR" dirty="0" smtClean="0"/>
              <a:t>empreendedores subestimam </a:t>
            </a:r>
            <a:r>
              <a:rPr lang="pt-BR" dirty="0"/>
              <a:t>a necessidade de dinheiro para iniciar os </a:t>
            </a:r>
            <a:r>
              <a:rPr lang="pt-BR" dirty="0" smtClean="0"/>
              <a:t>empreendimentos e </a:t>
            </a:r>
            <a:r>
              <a:rPr lang="pt-BR" dirty="0"/>
              <a:t>superestimam as vendas, não deixando assim margem </a:t>
            </a:r>
            <a:r>
              <a:rPr lang="pt-BR" dirty="0" smtClean="0"/>
              <a:t>de manobra </a:t>
            </a:r>
            <a:r>
              <a:rPr lang="pt-BR" dirty="0"/>
              <a:t>para lidar com despesas inesperadas e vendas abaixo </a:t>
            </a:r>
            <a:r>
              <a:rPr lang="pt-BR" dirty="0" smtClean="0"/>
              <a:t>do previsto.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7568034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>
              <a:lnSpc>
                <a:spcPct val="140000"/>
              </a:lnSpc>
            </a:pPr>
            <a:r>
              <a:rPr lang="pt-BR" sz="4500" b="1" dirty="0"/>
              <a:t>Erros Mais Comuns na Busca de </a:t>
            </a:r>
            <a:r>
              <a:rPr lang="pt-BR" sz="4500" b="1" dirty="0" smtClean="0"/>
              <a:t>Recursos</a:t>
            </a:r>
          </a:p>
          <a:p>
            <a:pPr>
              <a:lnSpc>
                <a:spcPct val="140000"/>
              </a:lnSpc>
            </a:pPr>
            <a:endParaRPr lang="pt-BR" sz="4500" b="1" dirty="0" smtClean="0"/>
          </a:p>
          <a:p>
            <a:pPr lvl="1">
              <a:lnSpc>
                <a:spcPct val="140000"/>
              </a:lnSpc>
            </a:pPr>
            <a:r>
              <a:rPr lang="pt-BR" sz="3600" u="sng" dirty="0" smtClean="0"/>
              <a:t> </a:t>
            </a:r>
            <a:r>
              <a:rPr lang="pt-BR" sz="3600" u="sng" dirty="0"/>
              <a:t>Iniciar o empreendimento sem recursos </a:t>
            </a:r>
            <a:r>
              <a:rPr lang="pt-BR" sz="3600" dirty="0"/>
              <a:t>suficientes para </a:t>
            </a:r>
            <a:r>
              <a:rPr lang="pt-BR" sz="3600" dirty="0" smtClean="0"/>
              <a:t>o seu </a:t>
            </a:r>
            <a:r>
              <a:rPr lang="pt-BR" sz="3600" dirty="0"/>
              <a:t>bom </a:t>
            </a:r>
            <a:r>
              <a:rPr lang="pt-BR" sz="3600" dirty="0" smtClean="0"/>
              <a:t>andamento.</a:t>
            </a:r>
          </a:p>
          <a:p>
            <a:pPr lvl="1">
              <a:lnSpc>
                <a:spcPct val="140000"/>
              </a:lnSpc>
            </a:pPr>
            <a:r>
              <a:rPr lang="pt-BR" sz="3600" u="sng" dirty="0" smtClean="0"/>
              <a:t>Contar </a:t>
            </a:r>
            <a:r>
              <a:rPr lang="pt-BR" sz="3600" u="sng" dirty="0"/>
              <a:t>com vendas maiores </a:t>
            </a:r>
            <a:r>
              <a:rPr lang="pt-BR" sz="3600" dirty="0"/>
              <a:t>ou mais rápidas do que o </a:t>
            </a:r>
            <a:r>
              <a:rPr lang="pt-BR" sz="3600" dirty="0" smtClean="0"/>
              <a:t>provável.</a:t>
            </a:r>
          </a:p>
          <a:p>
            <a:pPr lvl="1">
              <a:lnSpc>
                <a:spcPct val="140000"/>
              </a:lnSpc>
            </a:pPr>
            <a:r>
              <a:rPr lang="pt-BR" sz="3600" dirty="0" smtClean="0"/>
              <a:t>Não </a:t>
            </a:r>
            <a:r>
              <a:rPr lang="pt-BR" sz="3600" dirty="0"/>
              <a:t>prever uma solução para </a:t>
            </a:r>
            <a:r>
              <a:rPr lang="pt-BR" sz="3600" u="sng" dirty="0"/>
              <a:t>possíveis emergências </a:t>
            </a:r>
            <a:r>
              <a:rPr lang="pt-BR" sz="3600" u="sng" dirty="0" smtClean="0"/>
              <a:t>financeiras</a:t>
            </a:r>
            <a:r>
              <a:rPr lang="pt-BR" sz="3600" dirty="0" smtClean="0"/>
              <a:t>.</a:t>
            </a:r>
          </a:p>
          <a:p>
            <a:pPr lvl="1">
              <a:lnSpc>
                <a:spcPct val="140000"/>
              </a:lnSpc>
            </a:pPr>
            <a:r>
              <a:rPr lang="pt-BR" sz="3600" u="sng" dirty="0" smtClean="0"/>
              <a:t>Tomar </a:t>
            </a:r>
            <a:r>
              <a:rPr lang="pt-BR" sz="3600" u="sng" dirty="0"/>
              <a:t>empréstimos elevados </a:t>
            </a:r>
            <a:r>
              <a:rPr lang="pt-BR" sz="3600" dirty="0"/>
              <a:t>e ficar refém dos juros e </a:t>
            </a:r>
            <a:r>
              <a:rPr lang="pt-BR" sz="3600" dirty="0" smtClean="0"/>
              <a:t>do pagamento </a:t>
            </a:r>
            <a:r>
              <a:rPr lang="pt-BR" sz="3600" dirty="0"/>
              <a:t>da </a:t>
            </a:r>
            <a:r>
              <a:rPr lang="pt-BR" sz="3600" dirty="0" smtClean="0"/>
              <a:t>dívida.</a:t>
            </a:r>
          </a:p>
          <a:p>
            <a:pPr lvl="1">
              <a:lnSpc>
                <a:spcPct val="140000"/>
              </a:lnSpc>
            </a:pPr>
            <a:r>
              <a:rPr lang="pt-BR" sz="3600" dirty="0" smtClean="0"/>
              <a:t>Colocar </a:t>
            </a:r>
            <a:r>
              <a:rPr lang="pt-BR" sz="3600" u="sng" dirty="0"/>
              <a:t>ativos na condição de riscos desnecessários </a:t>
            </a:r>
            <a:r>
              <a:rPr lang="pt-BR" sz="3600" dirty="0" smtClean="0"/>
              <a:t>por não </a:t>
            </a:r>
            <a:r>
              <a:rPr lang="pt-BR" sz="3600" dirty="0"/>
              <a:t>considerar outras </a:t>
            </a:r>
            <a:r>
              <a:rPr lang="pt-BR" sz="3600" dirty="0" smtClean="0"/>
              <a:t>alternativas.</a:t>
            </a:r>
          </a:p>
          <a:p>
            <a:pPr lvl="1">
              <a:lnSpc>
                <a:spcPct val="140000"/>
              </a:lnSpc>
            </a:pPr>
            <a:r>
              <a:rPr lang="pt-BR" sz="3600" dirty="0" smtClean="0"/>
              <a:t>Não </a:t>
            </a:r>
            <a:r>
              <a:rPr lang="pt-BR" sz="3600" u="sng" dirty="0"/>
              <a:t>contar com recursos financeiros para expandir </a:t>
            </a:r>
            <a:r>
              <a:rPr lang="pt-BR" sz="3600" dirty="0"/>
              <a:t>o </a:t>
            </a:r>
            <a:r>
              <a:rPr lang="pt-BR" sz="3600" dirty="0" smtClean="0"/>
              <a:t>negócio.</a:t>
            </a:r>
          </a:p>
          <a:p>
            <a:pPr lvl="1">
              <a:lnSpc>
                <a:spcPct val="140000"/>
              </a:lnSpc>
            </a:pPr>
            <a:r>
              <a:rPr lang="pt-BR" sz="3600" dirty="0" smtClean="0"/>
              <a:t>Imaginar </a:t>
            </a:r>
            <a:r>
              <a:rPr lang="pt-BR" sz="3600" dirty="0"/>
              <a:t>que a </a:t>
            </a:r>
            <a:r>
              <a:rPr lang="pt-BR" sz="3600" u="sng" dirty="0"/>
              <a:t>captação de recursos constitui a etapa </a:t>
            </a:r>
            <a:r>
              <a:rPr lang="pt-BR" sz="3600" u="sng" dirty="0" smtClean="0"/>
              <a:t>mais difícil </a:t>
            </a:r>
            <a:r>
              <a:rPr lang="pt-BR" sz="3600" u="sng" dirty="0"/>
              <a:t>na implantação </a:t>
            </a:r>
            <a:r>
              <a:rPr lang="pt-BR" sz="3600" dirty="0"/>
              <a:t>do empreendimento</a:t>
            </a:r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24328" y="5286794"/>
            <a:ext cx="1647778" cy="16477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1569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/>
              <a:t>Para </a:t>
            </a:r>
            <a:r>
              <a:rPr lang="pt-BR" dirty="0" err="1"/>
              <a:t>Timmons</a:t>
            </a:r>
            <a:r>
              <a:rPr lang="pt-BR" dirty="0"/>
              <a:t>, Dornelas e Spinelli (2008) existem três </a:t>
            </a:r>
            <a:r>
              <a:rPr lang="pt-BR" dirty="0" smtClean="0"/>
              <a:t>princípios essenciais </a:t>
            </a:r>
            <a:r>
              <a:rPr lang="pt-BR" dirty="0"/>
              <a:t>nas finanças empreendedoras:</a:t>
            </a:r>
          </a:p>
          <a:p>
            <a:pPr lvl="1"/>
            <a:r>
              <a:rPr lang="pt-BR" dirty="0" smtClean="0"/>
              <a:t>é </a:t>
            </a:r>
            <a:r>
              <a:rPr lang="pt-BR" dirty="0"/>
              <a:t>melhor ter mais dinheiro do que menos;</a:t>
            </a:r>
          </a:p>
          <a:p>
            <a:pPr lvl="1"/>
            <a:r>
              <a:rPr lang="pt-BR" dirty="0" smtClean="0"/>
              <a:t>é </a:t>
            </a:r>
            <a:r>
              <a:rPr lang="pt-BR" dirty="0"/>
              <a:t>melhor ter dinheiro agora do que depois; e</a:t>
            </a:r>
          </a:p>
          <a:p>
            <a:pPr lvl="1"/>
            <a:r>
              <a:rPr lang="pt-BR" dirty="0" smtClean="0"/>
              <a:t>é </a:t>
            </a:r>
            <a:r>
              <a:rPr lang="pt-BR" dirty="0"/>
              <a:t>melhor ter dinheiro menos arriscado do que mais arriscado.</a:t>
            </a:r>
          </a:p>
        </p:txBody>
      </p:sp>
    </p:spTree>
    <p:extLst>
      <p:ext uri="{BB962C8B-B14F-4D97-AF65-F5344CB8AC3E}">
        <p14:creationId xmlns:p14="http://schemas.microsoft.com/office/powerpoint/2010/main" val="1437140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pt-BR" dirty="0" smtClean="0"/>
              <a:t>Busca de recursos:</a:t>
            </a:r>
          </a:p>
          <a:p>
            <a:endParaRPr lang="pt-BR" dirty="0" smtClean="0"/>
          </a:p>
          <a:p>
            <a:r>
              <a:rPr lang="pt-BR" dirty="0"/>
              <a:t>Venture Capital </a:t>
            </a:r>
            <a:r>
              <a:rPr lang="pt-BR" dirty="0" smtClean="0"/>
              <a:t>FINEP </a:t>
            </a:r>
            <a:r>
              <a:rPr lang="pt-BR" smtClean="0"/>
              <a:t>– </a:t>
            </a:r>
            <a:r>
              <a:rPr lang="pt-BR" smtClean="0"/>
              <a:t>parceria </a:t>
            </a:r>
            <a:r>
              <a:rPr lang="pt-BR" dirty="0" smtClean="0"/>
              <a:t>com o BID – INOVAR!</a:t>
            </a:r>
          </a:p>
          <a:p>
            <a:endParaRPr lang="pt-BR" dirty="0"/>
          </a:p>
          <a:p>
            <a:r>
              <a:rPr lang="pt-BR" i="1" dirty="0"/>
              <a:t>Angel </a:t>
            </a:r>
            <a:r>
              <a:rPr lang="pt-BR" i="1" dirty="0" err="1" smtClean="0"/>
              <a:t>Investors</a:t>
            </a:r>
            <a:r>
              <a:rPr lang="pt-BR" i="1" dirty="0" smtClean="0"/>
              <a:t> – pessoa física com capital para investimento.</a:t>
            </a:r>
          </a:p>
          <a:p>
            <a:endParaRPr lang="pt-BR" i="1" dirty="0"/>
          </a:p>
          <a:p>
            <a:r>
              <a:rPr lang="pt-BR" i="1" dirty="0" smtClean="0"/>
              <a:t>Abertura de mercado nas Bolsas de valores 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2446489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pt-BR" sz="5900" b="1" dirty="0"/>
              <a:t>Estrutura Básica de um Plano de </a:t>
            </a:r>
            <a:r>
              <a:rPr lang="pt-BR" sz="5900" b="1" dirty="0" smtClean="0"/>
              <a:t>Negócio</a:t>
            </a:r>
          </a:p>
          <a:p>
            <a:endParaRPr lang="pt-BR" dirty="0"/>
          </a:p>
          <a:p>
            <a:pPr lvl="1">
              <a:lnSpc>
                <a:spcPct val="140000"/>
              </a:lnSpc>
            </a:pPr>
            <a:r>
              <a:rPr lang="pt-BR" b="1" dirty="0" smtClean="0"/>
              <a:t>Sumário </a:t>
            </a:r>
            <a:r>
              <a:rPr lang="pt-BR" b="1" dirty="0"/>
              <a:t>Executivo: </a:t>
            </a:r>
            <a:r>
              <a:rPr lang="pt-BR" dirty="0"/>
              <a:t>é a principal seção do plano de </a:t>
            </a:r>
            <a:r>
              <a:rPr lang="pt-BR" dirty="0" smtClean="0"/>
              <a:t>negócios, uma </a:t>
            </a:r>
            <a:r>
              <a:rPr lang="pt-BR" dirty="0"/>
              <a:t>vez que fará o leitor decidir se continuará </a:t>
            </a:r>
            <a:r>
              <a:rPr lang="pt-BR" dirty="0" smtClean="0"/>
              <a:t>ou não </a:t>
            </a:r>
            <a:r>
              <a:rPr lang="pt-BR" dirty="0"/>
              <a:t>a ler o seu plano de empreendimento</a:t>
            </a:r>
            <a:r>
              <a:rPr lang="pt-BR" dirty="0" smtClean="0"/>
              <a:t>. (Síntese </a:t>
            </a:r>
            <a:r>
              <a:rPr lang="pt-BR" dirty="0"/>
              <a:t>das principais informações do plano </a:t>
            </a:r>
            <a:r>
              <a:rPr lang="pt-BR" dirty="0" smtClean="0"/>
              <a:t>de negócio </a:t>
            </a:r>
            <a:r>
              <a:rPr lang="pt-BR" dirty="0"/>
              <a:t>e deve ser a última seção a ser </a:t>
            </a:r>
            <a:r>
              <a:rPr lang="pt-BR" dirty="0" smtClean="0"/>
              <a:t>escrita).</a:t>
            </a:r>
            <a:endParaRPr lang="pt-BR" dirty="0"/>
          </a:p>
          <a:p>
            <a:pPr>
              <a:lnSpc>
                <a:spcPct val="140000"/>
              </a:lnSpc>
            </a:pPr>
            <a:endParaRPr lang="pt-BR" dirty="0"/>
          </a:p>
          <a:p>
            <a:pPr lvl="1">
              <a:lnSpc>
                <a:spcPct val="140000"/>
              </a:lnSpc>
            </a:pPr>
            <a:r>
              <a:rPr lang="pt-BR" b="1" dirty="0" smtClean="0"/>
              <a:t>Oportunidade </a:t>
            </a:r>
            <a:r>
              <a:rPr lang="pt-BR" b="1" dirty="0"/>
              <a:t>e Conceito do Negócio: </a:t>
            </a:r>
            <a:r>
              <a:rPr lang="pt-BR" dirty="0" smtClean="0"/>
              <a:t>visão </a:t>
            </a:r>
            <a:r>
              <a:rPr lang="pt-BR" dirty="0"/>
              <a:t>do empreendimento e da </a:t>
            </a:r>
            <a:r>
              <a:rPr lang="pt-BR" dirty="0" smtClean="0"/>
              <a:t>oportunidade que </a:t>
            </a:r>
            <a:r>
              <a:rPr lang="pt-BR" dirty="0"/>
              <a:t>pretende ser explorada. </a:t>
            </a:r>
            <a:r>
              <a:rPr lang="pt-BR" dirty="0" smtClean="0"/>
              <a:t>(Valor </a:t>
            </a:r>
            <a:r>
              <a:rPr lang="pt-BR" dirty="0"/>
              <a:t>e o diferencial do </a:t>
            </a:r>
            <a:r>
              <a:rPr lang="pt-BR" dirty="0" smtClean="0"/>
              <a:t>empreendimento).</a:t>
            </a:r>
          </a:p>
          <a:p>
            <a:pPr lvl="1">
              <a:lnSpc>
                <a:spcPct val="140000"/>
              </a:lnSpc>
            </a:pPr>
            <a:endParaRPr lang="pt-BR" b="1" dirty="0"/>
          </a:p>
          <a:p>
            <a:pPr lvl="1">
              <a:lnSpc>
                <a:spcPct val="140000"/>
              </a:lnSpc>
            </a:pPr>
            <a:r>
              <a:rPr lang="pt-BR" b="1" dirty="0" smtClean="0"/>
              <a:t>Descrição </a:t>
            </a:r>
            <a:r>
              <a:rPr lang="pt-BR" b="1" dirty="0"/>
              <a:t>da Empresa e Equipe de Gestão: </a:t>
            </a:r>
            <a:r>
              <a:rPr lang="pt-BR" dirty="0"/>
              <a:t>além </a:t>
            </a:r>
            <a:r>
              <a:rPr lang="pt-BR" dirty="0" smtClean="0"/>
              <a:t>de descrever </a:t>
            </a:r>
            <a:r>
              <a:rPr lang="pt-BR" dirty="0"/>
              <a:t>a empresa, em termo de estrutura e </a:t>
            </a:r>
            <a:r>
              <a:rPr lang="pt-BR" dirty="0" smtClean="0"/>
              <a:t>organização, é </a:t>
            </a:r>
            <a:r>
              <a:rPr lang="pt-BR" dirty="0"/>
              <a:t>importante apresentar o perfil e a experiência dos </a:t>
            </a:r>
            <a:r>
              <a:rPr lang="pt-BR" dirty="0" smtClean="0"/>
              <a:t>empreendedores, destacar </a:t>
            </a:r>
            <a:r>
              <a:rPr lang="pt-BR" dirty="0"/>
              <a:t>se o time é multidisciplinar e </a:t>
            </a:r>
            <a:r>
              <a:rPr lang="pt-BR" dirty="0" smtClean="0"/>
              <a:t>complementar em </a:t>
            </a:r>
            <a:r>
              <a:rPr lang="pt-BR" dirty="0"/>
              <a:t>termos de competências essenciais para o </a:t>
            </a:r>
            <a:r>
              <a:rPr lang="pt-BR" dirty="0" smtClean="0"/>
              <a:t>sucesso do </a:t>
            </a:r>
            <a:r>
              <a:rPr lang="pt-BR" dirty="0"/>
              <a:t>negócio.</a:t>
            </a:r>
          </a:p>
        </p:txBody>
      </p:sp>
    </p:spTree>
    <p:extLst>
      <p:ext uri="{BB962C8B-B14F-4D97-AF65-F5344CB8AC3E}">
        <p14:creationId xmlns:p14="http://schemas.microsoft.com/office/powerpoint/2010/main" val="23989057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600200"/>
            <a:ext cx="8363272" cy="5141168"/>
          </a:xfrm>
        </p:spPr>
        <p:txBody>
          <a:bodyPr>
            <a:normAutofit fontScale="25000" lnSpcReduction="20000"/>
          </a:bodyPr>
          <a:lstStyle/>
          <a:p>
            <a:r>
              <a:rPr lang="pt-BR" sz="9600" b="1" dirty="0"/>
              <a:t>Estrutura Básica de um Plano de Negócio</a:t>
            </a:r>
          </a:p>
          <a:p>
            <a:endParaRPr lang="pt-BR" b="1" dirty="0" smtClean="0"/>
          </a:p>
          <a:p>
            <a:pPr lvl="1">
              <a:lnSpc>
                <a:spcPct val="140000"/>
              </a:lnSpc>
            </a:pPr>
            <a:r>
              <a:rPr lang="pt-BR" sz="5800" b="1" dirty="0" smtClean="0"/>
              <a:t>Mercado </a:t>
            </a:r>
            <a:r>
              <a:rPr lang="pt-BR" sz="5800" b="1" dirty="0"/>
              <a:t>e Competidores: </a:t>
            </a:r>
            <a:r>
              <a:rPr lang="pt-BR" sz="5800" dirty="0" smtClean="0"/>
              <a:t>visão </a:t>
            </a:r>
            <a:r>
              <a:rPr lang="pt-BR" sz="5800" dirty="0"/>
              <a:t>do mercado consumidor de seus </a:t>
            </a:r>
            <a:r>
              <a:rPr lang="pt-BR" sz="5800" dirty="0" smtClean="0"/>
              <a:t>produtos/serviços, uma </a:t>
            </a:r>
            <a:r>
              <a:rPr lang="pt-BR" sz="5800" dirty="0"/>
              <a:t>visão de como ele está segmentado, as </a:t>
            </a:r>
            <a:r>
              <a:rPr lang="pt-BR" sz="5800" dirty="0" smtClean="0"/>
              <a:t>características do </a:t>
            </a:r>
            <a:r>
              <a:rPr lang="pt-BR" sz="5800" dirty="0"/>
              <a:t>consumidor, as taxas de crescimento, a </a:t>
            </a:r>
            <a:r>
              <a:rPr lang="pt-BR" sz="5800" dirty="0" smtClean="0"/>
              <a:t>análise da </a:t>
            </a:r>
            <a:r>
              <a:rPr lang="pt-BR" sz="5800" dirty="0"/>
              <a:t>concorrência e a participação no mercado.</a:t>
            </a:r>
          </a:p>
          <a:p>
            <a:pPr marL="0" indent="0">
              <a:lnSpc>
                <a:spcPct val="140000"/>
              </a:lnSpc>
              <a:buNone/>
            </a:pPr>
            <a:endParaRPr lang="pt-BR" sz="5800" dirty="0" smtClean="0"/>
          </a:p>
          <a:p>
            <a:pPr lvl="1">
              <a:lnSpc>
                <a:spcPct val="140000"/>
              </a:lnSpc>
            </a:pPr>
            <a:r>
              <a:rPr lang="pt-BR" sz="5800" b="1" dirty="0" smtClean="0"/>
              <a:t>Produtos </a:t>
            </a:r>
            <a:r>
              <a:rPr lang="pt-BR" sz="5800" b="1" dirty="0"/>
              <a:t>e Serviços: </a:t>
            </a:r>
            <a:r>
              <a:rPr lang="pt-BR" sz="5800" dirty="0"/>
              <a:t>apresentação dos produtos e </a:t>
            </a:r>
            <a:r>
              <a:rPr lang="pt-BR" sz="5800" dirty="0" smtClean="0"/>
              <a:t>serviços que </a:t>
            </a:r>
            <a:r>
              <a:rPr lang="pt-BR" sz="5800" dirty="0"/>
              <a:t>serão ofertados, seus diferenciais em relação à </a:t>
            </a:r>
            <a:r>
              <a:rPr lang="pt-BR" sz="5800" dirty="0" smtClean="0"/>
              <a:t>concorrência, como </a:t>
            </a:r>
            <a:r>
              <a:rPr lang="pt-BR" sz="5800" dirty="0"/>
              <a:t>serão produzidos, seu ciclo de vida, </a:t>
            </a:r>
            <a:r>
              <a:rPr lang="pt-BR" sz="5800" dirty="0" smtClean="0"/>
              <a:t>os fatores </a:t>
            </a:r>
            <a:r>
              <a:rPr lang="pt-BR" sz="5800" dirty="0"/>
              <a:t>tecnológicos envolvidos, os resultados de </a:t>
            </a:r>
            <a:r>
              <a:rPr lang="pt-BR" sz="5800" dirty="0" smtClean="0"/>
              <a:t>pesquisas de </a:t>
            </a:r>
            <a:r>
              <a:rPr lang="pt-BR" sz="5800" dirty="0"/>
              <a:t>mercado, os testes de produtos e a marca do empreendimento</a:t>
            </a:r>
            <a:r>
              <a:rPr lang="pt-BR" sz="5800" dirty="0" smtClean="0"/>
              <a:t>.</a:t>
            </a:r>
          </a:p>
          <a:p>
            <a:pPr lvl="1">
              <a:lnSpc>
                <a:spcPct val="140000"/>
              </a:lnSpc>
            </a:pPr>
            <a:endParaRPr lang="pt-BR" sz="5800" dirty="0"/>
          </a:p>
          <a:p>
            <a:pPr lvl="1">
              <a:lnSpc>
                <a:spcPct val="140000"/>
              </a:lnSpc>
            </a:pPr>
            <a:r>
              <a:rPr lang="pt-BR" sz="5800" dirty="0" smtClean="0"/>
              <a:t> </a:t>
            </a:r>
            <a:r>
              <a:rPr lang="pt-BR" sz="5800" b="1" dirty="0"/>
              <a:t>Análise </a:t>
            </a:r>
            <a:r>
              <a:rPr lang="pt-BR" sz="5800" b="1" dirty="0" smtClean="0"/>
              <a:t>Estratégica: </a:t>
            </a:r>
            <a:r>
              <a:rPr lang="pt-BR" sz="5800" dirty="0" smtClean="0"/>
              <a:t>visão </a:t>
            </a:r>
            <a:r>
              <a:rPr lang="pt-BR" sz="5800" dirty="0"/>
              <a:t>e missão, seus objetivos </a:t>
            </a:r>
            <a:r>
              <a:rPr lang="pt-BR" sz="5800" dirty="0" smtClean="0"/>
              <a:t>e metas </a:t>
            </a:r>
            <a:r>
              <a:rPr lang="pt-BR" sz="5800" dirty="0"/>
              <a:t>de negócio, as potencialidades e as ameaças </a:t>
            </a:r>
            <a:r>
              <a:rPr lang="pt-BR" sz="5800" dirty="0" smtClean="0"/>
              <a:t>externas, seus </a:t>
            </a:r>
            <a:r>
              <a:rPr lang="pt-BR" sz="5800" dirty="0"/>
              <a:t>pontos fortes e frágeis e as estratégias </a:t>
            </a:r>
            <a:r>
              <a:rPr lang="pt-BR" sz="5800" dirty="0" smtClean="0"/>
              <a:t>para mitigação </a:t>
            </a:r>
            <a:r>
              <a:rPr lang="pt-BR" sz="5800" dirty="0"/>
              <a:t>dos </a:t>
            </a:r>
            <a:r>
              <a:rPr lang="pt-BR" sz="5800" dirty="0" smtClean="0"/>
              <a:t>riscos.</a:t>
            </a:r>
          </a:p>
          <a:p>
            <a:pPr lvl="1">
              <a:lnSpc>
                <a:spcPct val="140000"/>
              </a:lnSpc>
            </a:pPr>
            <a:endParaRPr lang="pt-BR" sz="5800" b="1" dirty="0"/>
          </a:p>
          <a:p>
            <a:pPr lvl="1">
              <a:lnSpc>
                <a:spcPct val="140000"/>
              </a:lnSpc>
            </a:pPr>
            <a:r>
              <a:rPr lang="pt-BR" sz="5800" b="1" dirty="0" smtClean="0"/>
              <a:t>Marketing </a:t>
            </a:r>
            <a:r>
              <a:rPr lang="pt-BR" sz="5800" b="1" dirty="0"/>
              <a:t>e Vendas: </a:t>
            </a:r>
            <a:r>
              <a:rPr lang="pt-BR" sz="5800" dirty="0" smtClean="0"/>
              <a:t>como </a:t>
            </a:r>
            <a:r>
              <a:rPr lang="pt-BR" sz="5800" dirty="0"/>
              <a:t>o </a:t>
            </a:r>
            <a:r>
              <a:rPr lang="pt-BR" sz="5800" dirty="0" smtClean="0"/>
              <a:t>empreendimento pretende </a:t>
            </a:r>
            <a:r>
              <a:rPr lang="pt-BR" sz="5800" dirty="0"/>
              <a:t>vender seus produtos/serviços, </a:t>
            </a:r>
            <a:r>
              <a:rPr lang="pt-BR" sz="5800" dirty="0" smtClean="0"/>
              <a:t>conquistar e </a:t>
            </a:r>
            <a:r>
              <a:rPr lang="pt-BR" sz="5800" dirty="0"/>
              <a:t>manter seus clientes. </a:t>
            </a:r>
            <a:r>
              <a:rPr lang="pt-BR" sz="5800" dirty="0" smtClean="0"/>
              <a:t>(Comercialização</a:t>
            </a:r>
            <a:r>
              <a:rPr lang="pt-BR" sz="5800" dirty="0"/>
              <a:t>, as políticas de preços, os canais </a:t>
            </a:r>
            <a:r>
              <a:rPr lang="pt-BR" sz="5800" dirty="0" smtClean="0"/>
              <a:t>de distribuição </a:t>
            </a:r>
            <a:r>
              <a:rPr lang="pt-BR" sz="5800" dirty="0"/>
              <a:t>e as estratégias de comunicação e de publicidade</a:t>
            </a:r>
            <a:r>
              <a:rPr lang="pt-BR" sz="5800" dirty="0" smtClean="0"/>
              <a:t>, </a:t>
            </a:r>
            <a:r>
              <a:rPr lang="pt-BR" sz="5800" dirty="0"/>
              <a:t>bem como as projeções de venda</a:t>
            </a:r>
            <a:r>
              <a:rPr lang="pt-BR" sz="5800" dirty="0" smtClean="0"/>
              <a:t>.)</a:t>
            </a:r>
            <a:endParaRPr lang="pt-BR" sz="5800" dirty="0"/>
          </a:p>
          <a:p>
            <a:pPr lvl="1"/>
            <a:endParaRPr lang="pt-BR" sz="2900" dirty="0"/>
          </a:p>
        </p:txBody>
      </p:sp>
    </p:spTree>
    <p:extLst>
      <p:ext uri="{BB962C8B-B14F-4D97-AF65-F5344CB8AC3E}">
        <p14:creationId xmlns:p14="http://schemas.microsoft.com/office/powerpoint/2010/main" val="13466447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600200"/>
            <a:ext cx="8507288" cy="5257800"/>
          </a:xfrm>
        </p:spPr>
        <p:txBody>
          <a:bodyPr>
            <a:normAutofit fontScale="47500" lnSpcReduction="20000"/>
          </a:bodyPr>
          <a:lstStyle/>
          <a:p>
            <a:r>
              <a:rPr lang="pt-BR" sz="7400" b="1" dirty="0"/>
              <a:t>Estrutura Básica de um Plano de Negócio</a:t>
            </a:r>
          </a:p>
          <a:p>
            <a:endParaRPr lang="pt-BR" dirty="0" smtClean="0"/>
          </a:p>
          <a:p>
            <a:endParaRPr lang="pt-BR" dirty="0"/>
          </a:p>
          <a:p>
            <a:pPr lvl="1">
              <a:lnSpc>
                <a:spcPct val="140000"/>
              </a:lnSpc>
            </a:pPr>
            <a:r>
              <a:rPr lang="pt-BR" sz="3200" b="1" dirty="0" smtClean="0"/>
              <a:t>Processos </a:t>
            </a:r>
            <a:r>
              <a:rPr lang="pt-BR" sz="3200" b="1" dirty="0"/>
              <a:t>de Negócio e Operações: </a:t>
            </a:r>
            <a:r>
              <a:rPr lang="pt-BR" sz="3200" dirty="0"/>
              <a:t>esta seção </a:t>
            </a:r>
            <a:r>
              <a:rPr lang="pt-BR" sz="3200" dirty="0" smtClean="0"/>
              <a:t>apresenta destaques </a:t>
            </a:r>
            <a:r>
              <a:rPr lang="pt-BR" sz="3200" dirty="0"/>
              <a:t>dos processos de negócio e das </a:t>
            </a:r>
            <a:r>
              <a:rPr lang="pt-BR" sz="3200" dirty="0" smtClean="0"/>
              <a:t>operações de </a:t>
            </a:r>
            <a:r>
              <a:rPr lang="pt-BR" sz="3200" dirty="0"/>
              <a:t>produção dos produtos/serviços, parcerias com a </a:t>
            </a:r>
            <a:r>
              <a:rPr lang="pt-BR" sz="3200" dirty="0" smtClean="0"/>
              <a:t>cadeia de </a:t>
            </a:r>
            <a:r>
              <a:rPr lang="pt-BR" sz="3200" dirty="0"/>
              <a:t>valor e diferenciais dos processos produtivos e </a:t>
            </a:r>
            <a:r>
              <a:rPr lang="pt-BR" sz="3200" dirty="0" smtClean="0"/>
              <a:t>de gestão </a:t>
            </a:r>
            <a:r>
              <a:rPr lang="pt-BR" sz="3200" dirty="0"/>
              <a:t>das operações.</a:t>
            </a:r>
          </a:p>
          <a:p>
            <a:pPr>
              <a:lnSpc>
                <a:spcPct val="140000"/>
              </a:lnSpc>
            </a:pPr>
            <a:endParaRPr lang="pt-BR" dirty="0" smtClean="0"/>
          </a:p>
          <a:p>
            <a:pPr lvl="1">
              <a:lnSpc>
                <a:spcPct val="140000"/>
              </a:lnSpc>
            </a:pPr>
            <a:r>
              <a:rPr lang="pt-BR" sz="3200" dirty="0" smtClean="0"/>
              <a:t> </a:t>
            </a:r>
            <a:r>
              <a:rPr lang="pt-BR" sz="3200" b="1" dirty="0"/>
              <a:t>Plano Financeiro: </a:t>
            </a:r>
            <a:r>
              <a:rPr lang="pt-BR" sz="3200" dirty="0"/>
              <a:t>conforme destacado </a:t>
            </a:r>
            <a:r>
              <a:rPr lang="pt-BR" sz="3200" dirty="0" smtClean="0"/>
              <a:t>anteriormente, esta </a:t>
            </a:r>
            <a:r>
              <a:rPr lang="pt-BR" sz="3200" dirty="0"/>
              <a:t>seção deve apresentar em números todas as ações </a:t>
            </a:r>
            <a:r>
              <a:rPr lang="pt-BR" sz="3200" dirty="0" smtClean="0"/>
              <a:t>planejada para </a:t>
            </a:r>
            <a:r>
              <a:rPr lang="pt-BR" sz="3200" dirty="0"/>
              <a:t>o empreendimento, as premissas e as </a:t>
            </a:r>
            <a:r>
              <a:rPr lang="pt-BR" sz="3200" dirty="0" smtClean="0"/>
              <a:t>projeções de </a:t>
            </a:r>
            <a:r>
              <a:rPr lang="pt-BR" sz="3200" dirty="0"/>
              <a:t>sucesso do negócio. Deve conter projeção de </a:t>
            </a:r>
            <a:r>
              <a:rPr lang="pt-BR" sz="3200" dirty="0" smtClean="0"/>
              <a:t>fluxo de </a:t>
            </a:r>
            <a:r>
              <a:rPr lang="pt-BR" sz="3200" dirty="0"/>
              <a:t>caixa com horizonte de três anos ou mais, </a:t>
            </a:r>
            <a:r>
              <a:rPr lang="pt-BR" sz="3200" dirty="0" smtClean="0"/>
              <a:t>necessidades de </a:t>
            </a:r>
            <a:r>
              <a:rPr lang="pt-BR" sz="3200" dirty="0"/>
              <a:t>investimentos, análise do ponto de equilíbrio, </a:t>
            </a:r>
            <a:r>
              <a:rPr lang="pt-BR" sz="3200" dirty="0" smtClean="0"/>
              <a:t>previsão de </a:t>
            </a:r>
            <a:r>
              <a:rPr lang="pt-BR" sz="3200" dirty="0"/>
              <a:t>margem de lucro, do prazo de retorno do </a:t>
            </a:r>
            <a:r>
              <a:rPr lang="pt-BR" sz="3200" dirty="0" smtClean="0"/>
              <a:t>investimento inicial </a:t>
            </a:r>
            <a:r>
              <a:rPr lang="pt-BR" sz="3200" dirty="0"/>
              <a:t>e da taxa interna de </a:t>
            </a:r>
            <a:r>
              <a:rPr lang="pt-BR" sz="3200" dirty="0" smtClean="0"/>
              <a:t>retorno.</a:t>
            </a:r>
          </a:p>
          <a:p>
            <a:pPr lvl="1">
              <a:lnSpc>
                <a:spcPct val="140000"/>
              </a:lnSpc>
            </a:pPr>
            <a:endParaRPr lang="pt-BR" sz="3200" b="1" dirty="0"/>
          </a:p>
          <a:p>
            <a:pPr lvl="1">
              <a:lnSpc>
                <a:spcPct val="140000"/>
              </a:lnSpc>
            </a:pPr>
            <a:r>
              <a:rPr lang="pt-BR" sz="3200" b="1" dirty="0" smtClean="0"/>
              <a:t>Anexos</a:t>
            </a:r>
            <a:r>
              <a:rPr lang="pt-BR" sz="3200" b="1" dirty="0"/>
              <a:t>: </a:t>
            </a:r>
            <a:r>
              <a:rPr lang="pt-BR" sz="3200" dirty="0"/>
              <a:t>esta seção deve conter informações </a:t>
            </a:r>
            <a:r>
              <a:rPr lang="pt-BR" sz="3200" dirty="0" smtClean="0"/>
              <a:t>adicionais relevantes </a:t>
            </a:r>
            <a:r>
              <a:rPr lang="pt-BR" sz="3200" dirty="0"/>
              <a:t>para o melhor entendimento do plano de </a:t>
            </a:r>
            <a:r>
              <a:rPr lang="pt-BR" sz="3200" dirty="0" smtClean="0"/>
              <a:t>negócios, como </a:t>
            </a:r>
            <a:r>
              <a:rPr lang="pt-BR" sz="3200" dirty="0"/>
              <a:t>planilhas financeiras detalhadas, fotos dos </a:t>
            </a:r>
            <a:r>
              <a:rPr lang="pt-BR" sz="3200" dirty="0" smtClean="0"/>
              <a:t>produtos</a:t>
            </a:r>
            <a:r>
              <a:rPr lang="pt-BR" sz="3200" dirty="0"/>
              <a:t>, material de divulgação do negócio, etc. 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1213486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lnSpc>
                <a:spcPct val="130000"/>
              </a:lnSpc>
            </a:pPr>
            <a:r>
              <a:rPr lang="pt-BR" sz="3400" b="1" dirty="0"/>
              <a:t>Para o autor, um bom plano de negócio tem as seguintes </a:t>
            </a:r>
            <a:r>
              <a:rPr lang="pt-BR" sz="3400" b="1" dirty="0" smtClean="0"/>
              <a:t>características</a:t>
            </a:r>
            <a:r>
              <a:rPr lang="pt-BR" sz="3400" b="1" dirty="0"/>
              <a:t>:</a:t>
            </a:r>
          </a:p>
          <a:p>
            <a:pPr>
              <a:lnSpc>
                <a:spcPct val="130000"/>
              </a:lnSpc>
            </a:pPr>
            <a:endParaRPr lang="pt-BR" dirty="0"/>
          </a:p>
          <a:p>
            <a:pPr>
              <a:lnSpc>
                <a:spcPct val="130000"/>
              </a:lnSpc>
            </a:pPr>
            <a:r>
              <a:rPr lang="pt-BR" dirty="0" smtClean="0"/>
              <a:t>é </a:t>
            </a:r>
            <a:r>
              <a:rPr lang="pt-BR" dirty="0"/>
              <a:t>objetivo e realista;</a:t>
            </a:r>
          </a:p>
          <a:p>
            <a:pPr>
              <a:lnSpc>
                <a:spcPct val="130000"/>
              </a:lnSpc>
            </a:pPr>
            <a:r>
              <a:rPr lang="pt-BR" dirty="0" smtClean="0"/>
              <a:t>não </a:t>
            </a:r>
            <a:r>
              <a:rPr lang="pt-BR" dirty="0"/>
              <a:t>explode se a realidade futura for ligeiramente </a:t>
            </a:r>
            <a:r>
              <a:rPr lang="pt-BR" dirty="0" smtClean="0"/>
              <a:t>diferente da </a:t>
            </a:r>
            <a:r>
              <a:rPr lang="pt-BR" dirty="0"/>
              <a:t>prevista;</a:t>
            </a:r>
          </a:p>
          <a:p>
            <a:pPr>
              <a:lnSpc>
                <a:spcPct val="130000"/>
              </a:lnSpc>
            </a:pPr>
            <a:r>
              <a:rPr lang="pt-BR" dirty="0" smtClean="0"/>
              <a:t>não </a:t>
            </a:r>
            <a:r>
              <a:rPr lang="pt-BR" dirty="0"/>
              <a:t>oferece incentivos perversos que farão com que os </a:t>
            </a:r>
            <a:r>
              <a:rPr lang="pt-BR" dirty="0" smtClean="0"/>
              <a:t>interessados se </a:t>
            </a:r>
            <a:r>
              <a:rPr lang="pt-BR" dirty="0"/>
              <a:t>comportem de forma destruidora; e</a:t>
            </a:r>
          </a:p>
          <a:p>
            <a:pPr>
              <a:lnSpc>
                <a:spcPct val="130000"/>
              </a:lnSpc>
            </a:pPr>
            <a:r>
              <a:rPr lang="pt-BR" dirty="0" smtClean="0"/>
              <a:t>é </a:t>
            </a:r>
            <a:r>
              <a:rPr lang="pt-BR" dirty="0"/>
              <a:t>escrito em um relatório com menos de meio centímetro </a:t>
            </a:r>
            <a:r>
              <a:rPr lang="pt-BR" dirty="0" smtClean="0"/>
              <a:t>de espessura</a:t>
            </a:r>
            <a:r>
              <a:rPr lang="pt-BR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8275365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Equipe gestora</a:t>
            </a:r>
          </a:p>
          <a:p>
            <a:endParaRPr lang="pt-BR" dirty="0" smtClean="0"/>
          </a:p>
          <a:p>
            <a:r>
              <a:rPr lang="pt-BR" dirty="0" smtClean="0"/>
              <a:t>Diante </a:t>
            </a:r>
            <a:r>
              <a:rPr lang="pt-BR" dirty="0"/>
              <a:t>de um plano de negócio </a:t>
            </a:r>
            <a:r>
              <a:rPr lang="pt-BR" dirty="0" smtClean="0"/>
              <a:t>os investidores </a:t>
            </a:r>
            <a:r>
              <a:rPr lang="pt-BR" dirty="0"/>
              <a:t>avaliam as competências e </a:t>
            </a:r>
            <a:r>
              <a:rPr lang="pt-BR" dirty="0" smtClean="0"/>
              <a:t>o comprometimento </a:t>
            </a:r>
            <a:r>
              <a:rPr lang="pt-BR" dirty="0"/>
              <a:t>da </a:t>
            </a:r>
            <a:r>
              <a:rPr lang="pt-BR" dirty="0" smtClean="0"/>
              <a:t>equipe gestora </a:t>
            </a:r>
            <a:r>
              <a:rPr lang="pt-BR" dirty="0"/>
              <a:t>com a mesma atenção que avaliam a oportunidade de negócio.</a:t>
            </a:r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88224" y="4869160"/>
            <a:ext cx="1933575" cy="1743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93440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47089" y="836712"/>
            <a:ext cx="8229600" cy="1143000"/>
          </a:xfrm>
        </p:spPr>
        <p:txBody>
          <a:bodyPr/>
          <a:lstStyle/>
          <a:p>
            <a:r>
              <a:rPr lang="pt-BR" dirty="0"/>
              <a:t>Equipe gestora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8039" y="1965281"/>
            <a:ext cx="8229600" cy="4525963"/>
          </a:xfrm>
        </p:spPr>
        <p:txBody>
          <a:bodyPr>
            <a:normAutofit fontScale="55000" lnSpcReduction="20000"/>
          </a:bodyPr>
          <a:lstStyle/>
          <a:p>
            <a:pPr>
              <a:lnSpc>
                <a:spcPct val="140000"/>
              </a:lnSpc>
            </a:pPr>
            <a:r>
              <a:rPr lang="pt-BR" b="1" dirty="0" smtClean="0"/>
              <a:t>Técnicas </a:t>
            </a:r>
            <a:r>
              <a:rPr lang="pt-BR" b="1" dirty="0"/>
              <a:t>– </a:t>
            </a:r>
            <a:r>
              <a:rPr lang="pt-BR" dirty="0"/>
              <a:t>Competências que fazem parte da </a:t>
            </a:r>
            <a:r>
              <a:rPr lang="pt-BR" dirty="0" smtClean="0"/>
              <a:t>atividade operacional </a:t>
            </a:r>
            <a:r>
              <a:rPr lang="pt-BR" dirty="0"/>
              <a:t>de seu negócio, como produção, </a:t>
            </a:r>
            <a:r>
              <a:rPr lang="pt-BR" dirty="0" smtClean="0"/>
              <a:t>processos, controles</a:t>
            </a:r>
            <a:r>
              <a:rPr lang="pt-BR" dirty="0"/>
              <a:t>, vendas e distribuição.</a:t>
            </a:r>
          </a:p>
          <a:p>
            <a:pPr>
              <a:lnSpc>
                <a:spcPct val="140000"/>
              </a:lnSpc>
            </a:pPr>
            <a:endParaRPr lang="pt-BR" dirty="0"/>
          </a:p>
          <a:p>
            <a:pPr>
              <a:lnSpc>
                <a:spcPct val="140000"/>
              </a:lnSpc>
            </a:pPr>
            <a:r>
              <a:rPr lang="pt-BR" b="1" dirty="0" smtClean="0"/>
              <a:t>Estratégicas </a:t>
            </a:r>
            <a:r>
              <a:rPr lang="pt-BR" b="1" dirty="0"/>
              <a:t>– </a:t>
            </a:r>
            <a:r>
              <a:rPr lang="pt-BR" dirty="0"/>
              <a:t>São competências referentes a sua </a:t>
            </a:r>
            <a:r>
              <a:rPr lang="pt-BR" dirty="0" smtClean="0"/>
              <a:t>visão sobre </a:t>
            </a:r>
            <a:r>
              <a:rPr lang="pt-BR" dirty="0"/>
              <a:t>o mercado e tendências, e sobre as mudanças </a:t>
            </a:r>
            <a:r>
              <a:rPr lang="pt-BR" dirty="0" smtClean="0"/>
              <a:t>que impactam </a:t>
            </a:r>
            <a:r>
              <a:rPr lang="pt-BR" dirty="0"/>
              <a:t>seu empreendimento. Diz respeito à forma </a:t>
            </a:r>
            <a:r>
              <a:rPr lang="pt-BR" dirty="0" smtClean="0"/>
              <a:t>como você </a:t>
            </a:r>
            <a:r>
              <a:rPr lang="pt-BR" dirty="0"/>
              <a:t>explora as informações disponíveis no mercado e </a:t>
            </a:r>
            <a:r>
              <a:rPr lang="pt-BR" dirty="0" smtClean="0"/>
              <a:t>tem a </a:t>
            </a:r>
            <a:r>
              <a:rPr lang="pt-BR" dirty="0"/>
              <a:t>ver com o modo como você pensa sobre seu empreendimento.</a:t>
            </a:r>
          </a:p>
          <a:p>
            <a:pPr>
              <a:lnSpc>
                <a:spcPct val="140000"/>
              </a:lnSpc>
            </a:pPr>
            <a:endParaRPr lang="pt-BR" dirty="0" smtClean="0"/>
          </a:p>
          <a:p>
            <a:pPr>
              <a:lnSpc>
                <a:spcPct val="140000"/>
              </a:lnSpc>
            </a:pPr>
            <a:r>
              <a:rPr lang="pt-BR" b="1" dirty="0" smtClean="0"/>
              <a:t>Comportamentais </a:t>
            </a:r>
            <a:r>
              <a:rPr lang="pt-BR" dirty="0"/>
              <a:t>– Competências que facilitam seu </a:t>
            </a:r>
            <a:r>
              <a:rPr lang="pt-BR" dirty="0" smtClean="0"/>
              <a:t>relacionamento com </a:t>
            </a:r>
            <a:r>
              <a:rPr lang="pt-BR" dirty="0"/>
              <a:t>empregados, fornecedores, parceiros </a:t>
            </a:r>
            <a:r>
              <a:rPr lang="pt-BR" dirty="0" smtClean="0"/>
              <a:t>e clientes</a:t>
            </a:r>
            <a:r>
              <a:rPr lang="pt-BR" dirty="0"/>
              <a:t>. Tem a ver com o seu estilo de empreender, </a:t>
            </a:r>
            <a:r>
              <a:rPr lang="pt-BR" dirty="0" smtClean="0"/>
              <a:t>negociar, tomar </a:t>
            </a:r>
            <a:r>
              <a:rPr lang="pt-BR" dirty="0"/>
              <a:t>decisões e liderar </a:t>
            </a:r>
            <a:r>
              <a:rPr lang="pt-BR" dirty="0" smtClean="0"/>
              <a:t>equipes.</a:t>
            </a:r>
            <a:endParaRPr lang="pt-BR" dirty="0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2360" y="5471884"/>
            <a:ext cx="1331640" cy="13861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07138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600200"/>
            <a:ext cx="8435280" cy="5141168"/>
          </a:xfrm>
        </p:spPr>
        <p:txBody>
          <a:bodyPr>
            <a:normAutofit fontScale="55000" lnSpcReduction="20000"/>
          </a:bodyPr>
          <a:lstStyle/>
          <a:p>
            <a:pPr>
              <a:lnSpc>
                <a:spcPct val="140000"/>
              </a:lnSpc>
              <a:buNone/>
            </a:pPr>
            <a:r>
              <a:rPr lang="pt-BR" sz="4200" b="1" dirty="0"/>
              <a:t>Unidade 4 – Planejando o Sucesso de </a:t>
            </a:r>
            <a:r>
              <a:rPr lang="pt-BR" sz="4200" b="1" dirty="0" smtClean="0"/>
              <a:t>um Empreendimento</a:t>
            </a:r>
          </a:p>
          <a:p>
            <a:pPr>
              <a:lnSpc>
                <a:spcPct val="140000"/>
              </a:lnSpc>
              <a:buNone/>
            </a:pPr>
            <a:endParaRPr lang="pt-BR" sz="3600" b="1" dirty="0"/>
          </a:p>
          <a:p>
            <a:pPr>
              <a:lnSpc>
                <a:spcPct val="140000"/>
              </a:lnSpc>
            </a:pPr>
            <a:r>
              <a:rPr lang="pt-BR" dirty="0"/>
              <a:t>Por que Planejar?Perguntas que o Plano de Empreendimento Deve Responder </a:t>
            </a:r>
            <a:endParaRPr lang="pt-BR" dirty="0" smtClean="0"/>
          </a:p>
          <a:p>
            <a:pPr>
              <a:lnSpc>
                <a:spcPct val="140000"/>
              </a:lnSpc>
            </a:pPr>
            <a:r>
              <a:rPr lang="pt-BR" dirty="0" smtClean="0"/>
              <a:t>As </a:t>
            </a:r>
            <a:r>
              <a:rPr lang="pt-BR" dirty="0"/>
              <a:t>Partes Interessadas no Plano do Empreendimento </a:t>
            </a:r>
            <a:endParaRPr lang="pt-BR" dirty="0" smtClean="0"/>
          </a:p>
          <a:p>
            <a:pPr>
              <a:lnSpc>
                <a:spcPct val="140000"/>
              </a:lnSpc>
            </a:pPr>
            <a:r>
              <a:rPr lang="pt-BR" dirty="0" smtClean="0"/>
              <a:t>Fatores </a:t>
            </a:r>
            <a:r>
              <a:rPr lang="pt-BR" dirty="0"/>
              <a:t>Críticos de Sucesso do Empreendimento </a:t>
            </a:r>
            <a:endParaRPr lang="pt-BR" dirty="0" smtClean="0"/>
          </a:p>
          <a:p>
            <a:pPr>
              <a:lnSpc>
                <a:spcPct val="140000"/>
              </a:lnSpc>
            </a:pPr>
            <a:r>
              <a:rPr lang="pt-BR" dirty="0" smtClean="0"/>
              <a:t>Planejamento </a:t>
            </a:r>
            <a:r>
              <a:rPr lang="pt-BR" dirty="0"/>
              <a:t>Financeiro </a:t>
            </a:r>
            <a:endParaRPr lang="pt-BR" dirty="0" smtClean="0"/>
          </a:p>
          <a:p>
            <a:pPr>
              <a:lnSpc>
                <a:spcPct val="140000"/>
              </a:lnSpc>
            </a:pPr>
            <a:r>
              <a:rPr lang="pt-BR" dirty="0" smtClean="0"/>
              <a:t>Escrevendo </a:t>
            </a:r>
            <a:r>
              <a:rPr lang="pt-BR" dirty="0"/>
              <a:t>o Plano de Negócios </a:t>
            </a:r>
            <a:endParaRPr lang="pt-BR" dirty="0" smtClean="0"/>
          </a:p>
          <a:p>
            <a:pPr>
              <a:lnSpc>
                <a:spcPct val="140000"/>
              </a:lnSpc>
            </a:pPr>
            <a:r>
              <a:rPr lang="pt-BR" dirty="0" smtClean="0"/>
              <a:t>Formação </a:t>
            </a:r>
            <a:r>
              <a:rPr lang="pt-BR" dirty="0"/>
              <a:t>do Time Gestor do Empreendimento </a:t>
            </a:r>
          </a:p>
          <a:p>
            <a:pPr>
              <a:lnSpc>
                <a:spcPct val="140000"/>
              </a:lnSpc>
            </a:pPr>
            <a:r>
              <a:rPr lang="pt-BR" dirty="0"/>
              <a:t>Buscando </a:t>
            </a:r>
            <a:r>
              <a:rPr lang="pt-BR" dirty="0" smtClean="0"/>
              <a:t>Recursos</a:t>
            </a:r>
          </a:p>
          <a:p>
            <a:pPr>
              <a:lnSpc>
                <a:spcPct val="140000"/>
              </a:lnSpc>
            </a:pPr>
            <a:r>
              <a:rPr lang="pt-BR" dirty="0" smtClean="0"/>
              <a:t>Gerenciando </a:t>
            </a:r>
            <a:r>
              <a:rPr lang="pt-BR" dirty="0"/>
              <a:t>o </a:t>
            </a:r>
            <a:r>
              <a:rPr lang="pt-BR" dirty="0" smtClean="0"/>
              <a:t>Empreendimento</a:t>
            </a:r>
          </a:p>
          <a:p>
            <a:pPr>
              <a:lnSpc>
                <a:spcPct val="140000"/>
              </a:lnSpc>
            </a:pPr>
            <a:r>
              <a:rPr lang="pt-BR" dirty="0" smtClean="0"/>
              <a:t>O </a:t>
            </a:r>
            <a:r>
              <a:rPr lang="pt-BR" dirty="0"/>
              <a:t>Futuro das Organizações Inovadoras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b="1" dirty="0"/>
              <a:t>Gerenciando o </a:t>
            </a:r>
            <a:r>
              <a:rPr lang="pt-BR" b="1" dirty="0" smtClean="0"/>
              <a:t>Empreendimento – </a:t>
            </a:r>
            <a:r>
              <a:rPr lang="pt-BR" dirty="0" smtClean="0"/>
              <a:t>implantação, monitoramento para garantir sobrevivência e </a:t>
            </a:r>
            <a:r>
              <a:rPr lang="pt-BR" smtClean="0"/>
              <a:t>expansão</a:t>
            </a:r>
            <a:r>
              <a:rPr lang="pt-BR" b="1" smtClean="0"/>
              <a:t>.</a:t>
            </a:r>
          </a:p>
          <a:p>
            <a:endParaRPr lang="pt-BR" b="1" dirty="0" smtClean="0"/>
          </a:p>
          <a:p>
            <a:r>
              <a:rPr lang="pt-BR" b="1" dirty="0"/>
              <a:t>O Futuro das Organizações </a:t>
            </a:r>
            <a:r>
              <a:rPr lang="pt-BR" b="1" dirty="0" smtClean="0"/>
              <a:t>Inovadoras –</a:t>
            </a:r>
            <a:r>
              <a:rPr lang="pt-BR" dirty="0" smtClean="0"/>
              <a:t> sem CAPACIDADE PARA PROMOÇÃO DE INOVAÇÕES SISTEMÁTICAS não há vantagem competitiva sustentável!!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1781810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Com isso finalizamos esta Unidade 4, não se esqueçam de fazer as atividades propostas e ler as referências adicionais propostas ao longo de toda a Unidade.</a:t>
            </a:r>
          </a:p>
          <a:p>
            <a:endParaRPr lang="pt-BR" dirty="0"/>
          </a:p>
          <a:p>
            <a:r>
              <a:rPr lang="pt-BR" dirty="0" smtClean="0"/>
              <a:t>E qualquer dúvida questionem os tutores e professores, toda a equipe está disponível para auxiliá-los!!!</a:t>
            </a:r>
            <a:endParaRPr lang="pt-BR" dirty="0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99306" y="5373216"/>
            <a:ext cx="1744694" cy="14539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10387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2800" b="1" dirty="0"/>
              <a:t>Planejando o </a:t>
            </a:r>
            <a:r>
              <a:rPr lang="pt-BR" sz="2800" b="1" dirty="0" smtClean="0"/>
              <a:t>Sucesso de </a:t>
            </a:r>
            <a:r>
              <a:rPr lang="pt-BR" sz="2800" b="1" dirty="0"/>
              <a:t>um </a:t>
            </a:r>
            <a:r>
              <a:rPr lang="pt-BR" sz="2800" b="1" dirty="0" smtClean="0"/>
              <a:t>Empreendimento</a:t>
            </a:r>
          </a:p>
          <a:p>
            <a:pPr lvl="1">
              <a:lnSpc>
                <a:spcPct val="120000"/>
              </a:lnSpc>
            </a:pPr>
            <a:r>
              <a:rPr lang="pt-BR" sz="2400" dirty="0" smtClean="0"/>
              <a:t>Mesmo em ambientes turbulentos com </a:t>
            </a:r>
            <a:r>
              <a:rPr lang="pt-BR" sz="2400" dirty="0"/>
              <a:t>mudanças </a:t>
            </a:r>
            <a:r>
              <a:rPr lang="pt-BR" sz="2400" dirty="0" smtClean="0"/>
              <a:t>significativas, o planejamento é uma ferramenta essencial para que o empreendedor possa deixar claras suas ideias acerca do negócio.</a:t>
            </a:r>
          </a:p>
          <a:p>
            <a:pPr lvl="1">
              <a:lnSpc>
                <a:spcPct val="120000"/>
              </a:lnSpc>
            </a:pPr>
            <a:r>
              <a:rPr lang="pt-BR" sz="2400" dirty="0" smtClean="0"/>
              <a:t>O plano é uma ótima ferramenta para viabilizar o trabalho em equipe.</a:t>
            </a:r>
            <a:endParaRPr lang="pt-BR" sz="2400" dirty="0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78265" y="4581128"/>
            <a:ext cx="2305050" cy="1981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61606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600200"/>
            <a:ext cx="8363272" cy="4853136"/>
          </a:xfrm>
        </p:spPr>
        <p:txBody>
          <a:bodyPr>
            <a:normAutofit fontScale="55000" lnSpcReduction="20000"/>
          </a:bodyPr>
          <a:lstStyle/>
          <a:p>
            <a:pPr>
              <a:lnSpc>
                <a:spcPct val="140000"/>
              </a:lnSpc>
            </a:pPr>
            <a:r>
              <a:rPr lang="pt-BR" sz="4400" b="1" dirty="0" smtClean="0"/>
              <a:t>3 Fatores que explicam a importância do planejamento:</a:t>
            </a:r>
          </a:p>
          <a:p>
            <a:pPr>
              <a:lnSpc>
                <a:spcPct val="140000"/>
              </a:lnSpc>
            </a:pPr>
            <a:endParaRPr lang="pt-BR" dirty="0"/>
          </a:p>
          <a:p>
            <a:pPr lvl="1">
              <a:lnSpc>
                <a:spcPct val="140000"/>
              </a:lnSpc>
            </a:pPr>
            <a:r>
              <a:rPr lang="pt-BR" sz="3300" dirty="0" smtClean="0"/>
              <a:t>Instrumento de gestão do negócio e comprometimento da equipe.</a:t>
            </a:r>
          </a:p>
          <a:p>
            <a:pPr lvl="1">
              <a:lnSpc>
                <a:spcPct val="140000"/>
              </a:lnSpc>
            </a:pPr>
            <a:endParaRPr lang="pt-BR" sz="3300" dirty="0"/>
          </a:p>
          <a:p>
            <a:pPr lvl="1">
              <a:lnSpc>
                <a:spcPct val="140000"/>
              </a:lnSpc>
            </a:pPr>
            <a:r>
              <a:rPr lang="pt-BR" sz="3300" dirty="0" smtClean="0"/>
              <a:t>Instrumento para captação de recursos e avaliação dos </a:t>
            </a:r>
            <a:r>
              <a:rPr lang="pt-BR" sz="3300" dirty="0"/>
              <a:t>riscos inerentes ao empreendimento</a:t>
            </a:r>
            <a:endParaRPr lang="pt-BR" sz="3300" dirty="0" smtClean="0"/>
          </a:p>
          <a:p>
            <a:pPr lvl="1">
              <a:lnSpc>
                <a:spcPct val="140000"/>
              </a:lnSpc>
            </a:pPr>
            <a:endParaRPr lang="pt-BR" sz="3300" dirty="0"/>
          </a:p>
          <a:p>
            <a:pPr lvl="1">
              <a:lnSpc>
                <a:spcPct val="140000"/>
              </a:lnSpc>
            </a:pPr>
            <a:r>
              <a:rPr lang="pt-BR" sz="3300" dirty="0" smtClean="0"/>
              <a:t>O </a:t>
            </a:r>
            <a:r>
              <a:rPr lang="pt-BR" sz="3300" dirty="0"/>
              <a:t>terceiro fator crítico está relacionado ao baixo </a:t>
            </a:r>
            <a:r>
              <a:rPr lang="pt-BR" sz="3300" dirty="0" smtClean="0"/>
              <a:t>número de </a:t>
            </a:r>
            <a:r>
              <a:rPr lang="pt-BR" sz="3300" dirty="0"/>
              <a:t>empreendedores que sabem como escrever </a:t>
            </a:r>
            <a:r>
              <a:rPr lang="pt-BR" sz="3300" dirty="0" smtClean="0"/>
              <a:t>adequadamente um </a:t>
            </a:r>
            <a:r>
              <a:rPr lang="pt-BR" sz="3300" dirty="0"/>
              <a:t>bom plano de negócios. </a:t>
            </a:r>
            <a:endParaRPr lang="pt-BR" sz="3300" dirty="0" smtClean="0"/>
          </a:p>
          <a:p>
            <a:pPr marL="457200" lvl="1" indent="0">
              <a:buNone/>
            </a:pPr>
            <a:endParaRPr lang="pt-BR" dirty="0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08304" y="5012076"/>
            <a:ext cx="1835696" cy="18356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64717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196752"/>
            <a:ext cx="8579296" cy="5661248"/>
          </a:xfrm>
        </p:spPr>
        <p:txBody>
          <a:bodyPr>
            <a:normAutofit fontScale="40000" lnSpcReduction="20000"/>
          </a:bodyPr>
          <a:lstStyle/>
          <a:p>
            <a:r>
              <a:rPr lang="pt-BR" sz="5900" b="1" dirty="0"/>
              <a:t>Perguntas que o Plano de Empreendimento Deve </a:t>
            </a:r>
            <a:r>
              <a:rPr lang="pt-BR" sz="5900" b="1" dirty="0" smtClean="0"/>
              <a:t>Responder</a:t>
            </a:r>
          </a:p>
          <a:p>
            <a:pPr>
              <a:lnSpc>
                <a:spcPct val="140000"/>
              </a:lnSpc>
            </a:pPr>
            <a:endParaRPr lang="pt-BR" sz="3600" dirty="0" smtClean="0"/>
          </a:p>
          <a:p>
            <a:pPr>
              <a:lnSpc>
                <a:spcPct val="140000"/>
              </a:lnSpc>
            </a:pPr>
            <a:r>
              <a:rPr lang="pt-BR" sz="4300" dirty="0" smtClean="0"/>
              <a:t>Quais </a:t>
            </a:r>
            <a:r>
              <a:rPr lang="pt-BR" sz="4300" dirty="0"/>
              <a:t>são os objetivos e metas do empreendimento?</a:t>
            </a:r>
          </a:p>
          <a:p>
            <a:pPr>
              <a:lnSpc>
                <a:spcPct val="140000"/>
              </a:lnSpc>
            </a:pPr>
            <a:r>
              <a:rPr lang="pt-BR" sz="4300" dirty="0" smtClean="0"/>
              <a:t>Quais </a:t>
            </a:r>
            <a:r>
              <a:rPr lang="pt-BR" sz="4300" dirty="0"/>
              <a:t>são os produtos, serviços, benefícios e </a:t>
            </a:r>
            <a:r>
              <a:rPr lang="pt-BR" sz="4300" dirty="0" smtClean="0"/>
              <a:t>diferenciais ofertados </a:t>
            </a:r>
            <a:r>
              <a:rPr lang="pt-BR" sz="4300" dirty="0"/>
              <a:t>pelo empreendimento?</a:t>
            </a:r>
          </a:p>
          <a:p>
            <a:pPr>
              <a:lnSpc>
                <a:spcPct val="140000"/>
              </a:lnSpc>
            </a:pPr>
            <a:r>
              <a:rPr lang="pt-BR" sz="4300" dirty="0" smtClean="0"/>
              <a:t>Qual </a:t>
            </a:r>
            <a:r>
              <a:rPr lang="pt-BR" sz="4300" dirty="0"/>
              <a:t>é o perfil do público-alvo e como ele será conquistado?</a:t>
            </a:r>
          </a:p>
          <a:p>
            <a:pPr>
              <a:lnSpc>
                <a:spcPct val="140000"/>
              </a:lnSpc>
            </a:pPr>
            <a:r>
              <a:rPr lang="pt-BR" sz="4300" dirty="0" smtClean="0"/>
              <a:t>Quais </a:t>
            </a:r>
            <a:r>
              <a:rPr lang="pt-BR" sz="4300" dirty="0"/>
              <a:t>são os fatores críticos de sucesso do empreendimento?</a:t>
            </a:r>
          </a:p>
          <a:p>
            <a:pPr>
              <a:lnSpc>
                <a:spcPct val="140000"/>
              </a:lnSpc>
            </a:pPr>
            <a:r>
              <a:rPr lang="pt-BR" sz="4300" dirty="0" smtClean="0"/>
              <a:t>Quais </a:t>
            </a:r>
            <a:r>
              <a:rPr lang="pt-BR" sz="4300" dirty="0"/>
              <a:t>são os riscos do empreendimento?</a:t>
            </a:r>
          </a:p>
          <a:p>
            <a:pPr>
              <a:lnSpc>
                <a:spcPct val="140000"/>
              </a:lnSpc>
            </a:pPr>
            <a:r>
              <a:rPr lang="pt-BR" sz="4300" dirty="0" smtClean="0"/>
              <a:t>Quais </a:t>
            </a:r>
            <a:r>
              <a:rPr lang="pt-BR" sz="4300" dirty="0"/>
              <a:t>são as estratégias para se atingir as metas do empreendimento?</a:t>
            </a:r>
          </a:p>
          <a:p>
            <a:pPr>
              <a:lnSpc>
                <a:spcPct val="140000"/>
              </a:lnSpc>
            </a:pPr>
            <a:r>
              <a:rPr lang="pt-BR" sz="4300" dirty="0" smtClean="0"/>
              <a:t>Como </a:t>
            </a:r>
            <a:r>
              <a:rPr lang="pt-BR" sz="4300" dirty="0"/>
              <a:t>o empreendimento será organizado?</a:t>
            </a:r>
          </a:p>
          <a:p>
            <a:pPr>
              <a:lnSpc>
                <a:spcPct val="140000"/>
              </a:lnSpc>
            </a:pPr>
            <a:r>
              <a:rPr lang="pt-BR" sz="4300" dirty="0" smtClean="0"/>
              <a:t>Quais </a:t>
            </a:r>
            <a:r>
              <a:rPr lang="pt-BR" sz="4300" dirty="0"/>
              <a:t>são os recursos humanos, financeiros, materiais </a:t>
            </a:r>
            <a:r>
              <a:rPr lang="pt-BR" sz="4300" dirty="0" smtClean="0"/>
              <a:t>e tecnológicos </a:t>
            </a:r>
            <a:r>
              <a:rPr lang="pt-BR" sz="4300" dirty="0"/>
              <a:t>para realizar o empreendimento?</a:t>
            </a:r>
          </a:p>
          <a:p>
            <a:pPr>
              <a:lnSpc>
                <a:spcPct val="140000"/>
              </a:lnSpc>
            </a:pPr>
            <a:r>
              <a:rPr lang="pt-BR" sz="4300" dirty="0" smtClean="0"/>
              <a:t>Qual </a:t>
            </a:r>
            <a:r>
              <a:rPr lang="pt-BR" sz="4300" dirty="0"/>
              <a:t>é o volume mínimo de operação e o prazo </a:t>
            </a:r>
            <a:r>
              <a:rPr lang="pt-BR" sz="4300" dirty="0" smtClean="0"/>
              <a:t>estimado para </a:t>
            </a:r>
            <a:r>
              <a:rPr lang="pt-BR" sz="4300" dirty="0"/>
              <a:t>a autossuficiência do empreendimento?</a:t>
            </a:r>
          </a:p>
          <a:p>
            <a:pPr>
              <a:lnSpc>
                <a:spcPct val="140000"/>
              </a:lnSpc>
            </a:pPr>
            <a:r>
              <a:rPr lang="pt-BR" sz="4300" dirty="0" smtClean="0"/>
              <a:t>Qual </a:t>
            </a:r>
            <a:r>
              <a:rPr lang="pt-BR" sz="4300" dirty="0"/>
              <a:t>é o prazo estimado para o empreendimento gerar </a:t>
            </a:r>
            <a:r>
              <a:rPr lang="pt-BR" sz="4300" dirty="0" smtClean="0"/>
              <a:t>retorno aos investi-                  mentos</a:t>
            </a:r>
            <a:r>
              <a:rPr lang="pt-BR" sz="4300" dirty="0"/>
              <a:t>?</a:t>
            </a:r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48668" y="5445224"/>
            <a:ext cx="1695331" cy="14127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05490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pt-BR" sz="3600" b="1" dirty="0" smtClean="0"/>
              <a:t>Quem vai ler o plano de negócios?</a:t>
            </a:r>
          </a:p>
          <a:p>
            <a:endParaRPr lang="pt-BR" dirty="0"/>
          </a:p>
          <a:p>
            <a:pPr>
              <a:lnSpc>
                <a:spcPct val="140000"/>
              </a:lnSpc>
            </a:pPr>
            <a:r>
              <a:rPr lang="pt-BR" dirty="0"/>
              <a:t>P</a:t>
            </a:r>
            <a:r>
              <a:rPr lang="pt-BR" dirty="0" smtClean="0"/>
              <a:t>úblico interno: sócios, empregados </a:t>
            </a:r>
            <a:r>
              <a:rPr lang="pt-BR" dirty="0"/>
              <a:t>e voluntários. </a:t>
            </a:r>
            <a:endParaRPr lang="pt-BR" dirty="0" smtClean="0"/>
          </a:p>
          <a:p>
            <a:pPr>
              <a:lnSpc>
                <a:spcPct val="140000"/>
              </a:lnSpc>
            </a:pPr>
            <a:endParaRPr lang="pt-BR" dirty="0" smtClean="0"/>
          </a:p>
          <a:p>
            <a:pPr>
              <a:lnSpc>
                <a:spcPct val="140000"/>
              </a:lnSpc>
            </a:pPr>
            <a:r>
              <a:rPr lang="pt-BR" dirty="0" smtClean="0"/>
              <a:t>Público externo: investidor </a:t>
            </a:r>
            <a:r>
              <a:rPr lang="pt-BR" dirty="0"/>
              <a:t>como integrante especial, uma vez que, em </a:t>
            </a:r>
            <a:r>
              <a:rPr lang="pt-BR" dirty="0" smtClean="0"/>
              <a:t>um primeiro </a:t>
            </a:r>
            <a:r>
              <a:rPr lang="pt-BR" dirty="0"/>
              <a:t>momento, ele precisa ser seduzido a participar do empreendimento</a:t>
            </a:r>
            <a:r>
              <a:rPr lang="pt-BR" dirty="0" smtClean="0"/>
              <a:t>. Após </a:t>
            </a:r>
            <a:r>
              <a:rPr lang="pt-BR" dirty="0"/>
              <a:t>a adesão, o investidor passa a ser considerado </a:t>
            </a:r>
            <a:r>
              <a:rPr lang="pt-BR" dirty="0" smtClean="0"/>
              <a:t>como parte </a:t>
            </a:r>
            <a:r>
              <a:rPr lang="pt-BR" dirty="0"/>
              <a:t>do público interno.</a:t>
            </a:r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04248" y="5314718"/>
            <a:ext cx="2339752" cy="15435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97748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3488" y="1628800"/>
            <a:ext cx="8229600" cy="4525963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40000"/>
              </a:lnSpc>
            </a:pPr>
            <a:r>
              <a:rPr lang="pt-BR" sz="4300" b="1" dirty="0"/>
              <a:t>Fatores Críticos de Sucesso do </a:t>
            </a:r>
            <a:r>
              <a:rPr lang="pt-BR" sz="4300" b="1" dirty="0" smtClean="0"/>
              <a:t>Empreendimento</a:t>
            </a:r>
          </a:p>
          <a:p>
            <a:endParaRPr lang="pt-BR" b="1" dirty="0"/>
          </a:p>
          <a:p>
            <a:endParaRPr lang="pt-BR" b="1" dirty="0" smtClean="0"/>
          </a:p>
          <a:p>
            <a:endParaRPr lang="pt-BR" b="1" dirty="0"/>
          </a:p>
          <a:p>
            <a:endParaRPr lang="pt-BR" b="1" dirty="0" smtClean="0"/>
          </a:p>
          <a:p>
            <a:endParaRPr lang="pt-BR" dirty="0" smtClean="0"/>
          </a:p>
          <a:p>
            <a:endParaRPr lang="pt-BR" dirty="0" smtClean="0"/>
          </a:p>
          <a:p>
            <a:endParaRPr lang="pt-BR" dirty="0"/>
          </a:p>
          <a:p>
            <a:r>
              <a:rPr lang="pt-BR" dirty="0" smtClean="0"/>
              <a:t>Redução da receita prevista, </a:t>
            </a:r>
          </a:p>
          <a:p>
            <a:r>
              <a:rPr lang="pt-BR" dirty="0" smtClean="0"/>
              <a:t>Atraso na velocidade de crescimento, </a:t>
            </a:r>
          </a:p>
          <a:p>
            <a:r>
              <a:rPr lang="pt-BR" dirty="0" smtClean="0"/>
              <a:t>Aumento das despesas, </a:t>
            </a:r>
          </a:p>
          <a:p>
            <a:r>
              <a:rPr lang="pt-BR" dirty="0" smtClean="0"/>
              <a:t>Oscilações cambiais e nas alíquotas de importação e exportação,</a:t>
            </a:r>
          </a:p>
          <a:p>
            <a:r>
              <a:rPr lang="pt-BR" dirty="0" smtClean="0"/>
              <a:t>Deterioração </a:t>
            </a:r>
            <a:r>
              <a:rPr lang="pt-BR" dirty="0"/>
              <a:t>do relacionamento entre os sócios do empreendimento,</a:t>
            </a:r>
          </a:p>
          <a:p>
            <a:endParaRPr lang="pt-BR" dirty="0" smtClean="0"/>
          </a:p>
        </p:txBody>
      </p:sp>
      <p:graphicFrame>
        <p:nvGraphicFramePr>
          <p:cNvPr id="4" name="Diagrama 3"/>
          <p:cNvGraphicFramePr/>
          <p:nvPr>
            <p:extLst>
              <p:ext uri="{D42A27DB-BD31-4B8C-83A1-F6EECF244321}">
                <p14:modId xmlns:p14="http://schemas.microsoft.com/office/powerpoint/2010/main" val="2725157425"/>
              </p:ext>
            </p:extLst>
          </p:nvPr>
        </p:nvGraphicFramePr>
        <p:xfrm>
          <a:off x="1475656" y="2564904"/>
          <a:ext cx="6096000" cy="165618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5" name="Imagem 4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89641" y="1340768"/>
            <a:ext cx="1746895" cy="13084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61794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graphicFrame>
        <p:nvGraphicFramePr>
          <p:cNvPr id="4" name="Espaço Reservado para Conteú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19434866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585506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pt-BR" b="1" dirty="0"/>
              <a:t>Planejamento </a:t>
            </a:r>
            <a:r>
              <a:rPr lang="pt-BR" b="1" dirty="0" smtClean="0"/>
              <a:t>Financeiro</a:t>
            </a:r>
          </a:p>
          <a:p>
            <a:r>
              <a:rPr lang="pt-BR" dirty="0"/>
              <a:t>Dornelas (2008) adverte que não devemos fazer a </a:t>
            </a:r>
            <a:r>
              <a:rPr lang="pt-BR" dirty="0" smtClean="0"/>
              <a:t>adequação do </a:t>
            </a:r>
            <a:r>
              <a:rPr lang="pt-BR" dirty="0"/>
              <a:t>plano de negócio aos dados financeiros, devemos sim fazer o contrário</a:t>
            </a:r>
            <a:r>
              <a:rPr lang="pt-BR" dirty="0" smtClean="0"/>
              <a:t>.</a:t>
            </a:r>
          </a:p>
          <a:p>
            <a:pPr lvl="1"/>
            <a:r>
              <a:rPr lang="pt-BR" dirty="0"/>
              <a:t>os </a:t>
            </a:r>
            <a:r>
              <a:rPr lang="pt-BR" b="1" dirty="0"/>
              <a:t>objetivos e as metas do negócio</a:t>
            </a:r>
            <a:r>
              <a:rPr lang="pt-BR" dirty="0"/>
              <a:t>, </a:t>
            </a:r>
            <a:r>
              <a:rPr lang="pt-BR" dirty="0" smtClean="0"/>
              <a:t>além da </a:t>
            </a:r>
            <a:r>
              <a:rPr lang="pt-BR" dirty="0"/>
              <a:t>projeção de vendas que geram as planilhas financeiras do plano </a:t>
            </a:r>
            <a:r>
              <a:rPr lang="pt-BR" dirty="0" smtClean="0"/>
              <a:t>de empreendimento.</a:t>
            </a:r>
          </a:p>
          <a:p>
            <a:pPr lvl="1"/>
            <a:r>
              <a:rPr lang="pt-BR" b="1" dirty="0" smtClean="0"/>
              <a:t>análise adequada </a:t>
            </a:r>
            <a:r>
              <a:rPr lang="pt-BR" b="1" dirty="0"/>
              <a:t>do mercado e de um estudo do processo produtivo</a:t>
            </a:r>
            <a:r>
              <a:rPr lang="pt-BR" dirty="0"/>
              <a:t>, </a:t>
            </a:r>
            <a:r>
              <a:rPr lang="pt-BR" dirty="0" smtClean="0"/>
              <a:t>que acabam </a:t>
            </a:r>
            <a:r>
              <a:rPr lang="pt-BR" dirty="0"/>
              <a:t>dificultando a previsão de vendas, as receitas, as </a:t>
            </a:r>
            <a:r>
              <a:rPr lang="pt-BR" dirty="0" smtClean="0"/>
              <a:t>despesas                   e os </a:t>
            </a:r>
            <a:r>
              <a:rPr lang="pt-BR" dirty="0"/>
              <a:t>lucros do empreendimento.</a:t>
            </a:r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57304" y="5445224"/>
            <a:ext cx="1886128" cy="14127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10461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1865</TotalTime>
  <Words>1477</Words>
  <Application>Microsoft Office PowerPoint</Application>
  <PresentationFormat>Apresentação na tela (4:3)</PresentationFormat>
  <Paragraphs>125</Paragraphs>
  <Slides>21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21</vt:i4>
      </vt:variant>
    </vt:vector>
  </HeadingPairs>
  <TitlesOfParts>
    <vt:vector size="24" baseType="lpstr">
      <vt:lpstr>Arial</vt:lpstr>
      <vt:lpstr>Calibri</vt:lpstr>
      <vt:lpstr>Tema do Office</vt:lpstr>
      <vt:lpstr>Cultura Empreendedora e Criatividade  Unidade 4 – Planejando o Sucesso de um Empreendimento 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Equipe gestora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Cultura Empreendedora e Criatividade</dc:title>
  <dc:creator>Usuário</dc:creator>
  <cp:lastModifiedBy>Edicao</cp:lastModifiedBy>
  <cp:revision>58</cp:revision>
  <dcterms:created xsi:type="dcterms:W3CDTF">2014-06-12T13:57:56Z</dcterms:created>
  <dcterms:modified xsi:type="dcterms:W3CDTF">2014-06-16T21:07:16Z</dcterms:modified>
</cp:coreProperties>
</file>