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6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68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A878D0-5E4F-4D5A-AD37-058B5DDCC17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1398BFD-5A56-4EBE-9299-95C7133DD8D9}">
      <dgm:prSet phldrT="[Texto]" custT="1"/>
      <dgm:spPr/>
      <dgm:t>
        <a:bodyPr/>
        <a:lstStyle/>
        <a:p>
          <a:pPr algn="ctr"/>
          <a:r>
            <a:rPr lang="pt-BR" sz="2000" dirty="0" smtClean="0"/>
            <a:t>0 setor de serviços oferece mais oportunidade de se diferenciar da concorrência e de conquistar o cliente do que os outros setores, APRESENTANDO TAXAS DE SOBREVIVÊNCIA MAIORES!!!</a:t>
          </a:r>
          <a:endParaRPr lang="pt-BR" sz="2000" dirty="0"/>
        </a:p>
      </dgm:t>
    </dgm:pt>
    <dgm:pt modelId="{1B2D1A99-F189-4B4C-9905-35C3B20FBD33}" type="parTrans" cxnId="{2CF23B2B-079B-4130-9320-CA800B61C73E}">
      <dgm:prSet/>
      <dgm:spPr/>
      <dgm:t>
        <a:bodyPr/>
        <a:lstStyle/>
        <a:p>
          <a:endParaRPr lang="pt-BR"/>
        </a:p>
      </dgm:t>
    </dgm:pt>
    <dgm:pt modelId="{CCDCCBEA-9A0F-48D6-B34A-446AE4E51E47}" type="sibTrans" cxnId="{2CF23B2B-079B-4130-9320-CA800B61C73E}">
      <dgm:prSet/>
      <dgm:spPr/>
      <dgm:t>
        <a:bodyPr/>
        <a:lstStyle/>
        <a:p>
          <a:endParaRPr lang="pt-BR"/>
        </a:p>
      </dgm:t>
    </dgm:pt>
    <dgm:pt modelId="{74BB1DA7-ADB2-4456-89E4-56BF901A1731}" type="pres">
      <dgm:prSet presAssocID="{E7A878D0-5E4F-4D5A-AD37-058B5DDCC17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CB426AA-1ADE-4C1D-A631-7C24539B391A}" type="pres">
      <dgm:prSet presAssocID="{E1398BFD-5A56-4EBE-9299-95C7133DD8D9}" presName="parentText" presStyleLbl="node1" presStyleIdx="0" presStyleCnt="1" custLinFactY="1699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E6ED4FE-28BC-4AA1-9A96-1D5FD4BD51DF}" type="presOf" srcId="{E1398BFD-5A56-4EBE-9299-95C7133DD8D9}" destId="{4CB426AA-1ADE-4C1D-A631-7C24539B391A}" srcOrd="0" destOrd="0" presId="urn:microsoft.com/office/officeart/2005/8/layout/vList2"/>
    <dgm:cxn modelId="{2CF23B2B-079B-4130-9320-CA800B61C73E}" srcId="{E7A878D0-5E4F-4D5A-AD37-058B5DDCC17D}" destId="{E1398BFD-5A56-4EBE-9299-95C7133DD8D9}" srcOrd="0" destOrd="0" parTransId="{1B2D1A99-F189-4B4C-9905-35C3B20FBD33}" sibTransId="{CCDCCBEA-9A0F-48D6-B34A-446AE4E51E47}"/>
    <dgm:cxn modelId="{D028EFD3-9111-410D-A35B-80ACCA98E8E6}" type="presOf" srcId="{E7A878D0-5E4F-4D5A-AD37-058B5DDCC17D}" destId="{74BB1DA7-ADB2-4456-89E4-56BF901A1731}" srcOrd="0" destOrd="0" presId="urn:microsoft.com/office/officeart/2005/8/layout/vList2"/>
    <dgm:cxn modelId="{6D589D02-0150-47E9-B7D8-3EC82CEF15DF}" type="presParOf" srcId="{74BB1DA7-ADB2-4456-89E4-56BF901A1731}" destId="{4CB426AA-1ADE-4C1D-A631-7C24539B391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128BEA-C36A-4FEE-B431-E3E257727B22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2F2AB6-56F8-4F4C-9E88-4C687CFEA0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474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AE6C5D-3249-45D4-B063-9639F554E4F8}" type="slidenum">
              <a:rPr lang="pt-BR"/>
              <a:pPr/>
              <a:t>2</a:t>
            </a:fld>
            <a:endParaRPr lang="pt-BR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143297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8C1529-1F57-4171-9236-D358629525C1}" type="slidenum">
              <a:rPr lang="pt-BR"/>
              <a:pPr/>
              <a:t>3</a:t>
            </a:fld>
            <a:endParaRPr lang="pt-BR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807099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2C5A-C6BB-4E02-83F1-5782818C38BB}" type="datetimeFigureOut">
              <a:rPr lang="pt-BR" smtClean="0"/>
              <a:t>13/06/2014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D6C28-AC23-4E34-AF68-2D4F0FF15DA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Picture 4" descr="[final]barra-ea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b="1" dirty="0"/>
              <a:t>Cultura Empreendedora</a:t>
            </a:r>
            <a:br>
              <a:rPr lang="pt-BR" b="1" dirty="0"/>
            </a:br>
            <a:r>
              <a:rPr lang="pt-BR" b="1" dirty="0"/>
              <a:t>e Criatividade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Professora Gabriela Gonçalves Silveira </a:t>
            </a:r>
            <a:r>
              <a:rPr lang="pt-BR" dirty="0" err="1" smtClean="0">
                <a:solidFill>
                  <a:schemeClr val="tx2">
                    <a:lumMod val="50000"/>
                  </a:schemeClr>
                </a:solidFill>
              </a:rPr>
              <a:t>Fiates</a:t>
            </a: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, Dr</a:t>
            </a:r>
            <a:r>
              <a:rPr lang="pt-BR" baseline="30000" dirty="0" smtClean="0">
                <a:solidFill>
                  <a:schemeClr val="tx2">
                    <a:lumMod val="50000"/>
                  </a:schemeClr>
                </a:solidFill>
              </a:rPr>
              <a:t>a</a:t>
            </a:r>
            <a:endParaRPr lang="pt-BR" baseline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40000"/>
              </a:lnSpc>
            </a:pPr>
            <a:r>
              <a:rPr lang="pt-BR" dirty="0" smtClean="0"/>
              <a:t>Os exemplos mostram que há espaço para empreender: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 não apenas na criação de “</a:t>
            </a:r>
            <a:r>
              <a:rPr lang="pt-BR" i="1" dirty="0" smtClean="0"/>
              <a:t>startups”, </a:t>
            </a:r>
            <a:r>
              <a:rPr lang="pt-BR" dirty="0" smtClean="0"/>
              <a:t>mas também no setor </a:t>
            </a:r>
            <a:r>
              <a:rPr lang="pt-BR" dirty="0"/>
              <a:t>público, que devido ao seu potencial de alavancar ou restringir o </a:t>
            </a:r>
            <a:r>
              <a:rPr lang="pt-BR" dirty="0" smtClean="0"/>
              <a:t>desenvolvimento </a:t>
            </a:r>
            <a:r>
              <a:rPr lang="pt-BR" dirty="0"/>
              <a:t>socioeconômico da nação, passa a receber </a:t>
            </a:r>
            <a:r>
              <a:rPr lang="pt-BR" dirty="0" smtClean="0"/>
              <a:t>atenção de empreendedores!</a:t>
            </a:r>
          </a:p>
          <a:p>
            <a:pPr lvl="2">
              <a:lnSpc>
                <a:spcPct val="140000"/>
              </a:lnSpc>
            </a:pPr>
            <a:r>
              <a:rPr lang="pt-BR" dirty="0" smtClean="0"/>
              <a:t>De funcionários públicos preocupados com a implementação de mudanças efetivas que promovam maior qualidade aos serviços públicos e</a:t>
            </a:r>
          </a:p>
          <a:p>
            <a:pPr lvl="2">
              <a:lnSpc>
                <a:spcPct val="140000"/>
              </a:lnSpc>
            </a:pPr>
            <a:r>
              <a:rPr lang="pt-BR" dirty="0" smtClean="0"/>
              <a:t>De </a:t>
            </a:r>
            <a:r>
              <a:rPr lang="pt-BR" dirty="0"/>
              <a:t>fora do setor, como a </a:t>
            </a:r>
            <a:r>
              <a:rPr lang="pt-BR" i="1" dirty="0"/>
              <a:t>ONG Contas Abertas </a:t>
            </a:r>
            <a:r>
              <a:rPr lang="pt-BR" dirty="0" smtClean="0"/>
              <a:t>– uma </a:t>
            </a:r>
            <a:r>
              <a:rPr lang="pt-BR" dirty="0"/>
              <a:t>instituição apartidária e sem fins lucrativos cuja missão </a:t>
            </a:r>
            <a:r>
              <a:rPr lang="pt-BR" dirty="0" smtClean="0"/>
              <a:t>é monitorar </a:t>
            </a:r>
            <a:r>
              <a:rPr lang="pt-BR" dirty="0"/>
              <a:t>os gastos públicos no Brasil.</a:t>
            </a:r>
          </a:p>
        </p:txBody>
      </p:sp>
    </p:spTree>
    <p:extLst>
      <p:ext uri="{BB962C8B-B14F-4D97-AF65-F5344CB8AC3E}">
        <p14:creationId xmlns:p14="http://schemas.microsoft.com/office/powerpoint/2010/main" val="201087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30000"/>
              </a:lnSpc>
            </a:pPr>
            <a:r>
              <a:rPr lang="pt-BR" sz="3800" dirty="0" smtClean="0"/>
              <a:t>O ensino do empreendedorismo:</a:t>
            </a:r>
          </a:p>
          <a:p>
            <a:pPr lvl="1">
              <a:lnSpc>
                <a:spcPct val="130000"/>
              </a:lnSpc>
            </a:pPr>
            <a:r>
              <a:rPr lang="pt-BR" sz="3700" dirty="0" smtClean="0"/>
              <a:t>EUA – </a:t>
            </a:r>
            <a:r>
              <a:rPr lang="pt-BR" sz="3700" dirty="0"/>
              <a:t>Prof. </a:t>
            </a:r>
            <a:r>
              <a:rPr lang="pt-BR" sz="3700" dirty="0" err="1"/>
              <a:t>Jeffry</a:t>
            </a:r>
            <a:r>
              <a:rPr lang="pt-BR" sz="3700" dirty="0"/>
              <a:t> </a:t>
            </a:r>
            <a:r>
              <a:rPr lang="pt-BR" sz="3700" dirty="0" err="1" smtClean="0"/>
              <a:t>Timmons</a:t>
            </a:r>
            <a:r>
              <a:rPr lang="pt-BR" sz="3700" dirty="0" smtClean="0"/>
              <a:t> (</a:t>
            </a:r>
            <a:r>
              <a:rPr lang="pt-BR" sz="3700" dirty="0" err="1" smtClean="0"/>
              <a:t>Babson</a:t>
            </a:r>
            <a:r>
              <a:rPr lang="pt-BR" sz="3700" dirty="0" smtClean="0"/>
              <a:t> </a:t>
            </a:r>
            <a:r>
              <a:rPr lang="pt-BR" sz="3700" dirty="0" err="1" smtClean="0"/>
              <a:t>College</a:t>
            </a:r>
            <a:r>
              <a:rPr lang="pt-BR" sz="3700" dirty="0" smtClean="0"/>
              <a:t> e Harvard Business </a:t>
            </a:r>
            <a:r>
              <a:rPr lang="pt-BR" sz="3700" dirty="0" err="1" smtClean="0"/>
              <a:t>School</a:t>
            </a:r>
            <a:r>
              <a:rPr lang="pt-BR" sz="3700" dirty="0" smtClean="0"/>
              <a:t>) – revolução silenciosa de maior importância para o século XXI do que a revolução industrial teve para o século XX.</a:t>
            </a:r>
          </a:p>
          <a:p>
            <a:pPr lvl="1">
              <a:lnSpc>
                <a:spcPct val="130000"/>
              </a:lnSpc>
            </a:pPr>
            <a:r>
              <a:rPr lang="pt-BR" sz="3700" dirty="0" smtClean="0"/>
              <a:t>Economia – empreendedorismo (mola propulsora do desenvolvimento econômico por meio das inovações);</a:t>
            </a:r>
          </a:p>
          <a:p>
            <a:pPr lvl="1">
              <a:lnSpc>
                <a:spcPct val="130000"/>
              </a:lnSpc>
            </a:pPr>
            <a:r>
              <a:rPr lang="pt-BR" sz="3700" dirty="0" smtClean="0"/>
              <a:t>Psicologia – perfil, motivações e influência do ambiente social. </a:t>
            </a:r>
          </a:p>
          <a:p>
            <a:pPr lvl="1">
              <a:lnSpc>
                <a:spcPct val="130000"/>
              </a:lnSpc>
            </a:pPr>
            <a:r>
              <a:rPr lang="pt-BR" sz="3700" dirty="0" smtClean="0"/>
              <a:t>Administração - capacidade </a:t>
            </a:r>
            <a:r>
              <a:rPr lang="pt-BR" sz="3700" dirty="0"/>
              <a:t>de realizar, de </a:t>
            </a:r>
            <a:r>
              <a:rPr lang="pt-BR" sz="3700" dirty="0" smtClean="0"/>
              <a:t>forma inovadora</a:t>
            </a:r>
            <a:r>
              <a:rPr lang="pt-BR" sz="3700" dirty="0"/>
              <a:t>, novos projetos </a:t>
            </a:r>
            <a:r>
              <a:rPr lang="pt-BR" sz="3700" dirty="0" smtClean="0"/>
              <a:t>promovendo a sobrevivência </a:t>
            </a:r>
            <a:r>
              <a:rPr lang="pt-BR" sz="3700" dirty="0"/>
              <a:t>das empresas em um ambiente globalizado.</a:t>
            </a:r>
          </a:p>
        </p:txBody>
      </p:sp>
    </p:spTree>
    <p:extLst>
      <p:ext uri="{BB962C8B-B14F-4D97-AF65-F5344CB8AC3E}">
        <p14:creationId xmlns:p14="http://schemas.microsoft.com/office/powerpoint/2010/main" val="4040378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40000"/>
              </a:lnSpc>
            </a:pPr>
            <a:r>
              <a:rPr lang="pt-BR" dirty="0"/>
              <a:t>O Professor Fernando </a:t>
            </a:r>
            <a:r>
              <a:rPr lang="pt-BR" dirty="0" smtClean="0"/>
              <a:t>Dolabela (</a:t>
            </a:r>
            <a:r>
              <a:rPr lang="pt-BR" dirty="0"/>
              <a:t>2009), um dos pioneiros no ensino de empreendedorismo no Brasil</a:t>
            </a:r>
            <a:r>
              <a:rPr lang="pt-BR" dirty="0" smtClean="0"/>
              <a:t>, considera </a:t>
            </a:r>
            <a:r>
              <a:rPr lang="pt-BR" dirty="0"/>
              <a:t>o empreendedorismo como um </a:t>
            </a:r>
            <a:r>
              <a:rPr lang="pt-BR" b="1" u="sng" dirty="0"/>
              <a:t>fenômeno cultural</a:t>
            </a:r>
            <a:r>
              <a:rPr lang="pt-BR" dirty="0"/>
              <a:t>, </a:t>
            </a:r>
            <a:r>
              <a:rPr lang="pt-BR" dirty="0" smtClean="0"/>
              <a:t>mas o que isso significa?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Ou seja, os </a:t>
            </a:r>
            <a:r>
              <a:rPr lang="pt-BR" dirty="0"/>
              <a:t>empreendedores nascem por influência do meio em que </a:t>
            </a:r>
            <a:r>
              <a:rPr lang="pt-BR" dirty="0" smtClean="0"/>
              <a:t>vivem. 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A </a:t>
            </a:r>
            <a:r>
              <a:rPr lang="pt-BR" dirty="0"/>
              <a:t>sociedade que possui uma cultura empreendedora, </a:t>
            </a:r>
            <a:r>
              <a:rPr lang="pt-BR" dirty="0" smtClean="0"/>
              <a:t>com muitos </a:t>
            </a:r>
            <a:r>
              <a:rPr lang="pt-BR" dirty="0"/>
              <a:t>empreendedores, que estão constantemente realizando “</a:t>
            </a:r>
            <a:r>
              <a:rPr lang="pt-BR" dirty="0" smtClean="0"/>
              <a:t>coisas” novas </a:t>
            </a:r>
            <a:r>
              <a:rPr lang="pt-BR" dirty="0"/>
              <a:t>ou de forma inovadora, cria um círculo virtuoso de </a:t>
            </a:r>
            <a:r>
              <a:rPr lang="pt-BR" dirty="0" smtClean="0"/>
              <a:t>geração de </a:t>
            </a:r>
            <a:r>
              <a:rPr lang="pt-BR" dirty="0"/>
              <a:t>riqueza e bem-estar para a nação.</a:t>
            </a:r>
          </a:p>
        </p:txBody>
      </p:sp>
    </p:spTree>
    <p:extLst>
      <p:ext uri="{BB962C8B-B14F-4D97-AF65-F5344CB8AC3E}">
        <p14:creationId xmlns:p14="http://schemas.microsoft.com/office/powerpoint/2010/main" val="443587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3500" b="1" dirty="0" smtClean="0"/>
              <a:t>Empreendedorismo no Brasil: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pt-BR" sz="3400" dirty="0" smtClean="0"/>
              <a:t>Um dos países mais empreendedores do mundo (4º - entre países em desenvolvimento, GEM, 2010);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pt-BR" sz="3400" dirty="0" smtClean="0"/>
              <a:t>15,3% da população adulta são empreendedores;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pt-BR" sz="3400" dirty="0" smtClean="0"/>
              <a:t>9,4% empreendedorismo por oportunidade X 5,9% empreendedorismo por necessidade;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lang="pt-BR" sz="3400" dirty="0" smtClean="0"/>
              <a:t>52,5% das iniciativas é gerenciada por jovens com idade entre 18 e 35 anos.</a:t>
            </a:r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1582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Empreendedor: </a:t>
            </a:r>
            <a:r>
              <a:rPr lang="pt-BR" dirty="0"/>
              <a:t>“</a:t>
            </a:r>
            <a:r>
              <a:rPr lang="pt-BR" dirty="0" smtClean="0"/>
              <a:t>Pessoas ousadas </a:t>
            </a:r>
            <a:r>
              <a:rPr lang="pt-BR" dirty="0"/>
              <a:t>que estimulavam o progresso econômico mediante novas </a:t>
            </a:r>
            <a:r>
              <a:rPr lang="pt-BR" dirty="0" smtClean="0"/>
              <a:t>e melhores </a:t>
            </a:r>
            <a:r>
              <a:rPr lang="pt-BR" dirty="0"/>
              <a:t>formas de agir</a:t>
            </a:r>
            <a:r>
              <a:rPr lang="pt-BR" dirty="0" smtClean="0"/>
              <a:t>” </a:t>
            </a:r>
            <a:r>
              <a:rPr lang="pt-BR" dirty="0"/>
              <a:t>(MARIANO; MAYER, 2011, p. 76</a:t>
            </a:r>
            <a:r>
              <a:rPr lang="pt-BR" dirty="0" smtClean="0"/>
              <a:t>).</a:t>
            </a:r>
          </a:p>
          <a:p>
            <a:endParaRPr lang="pt-BR" dirty="0"/>
          </a:p>
          <a:p>
            <a:pPr lvl="1"/>
            <a:r>
              <a:rPr lang="pt-BR" dirty="0" smtClean="0"/>
              <a:t>Mas, como já vimos essa pode ser uma definição limitada pois em alguns casos, como no empreendedorismo social, o progresso econômico pode ser um efeito secundário e muitas vezes quase insignificante, mas o valor social o justifica!!!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188" y="5589240"/>
            <a:ext cx="1765812" cy="125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052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pt-BR" sz="4000" b="1" dirty="0" smtClean="0"/>
              <a:t>Mitos acerca do empreendedorismo:</a:t>
            </a:r>
          </a:p>
          <a:p>
            <a:pPr>
              <a:lnSpc>
                <a:spcPct val="140000"/>
              </a:lnSpc>
            </a:pPr>
            <a:r>
              <a:rPr lang="pt-BR" b="1" dirty="0"/>
              <a:t>Mito 1</a:t>
            </a:r>
            <a:r>
              <a:rPr lang="pt-BR" dirty="0"/>
              <a:t>: empreendedores já nascem empreendedores</a:t>
            </a:r>
            <a:r>
              <a:rPr lang="pt-BR" dirty="0" smtClean="0"/>
              <a:t>.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Capacidades podem ser aprimoradas ao longo do tempo – pode-se aprender a ser empreendedor.</a:t>
            </a:r>
          </a:p>
          <a:p>
            <a:pPr>
              <a:lnSpc>
                <a:spcPct val="140000"/>
              </a:lnSpc>
            </a:pPr>
            <a:endParaRPr lang="pt-BR" b="1" dirty="0" smtClean="0"/>
          </a:p>
          <a:p>
            <a:pPr>
              <a:lnSpc>
                <a:spcPct val="140000"/>
              </a:lnSpc>
            </a:pPr>
            <a:r>
              <a:rPr lang="pt-BR" b="1" dirty="0" smtClean="0"/>
              <a:t>Mito </a:t>
            </a:r>
            <a:r>
              <a:rPr lang="pt-BR" b="1" dirty="0"/>
              <a:t>2</a:t>
            </a:r>
            <a:r>
              <a:rPr lang="pt-BR" dirty="0"/>
              <a:t>: empreendedores são jogadores que assumem </a:t>
            </a:r>
            <a:r>
              <a:rPr lang="pt-BR" dirty="0" smtClean="0"/>
              <a:t>riscos altíssimos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Empreendedores </a:t>
            </a:r>
            <a:r>
              <a:rPr lang="pt-BR" dirty="0"/>
              <a:t>assumem riscos </a:t>
            </a:r>
            <a:r>
              <a:rPr lang="pt-BR" dirty="0" smtClean="0"/>
              <a:t>calculados, evitam </a:t>
            </a:r>
            <a:r>
              <a:rPr lang="pt-BR" dirty="0"/>
              <a:t>riscos desnecessários e </a:t>
            </a:r>
            <a:r>
              <a:rPr lang="pt-BR" dirty="0" smtClean="0"/>
              <a:t>compartilham o </a:t>
            </a:r>
            <a:r>
              <a:rPr lang="pt-BR" dirty="0"/>
              <a:t>risco com as outras partes interessadas no </a:t>
            </a:r>
            <a:r>
              <a:rPr lang="pt-BR" dirty="0" smtClean="0"/>
              <a:t>empreendimento.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3580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b="1" dirty="0"/>
              <a:t>Mitos acerca do empreendedorismo:</a:t>
            </a:r>
          </a:p>
          <a:p>
            <a:pPr>
              <a:lnSpc>
                <a:spcPct val="120000"/>
              </a:lnSpc>
            </a:pPr>
            <a:r>
              <a:rPr lang="pt-BR" b="1" dirty="0"/>
              <a:t>Mito 3</a:t>
            </a:r>
            <a:r>
              <a:rPr lang="pt-BR" dirty="0"/>
              <a:t>: é preciso ter uma ideia genial e muito </a:t>
            </a:r>
            <a:r>
              <a:rPr lang="pt-BR" dirty="0" smtClean="0"/>
              <a:t>dinheiro para </a:t>
            </a:r>
            <a:r>
              <a:rPr lang="pt-BR" dirty="0"/>
              <a:t>ter sucesso.</a:t>
            </a:r>
          </a:p>
          <a:p>
            <a:pPr lvl="1">
              <a:lnSpc>
                <a:spcPct val="120000"/>
              </a:lnSpc>
            </a:pPr>
            <a:r>
              <a:rPr lang="pt-BR" dirty="0" smtClean="0"/>
              <a:t>A </a:t>
            </a:r>
            <a:r>
              <a:rPr lang="pt-BR" dirty="0"/>
              <a:t>ideia </a:t>
            </a:r>
            <a:r>
              <a:rPr lang="pt-BR" dirty="0" smtClean="0"/>
              <a:t>não precisa ser genial, mas precisa ser crível, tem </a:t>
            </a:r>
            <a:r>
              <a:rPr lang="pt-BR" dirty="0"/>
              <a:t>que </a:t>
            </a:r>
            <a:r>
              <a:rPr lang="pt-BR" dirty="0" smtClean="0"/>
              <a:t>mostrar </a:t>
            </a:r>
            <a:r>
              <a:rPr lang="pt-BR" dirty="0"/>
              <a:t>utilidade e simplicidade, </a:t>
            </a:r>
            <a:r>
              <a:rPr lang="pt-BR" dirty="0" smtClean="0"/>
              <a:t>gerando assim </a:t>
            </a:r>
            <a:r>
              <a:rPr lang="pt-BR" dirty="0"/>
              <a:t>uma boa oportunidade</a:t>
            </a:r>
            <a:r>
              <a:rPr lang="pt-BR" dirty="0" smtClean="0"/>
              <a:t>. Quanto aos recursos, atualmente há inúmeras oportunidades para captação de investimentos para viabilizar o negócio.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51388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b="1" dirty="0"/>
              <a:t>Perfil e Modelo Mental do </a:t>
            </a:r>
            <a:r>
              <a:rPr lang="pt-BR" b="1" dirty="0" smtClean="0"/>
              <a:t>Empreendedor</a:t>
            </a:r>
          </a:p>
          <a:p>
            <a:endParaRPr lang="pt-BR" b="1" dirty="0"/>
          </a:p>
          <a:p>
            <a:pPr lvl="1">
              <a:lnSpc>
                <a:spcPct val="140000"/>
              </a:lnSpc>
            </a:pPr>
            <a:r>
              <a:rPr lang="pt-BR" dirty="0" smtClean="0"/>
              <a:t> </a:t>
            </a:r>
            <a:r>
              <a:rPr lang="pt-BR" dirty="0"/>
              <a:t>É visionário e tem a habilidade de concretizar seus </a:t>
            </a:r>
            <a:r>
              <a:rPr lang="pt-BR" dirty="0" smtClean="0"/>
              <a:t>sonhos.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Tem </a:t>
            </a:r>
            <a:r>
              <a:rPr lang="pt-BR" dirty="0"/>
              <a:t>iniciativa para criar um empreendimento e paixão </a:t>
            </a:r>
            <a:r>
              <a:rPr lang="pt-BR" dirty="0" smtClean="0"/>
              <a:t>pelo que faz.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Utiliza </a:t>
            </a:r>
            <a:r>
              <a:rPr lang="pt-BR" dirty="0"/>
              <a:t>os recursos disponíveis de forma criativa, </a:t>
            </a:r>
            <a:r>
              <a:rPr lang="pt-BR" dirty="0" smtClean="0"/>
              <a:t>transformando o </a:t>
            </a:r>
            <a:r>
              <a:rPr lang="pt-BR" dirty="0"/>
              <a:t>ambiente social e econômico onde atua, </a:t>
            </a:r>
            <a:r>
              <a:rPr lang="pt-BR" dirty="0" smtClean="0"/>
              <a:t>criando valor </a:t>
            </a:r>
            <a:r>
              <a:rPr lang="pt-BR" dirty="0"/>
              <a:t>para a </a:t>
            </a:r>
            <a:r>
              <a:rPr lang="pt-BR" dirty="0" smtClean="0"/>
              <a:t>sociedade.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Aceita </a:t>
            </a:r>
            <a:r>
              <a:rPr lang="pt-BR" dirty="0"/>
              <a:t>assumir riscos </a:t>
            </a:r>
            <a:r>
              <a:rPr lang="pt-BR" dirty="0" smtClean="0"/>
              <a:t>calculados.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Admite </a:t>
            </a:r>
            <a:r>
              <a:rPr lang="pt-BR" dirty="0"/>
              <a:t>a possibilidade </a:t>
            </a:r>
            <a:r>
              <a:rPr lang="pt-BR" dirty="0" smtClean="0"/>
              <a:t>de fracassar.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646" y="4797152"/>
            <a:ext cx="276225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525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40000"/>
              </a:lnSpc>
            </a:pPr>
            <a:r>
              <a:rPr lang="pt-BR" dirty="0" err="1"/>
              <a:t>Taulbert</a:t>
            </a:r>
            <a:r>
              <a:rPr lang="pt-BR" dirty="0"/>
              <a:t> e </a:t>
            </a:r>
            <a:r>
              <a:rPr lang="pt-BR" dirty="0" err="1"/>
              <a:t>Schoeniger</a:t>
            </a:r>
            <a:r>
              <a:rPr lang="pt-BR" dirty="0"/>
              <a:t> (2010</a:t>
            </a:r>
            <a:r>
              <a:rPr lang="pt-BR" dirty="0" smtClean="0"/>
              <a:t>), com </a:t>
            </a:r>
            <a:r>
              <a:rPr lang="pt-BR" dirty="0"/>
              <a:t>base em pesquisas empíricas com dezenas de </a:t>
            </a:r>
            <a:r>
              <a:rPr lang="pt-BR" dirty="0" smtClean="0"/>
              <a:t>empreendedores dos </a:t>
            </a:r>
            <a:r>
              <a:rPr lang="pt-BR" dirty="0"/>
              <a:t>mais </a:t>
            </a:r>
            <a:r>
              <a:rPr lang="pt-BR" dirty="0" smtClean="0"/>
              <a:t>variados setores </a:t>
            </a:r>
            <a:r>
              <a:rPr lang="pt-BR" dirty="0"/>
              <a:t>da economia, </a:t>
            </a:r>
            <a:r>
              <a:rPr lang="pt-BR" dirty="0" smtClean="0"/>
              <a:t>consideram </a:t>
            </a:r>
            <a:r>
              <a:rPr lang="pt-BR" dirty="0"/>
              <a:t>o modelo mental ou </a:t>
            </a:r>
            <a:r>
              <a:rPr lang="pt-BR" i="1" dirty="0" err="1"/>
              <a:t>mindset</a:t>
            </a:r>
            <a:r>
              <a:rPr lang="pt-BR" i="1" dirty="0"/>
              <a:t> </a:t>
            </a:r>
            <a:r>
              <a:rPr lang="pt-BR" dirty="0"/>
              <a:t>como o aspecto </a:t>
            </a:r>
            <a:r>
              <a:rPr lang="pt-BR" dirty="0" smtClean="0"/>
              <a:t>mais importante </a:t>
            </a:r>
            <a:r>
              <a:rPr lang="pt-BR" dirty="0"/>
              <a:t>do empreendedorismo.</a:t>
            </a:r>
          </a:p>
          <a:p>
            <a:pPr>
              <a:lnSpc>
                <a:spcPct val="140000"/>
              </a:lnSpc>
            </a:pPr>
            <a:r>
              <a:rPr lang="pt-BR" dirty="0"/>
              <a:t>Segundo os autores, </a:t>
            </a:r>
            <a:r>
              <a:rPr lang="pt-BR" i="1" dirty="0" err="1" smtClean="0"/>
              <a:t>mindset</a:t>
            </a:r>
            <a:r>
              <a:rPr lang="pt-BR" i="1" dirty="0" smtClean="0"/>
              <a:t> </a:t>
            </a:r>
            <a:r>
              <a:rPr lang="pt-BR" dirty="0"/>
              <a:t>é o conjunto de crenças e </a:t>
            </a:r>
            <a:r>
              <a:rPr lang="pt-BR" dirty="0" smtClean="0"/>
              <a:t>suposições que </a:t>
            </a:r>
            <a:r>
              <a:rPr lang="pt-BR" dirty="0"/>
              <a:t>orientam o nosso </a:t>
            </a:r>
            <a:r>
              <a:rPr lang="pt-BR" dirty="0" smtClean="0"/>
              <a:t>comportamento.</a:t>
            </a:r>
          </a:p>
          <a:p>
            <a:pPr>
              <a:lnSpc>
                <a:spcPct val="140000"/>
              </a:lnSpc>
            </a:pPr>
            <a:r>
              <a:rPr lang="pt-BR" dirty="0" smtClean="0"/>
              <a:t>Ou seja, os </a:t>
            </a:r>
            <a:r>
              <a:rPr lang="pt-BR" dirty="0"/>
              <a:t>empreendedores </a:t>
            </a:r>
            <a:r>
              <a:rPr lang="pt-BR" dirty="0" smtClean="0"/>
              <a:t>estão constantemente </a:t>
            </a:r>
            <a:r>
              <a:rPr lang="pt-BR" dirty="0"/>
              <a:t>testando novas ideias, desafiando pressupostos </a:t>
            </a:r>
            <a:r>
              <a:rPr lang="pt-BR" dirty="0" smtClean="0"/>
              <a:t>e encontrando </a:t>
            </a:r>
            <a:r>
              <a:rPr lang="pt-BR" dirty="0"/>
              <a:t>soluções em que os outros parecem aceitar as coisas </a:t>
            </a:r>
            <a:r>
              <a:rPr lang="pt-BR" dirty="0" smtClean="0"/>
              <a:t>como elas </a:t>
            </a:r>
            <a:r>
              <a:rPr lang="pt-BR" dirty="0"/>
              <a:t>são. </a:t>
            </a:r>
            <a:endParaRPr lang="pt-BR" dirty="0" smtClean="0"/>
          </a:p>
          <a:p>
            <a:pPr>
              <a:lnSpc>
                <a:spcPct val="140000"/>
              </a:lnSpc>
            </a:pPr>
            <a:r>
              <a:rPr lang="pt-BR" dirty="0" smtClean="0"/>
              <a:t>Os autores afirmam </a:t>
            </a:r>
            <a:r>
              <a:rPr lang="pt-BR" dirty="0"/>
              <a:t>que os empreendedores vivem em um mundo </a:t>
            </a:r>
            <a:r>
              <a:rPr lang="pt-BR" dirty="0" smtClean="0"/>
              <a:t>de oportunidades </a:t>
            </a:r>
            <a:r>
              <a:rPr lang="pt-BR" dirty="0"/>
              <a:t>ilimitadas, repleto de possibilidades, graças ao seu </a:t>
            </a:r>
            <a:r>
              <a:rPr lang="pt-BR" dirty="0" smtClean="0"/>
              <a:t>modelo mental </a:t>
            </a:r>
            <a:r>
              <a:rPr lang="pt-BR" dirty="0"/>
              <a:t>aberto a novas ideias e novas experiências, enquanto os </a:t>
            </a:r>
            <a:r>
              <a:rPr lang="pt-BR" dirty="0" smtClean="0"/>
              <a:t>outros aceitam </a:t>
            </a:r>
            <a:r>
              <a:rPr lang="pt-BR" dirty="0"/>
              <a:t>limitações, aderem ao </a:t>
            </a:r>
            <a:r>
              <a:rPr lang="pt-BR" i="1" dirty="0"/>
              <a:t>status quo </a:t>
            </a:r>
            <a:r>
              <a:rPr lang="pt-BR" dirty="0"/>
              <a:t>e ficam na zona de conforto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5489872"/>
            <a:ext cx="1717968" cy="136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25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Com isso finalizamos esta Unidade 1, não se esqueçam de fazer as atividades propostas e ler as referências adicionais propostas ao longo de toda a Unidade.</a:t>
            </a:r>
          </a:p>
          <a:p>
            <a:endParaRPr lang="pt-BR" dirty="0"/>
          </a:p>
          <a:p>
            <a:r>
              <a:rPr lang="pt-BR" dirty="0" smtClean="0"/>
              <a:t>E qualquer dúvida questionem os tutores e professores, toda a equipe está disponível para auxiliá-los!!!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306" y="5373216"/>
            <a:ext cx="1744694" cy="145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25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1650" y="3212976"/>
            <a:ext cx="8642350" cy="1597025"/>
          </a:xfrm>
        </p:spPr>
        <p:txBody>
          <a:bodyPr>
            <a:no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pt-BR" sz="2400" b="1" dirty="0" smtClean="0"/>
              <a:t>OBJETIVO </a:t>
            </a:r>
            <a:r>
              <a:rPr lang="pt-BR" sz="2400" b="1" dirty="0"/>
              <a:t>GERAL DA DISCIPLINA</a:t>
            </a:r>
            <a:r>
              <a:rPr lang="pt-BR" sz="2400" b="1" dirty="0" smtClean="0"/>
              <a:t>:</a:t>
            </a:r>
            <a:br>
              <a:rPr lang="pt-BR" sz="2400" b="1" dirty="0" smtClean="0"/>
            </a:br>
            <a:r>
              <a:rPr lang="pt-BR" sz="2400" dirty="0" smtClean="0"/>
              <a:t>Fomentar </a:t>
            </a:r>
            <a:r>
              <a:rPr lang="pt-BR" sz="2400" dirty="0"/>
              <a:t>o desenvolvimento de novos empreendedores sintonizados com as tendências do mercado e com as diversas alternativas para o exercício da sua profissão de administrador empreendedor.</a:t>
            </a:r>
            <a:r>
              <a:rPr lang="pt-BR" sz="2400" b="1" dirty="0"/>
              <a:t/>
            </a:r>
            <a:br>
              <a:rPr lang="pt-BR" sz="2400" b="1" dirty="0"/>
            </a:br>
            <a:r>
              <a:rPr lang="pt" sz="2400" b="1" dirty="0"/>
              <a:t/>
            </a:r>
            <a:br>
              <a:rPr lang="pt" sz="2400" b="1" dirty="0"/>
            </a:br>
            <a:r>
              <a:rPr lang="pt-BR" sz="2400" b="1" dirty="0" smtClean="0"/>
              <a:t> OBJETIVOS ESPECÍFICOS:</a:t>
            </a:r>
            <a:br>
              <a:rPr lang="pt-BR" sz="2400" b="1" dirty="0" smtClean="0"/>
            </a:br>
            <a:r>
              <a:rPr lang="pt-BR" sz="2300" dirty="0" smtClean="0"/>
              <a:t>*Desenvolver </a:t>
            </a:r>
            <a:r>
              <a:rPr lang="pt-BR" sz="2300" dirty="0"/>
              <a:t>conceitos e habilidades voltadas ao empreendedorismo e a criatividade</a:t>
            </a:r>
            <a:r>
              <a:rPr lang="pt-BR" sz="2300" dirty="0" smtClean="0"/>
              <a:t>.</a:t>
            </a:r>
            <a:br>
              <a:rPr lang="pt-BR" sz="2300" dirty="0" smtClean="0"/>
            </a:br>
            <a:r>
              <a:rPr lang="pt-BR" sz="2300" dirty="0" smtClean="0"/>
              <a:t> </a:t>
            </a:r>
            <a:br>
              <a:rPr lang="pt-BR" sz="2300" dirty="0" smtClean="0"/>
            </a:br>
            <a:r>
              <a:rPr lang="pt-BR" sz="2300" dirty="0"/>
              <a:t>*</a:t>
            </a:r>
            <a:r>
              <a:rPr lang="pt-BR" sz="2300" dirty="0" smtClean="0"/>
              <a:t>Estimular </a:t>
            </a:r>
            <a:r>
              <a:rPr lang="pt-BR" sz="2300" dirty="0"/>
              <a:t>a atitude empreendedora (dentro das corporações dos diversos setores da economia ou em seu próprio empreendimento</a:t>
            </a:r>
            <a:r>
              <a:rPr lang="pt-BR" sz="2300" dirty="0" smtClean="0"/>
              <a:t>).</a:t>
            </a:r>
            <a:br>
              <a:rPr lang="pt-BR" sz="2300" dirty="0" smtClean="0"/>
            </a:br>
            <a:r>
              <a:rPr lang="pt-BR" sz="2300" dirty="0"/>
              <a:t/>
            </a:r>
            <a:br>
              <a:rPr lang="pt-BR" sz="2300" dirty="0"/>
            </a:br>
            <a:r>
              <a:rPr lang="pt-BR" sz="2300" dirty="0"/>
              <a:t>*</a:t>
            </a:r>
            <a:r>
              <a:rPr lang="pt-BR" sz="2300" dirty="0" smtClean="0"/>
              <a:t>Ampliar </a:t>
            </a:r>
            <a:r>
              <a:rPr lang="pt-BR" sz="2300" dirty="0"/>
              <a:t>a visão sobre as possibilidades de desenvolvimento da carreira de administrador empreendedor.</a:t>
            </a:r>
            <a:endParaRPr lang="pt-BR" sz="2300" dirty="0">
              <a:effectLst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 flipV="1">
            <a:off x="1116013" y="3284984"/>
            <a:ext cx="3744019" cy="288479"/>
          </a:xfrm>
        </p:spPr>
        <p:txBody>
          <a:bodyPr>
            <a:normAutofit fontScale="40000" lnSpcReduction="20000"/>
          </a:bodyPr>
          <a:lstStyle/>
          <a:p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3140968"/>
            <a:ext cx="8642350" cy="1597025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Unidade 1 – Empreendedorismo</a:t>
            </a:r>
            <a:br>
              <a:rPr lang="pt-BR" b="1" dirty="0"/>
            </a:br>
            <a:r>
              <a:rPr lang="pt-BR" b="1" dirty="0"/>
              <a:t>Unidade 2 – Empreendedorismo Corporativo</a:t>
            </a:r>
            <a:br>
              <a:rPr lang="pt-BR" b="1" dirty="0"/>
            </a:br>
            <a:r>
              <a:rPr lang="pt-BR" b="1" dirty="0"/>
              <a:t>Unidade 3 – Identificando e Avaliando Ideias e Oportunidades</a:t>
            </a:r>
            <a:br>
              <a:rPr lang="pt-BR" b="1" dirty="0"/>
            </a:br>
            <a:r>
              <a:rPr lang="pt-BR" b="1" dirty="0"/>
              <a:t>Unidade 4 – Planejando o Sucesso de um Empreendimento</a:t>
            </a:r>
            <a:endParaRPr lang="pt-BR" sz="4400" dirty="0">
              <a:effectLst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3573463"/>
            <a:ext cx="7056437" cy="2879725"/>
          </a:xfrm>
        </p:spPr>
        <p:txBody>
          <a:bodyPr/>
          <a:lstStyle/>
          <a:p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sz="3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sz="3500" b="1" dirty="0"/>
              <a:t>Unidade 1 – </a:t>
            </a:r>
            <a:r>
              <a:rPr lang="pt-BR" sz="3500" b="1" dirty="0" smtClean="0"/>
              <a:t>Empreendedorismo</a:t>
            </a:r>
          </a:p>
          <a:p>
            <a:pPr>
              <a:buNone/>
            </a:pPr>
            <a:endParaRPr lang="pt-BR" b="1" dirty="0"/>
          </a:p>
          <a:p>
            <a:r>
              <a:rPr lang="pt-BR" dirty="0"/>
              <a:t>O Que é Empreendedorismo?</a:t>
            </a:r>
          </a:p>
          <a:p>
            <a:r>
              <a:rPr lang="pt-BR" dirty="0"/>
              <a:t>Empreendedorismo no Setor de Serviços</a:t>
            </a:r>
          </a:p>
          <a:p>
            <a:r>
              <a:rPr lang="pt-BR" dirty="0"/>
              <a:t>Empreendedorismo no Setor de Produtos </a:t>
            </a:r>
          </a:p>
          <a:p>
            <a:r>
              <a:rPr lang="pt-BR" dirty="0"/>
              <a:t>Empreendedorismo Social </a:t>
            </a:r>
          </a:p>
          <a:p>
            <a:r>
              <a:rPr lang="pt-BR" dirty="0"/>
              <a:t>A Revolução do Empreendedorismo </a:t>
            </a:r>
          </a:p>
          <a:p>
            <a:r>
              <a:rPr lang="pt-BR" dirty="0"/>
              <a:t>Empreendedorismo no Brasil. </a:t>
            </a:r>
          </a:p>
          <a:p>
            <a:r>
              <a:rPr lang="pt-BR" dirty="0"/>
              <a:t>Você é um Empreendedor em Potencial? </a:t>
            </a:r>
          </a:p>
          <a:p>
            <a:r>
              <a:rPr lang="pt-BR" dirty="0"/>
              <a:t>Perfil e Modelo Mental do Empreendedor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Objetivo desta Unidade:</a:t>
            </a:r>
          </a:p>
          <a:p>
            <a:endParaRPr lang="pt-BR" dirty="0" smtClean="0"/>
          </a:p>
          <a:p>
            <a:r>
              <a:rPr lang="pt-BR" dirty="0" smtClean="0"/>
              <a:t>Definir </a:t>
            </a:r>
            <a:r>
              <a:rPr lang="pt-BR" dirty="0"/>
              <a:t>o que é empreendedorismo; </a:t>
            </a:r>
            <a:endParaRPr lang="pt-BR" dirty="0" smtClean="0"/>
          </a:p>
          <a:p>
            <a:r>
              <a:rPr lang="pt-BR" dirty="0" smtClean="0"/>
              <a:t>Apresentar exemplos </a:t>
            </a:r>
            <a:r>
              <a:rPr lang="pt-BR" dirty="0"/>
              <a:t>de empreendedorismo no setor público</a:t>
            </a:r>
            <a:r>
              <a:rPr lang="pt-BR" dirty="0" smtClean="0"/>
              <a:t>, privado </a:t>
            </a:r>
            <a:r>
              <a:rPr lang="pt-BR" dirty="0"/>
              <a:t>e social; </a:t>
            </a:r>
            <a:endParaRPr lang="pt-BR" dirty="0" smtClean="0"/>
          </a:p>
          <a:p>
            <a:r>
              <a:rPr lang="pt-BR" dirty="0" smtClean="0"/>
              <a:t>Explicar </a:t>
            </a:r>
            <a:r>
              <a:rPr lang="pt-BR" dirty="0"/>
              <a:t>a importância </a:t>
            </a:r>
            <a:r>
              <a:rPr lang="pt-BR" dirty="0" smtClean="0"/>
              <a:t>do empreendedorismo </a:t>
            </a:r>
            <a:r>
              <a:rPr lang="pt-BR" dirty="0"/>
              <a:t>para o desenvolvimento da nação;</a:t>
            </a:r>
          </a:p>
          <a:p>
            <a:r>
              <a:rPr lang="pt-BR" dirty="0" smtClean="0"/>
              <a:t>Discutir </a:t>
            </a:r>
            <a:r>
              <a:rPr lang="pt-BR" dirty="0"/>
              <a:t>o desenvolvimento do empreendedorismo</a:t>
            </a:r>
          </a:p>
          <a:p>
            <a:r>
              <a:rPr lang="pt-BR" dirty="0"/>
              <a:t>no Brasil; </a:t>
            </a:r>
            <a:endParaRPr lang="pt-BR" dirty="0" smtClean="0"/>
          </a:p>
          <a:p>
            <a:r>
              <a:rPr lang="pt-BR" dirty="0" smtClean="0"/>
              <a:t>Ilustrar </a:t>
            </a:r>
            <a:r>
              <a:rPr lang="pt-BR" dirty="0"/>
              <a:t>o perfil e o modelo mental </a:t>
            </a:r>
            <a:r>
              <a:rPr lang="pt-BR" dirty="0" smtClean="0"/>
              <a:t>do empreendedor </a:t>
            </a:r>
            <a:r>
              <a:rPr lang="pt-BR" dirty="0"/>
              <a:t>de </a:t>
            </a:r>
            <a:r>
              <a:rPr lang="pt-BR" dirty="0" smtClean="0"/>
              <a:t>sucesso</a:t>
            </a:r>
            <a:r>
              <a:rPr lang="pt-BR" dirty="0"/>
              <a:t>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1196753"/>
            <a:ext cx="1763688" cy="17636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Qual o verdadeiro significado da </a:t>
            </a:r>
            <a:r>
              <a:rPr lang="pt-BR" dirty="0"/>
              <a:t>palavra </a:t>
            </a:r>
            <a:r>
              <a:rPr lang="pt-BR" b="1" dirty="0" smtClean="0"/>
              <a:t>empreender?</a:t>
            </a:r>
          </a:p>
          <a:p>
            <a:endParaRPr lang="pt-BR" b="1" dirty="0"/>
          </a:p>
          <a:p>
            <a:r>
              <a:rPr lang="pt-BR" b="1" dirty="0" smtClean="0"/>
              <a:t>... </a:t>
            </a:r>
            <a:r>
              <a:rPr lang="pt-BR" b="1" dirty="0"/>
              <a:t>empreender significa </a:t>
            </a:r>
            <a:r>
              <a:rPr lang="pt-BR" b="1" dirty="0" smtClean="0"/>
              <a:t>fazer </a:t>
            </a:r>
            <a:r>
              <a:rPr lang="pt-BR" dirty="0" smtClean="0"/>
              <a:t>coisas </a:t>
            </a:r>
            <a:r>
              <a:rPr lang="pt-BR" dirty="0"/>
              <a:t>novas, </a:t>
            </a:r>
            <a:r>
              <a:rPr lang="pt-BR" dirty="0" smtClean="0"/>
              <a:t>ou</a:t>
            </a:r>
          </a:p>
          <a:p>
            <a:r>
              <a:rPr lang="pt-BR" dirty="0" smtClean="0"/>
              <a:t>desenvolver </a:t>
            </a:r>
            <a:r>
              <a:rPr lang="pt-BR" dirty="0"/>
              <a:t>formas diferentes de fazer </a:t>
            </a:r>
            <a:r>
              <a:rPr lang="pt-BR" dirty="0" smtClean="0"/>
              <a:t>as coisas,</a:t>
            </a:r>
          </a:p>
          <a:p>
            <a:r>
              <a:rPr lang="pt-BR" dirty="0" smtClean="0"/>
              <a:t>ser inovador.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4548166"/>
            <a:ext cx="2771800" cy="230983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40000"/>
              </a:lnSpc>
            </a:pPr>
            <a:r>
              <a:rPr lang="pt-BR" b="1" dirty="0" smtClean="0"/>
              <a:t>Empreendedorismo no setor de serviços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Criação de um negócio totalmente novo – partindo do zero;</a:t>
            </a:r>
          </a:p>
          <a:p>
            <a:pPr lvl="1">
              <a:lnSpc>
                <a:spcPct val="140000"/>
              </a:lnSpc>
            </a:pPr>
            <a:r>
              <a:rPr lang="pt-BR" dirty="0" smtClean="0"/>
              <a:t>Franquias </a:t>
            </a:r>
            <a:r>
              <a:rPr lang="pt-BR" dirty="0"/>
              <a:t>modalidade de negócio comercial</a:t>
            </a:r>
            <a:r>
              <a:rPr lang="pt-BR" dirty="0" smtClean="0"/>
              <a:t>, envolvendo </a:t>
            </a:r>
            <a:r>
              <a:rPr lang="pt-BR" dirty="0"/>
              <a:t>a </a:t>
            </a:r>
            <a:r>
              <a:rPr lang="pt-BR" dirty="0" smtClean="0"/>
              <a:t>distribuição  de </a:t>
            </a:r>
            <a:r>
              <a:rPr lang="pt-BR" dirty="0"/>
              <a:t>produtos ou serviços, mediante condições estabelecidas </a:t>
            </a:r>
            <a:r>
              <a:rPr lang="pt-BR" b="1" u="sng" dirty="0" smtClean="0"/>
              <a:t>em contrato</a:t>
            </a:r>
            <a:r>
              <a:rPr lang="pt-BR" dirty="0"/>
              <a:t>, entre franqueador e franqueado</a:t>
            </a:r>
            <a:r>
              <a:rPr lang="pt-BR" dirty="0" smtClean="0"/>
              <a:t>.</a:t>
            </a:r>
            <a:r>
              <a:rPr lang="pt-BR" dirty="0"/>
              <a:t> </a:t>
            </a:r>
            <a:endParaRPr lang="pt-BR" dirty="0" smtClean="0"/>
          </a:p>
          <a:p>
            <a:pPr lvl="2">
              <a:lnSpc>
                <a:spcPct val="140000"/>
              </a:lnSpc>
            </a:pPr>
            <a:r>
              <a:rPr lang="pt-BR" dirty="0" smtClean="0"/>
              <a:t>Franquias </a:t>
            </a:r>
            <a:r>
              <a:rPr lang="pt-BR" dirty="0"/>
              <a:t>envolvem </a:t>
            </a:r>
            <a:r>
              <a:rPr lang="pt-BR" dirty="0" smtClean="0"/>
              <a:t>a concessão </a:t>
            </a:r>
            <a:r>
              <a:rPr lang="pt-BR" dirty="0"/>
              <a:t>e a transferência de marca, tecnologia, </a:t>
            </a:r>
            <a:r>
              <a:rPr lang="pt-BR" dirty="0" smtClean="0"/>
              <a:t>consultoria operacional </a:t>
            </a:r>
            <a:r>
              <a:rPr lang="pt-BR" dirty="0"/>
              <a:t>e comercialização de produtos e serviços. </a:t>
            </a:r>
            <a:endParaRPr lang="pt-BR" dirty="0" smtClean="0"/>
          </a:p>
          <a:p>
            <a:pPr lvl="2">
              <a:lnSpc>
                <a:spcPct val="140000"/>
              </a:lnSpc>
            </a:pPr>
            <a:r>
              <a:rPr lang="pt-BR" dirty="0" smtClean="0"/>
              <a:t>Trata-se </a:t>
            </a:r>
            <a:r>
              <a:rPr lang="pt-BR" dirty="0"/>
              <a:t>de </a:t>
            </a:r>
            <a:r>
              <a:rPr lang="pt-BR" dirty="0" smtClean="0"/>
              <a:t>uma estratégia </a:t>
            </a:r>
            <a:r>
              <a:rPr lang="pt-BR" dirty="0"/>
              <a:t>de desenvolvimento de canais de comercialização e distribuição</a:t>
            </a:r>
            <a:r>
              <a:rPr lang="pt-BR" dirty="0" smtClean="0"/>
              <a:t>.</a:t>
            </a:r>
          </a:p>
          <a:p>
            <a:pPr lvl="2">
              <a:lnSpc>
                <a:spcPct val="140000"/>
              </a:lnSpc>
            </a:pPr>
            <a:r>
              <a:rPr lang="pt-BR" dirty="0" smtClean="0"/>
              <a:t>OPÇÃO TAMBÉM PARA EXPANSÃO DE UM NEGÓCIO QUE COMEÇOU DO ZERO!!!</a:t>
            </a:r>
            <a:endParaRPr lang="pt-BR" dirty="0"/>
          </a:p>
        </p:txBody>
      </p:sp>
      <p:graphicFrame>
        <p:nvGraphicFramePr>
          <p:cNvPr id="4" name="Diagrama 3"/>
          <p:cNvGraphicFramePr/>
          <p:nvPr/>
        </p:nvGraphicFramePr>
        <p:xfrm>
          <a:off x="755576" y="2794000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Empreendedorismo no Setor de </a:t>
            </a:r>
            <a:r>
              <a:rPr lang="pt-BR" b="1" dirty="0" smtClean="0"/>
              <a:t>Produtos</a:t>
            </a:r>
          </a:p>
          <a:p>
            <a:r>
              <a:rPr lang="pt-BR" dirty="0" smtClean="0"/>
              <a:t>O exemplo da GOOC Eco </a:t>
            </a:r>
            <a:r>
              <a:rPr lang="pt-BR" i="1" dirty="0" err="1" smtClean="0"/>
              <a:t>Sandals</a:t>
            </a:r>
            <a:r>
              <a:rPr lang="pt-BR" dirty="0" smtClean="0"/>
              <a:t>, mostra que a adoção de uma postura inovadora garantiu à empresa sua sobrevivência mesmo em um setor bastante competitivo.</a:t>
            </a:r>
          </a:p>
          <a:p>
            <a:pPr lvl="2"/>
            <a:r>
              <a:rPr lang="pt-BR" dirty="0" smtClean="0"/>
              <a:t>Material reciclado com apelo ecologicamente correto!</a:t>
            </a:r>
          </a:p>
          <a:p>
            <a:pPr lvl="2"/>
            <a:r>
              <a:rPr lang="pt-BR" dirty="0" smtClean="0"/>
              <a:t>Recentemente investe ainda em Design diferenciado para seus produtos.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Empreendedorismo </a:t>
            </a:r>
            <a:r>
              <a:rPr lang="pt-BR" b="1" dirty="0" smtClean="0"/>
              <a:t>Social</a:t>
            </a:r>
          </a:p>
          <a:p>
            <a:pPr lvl="1"/>
            <a:r>
              <a:rPr lang="pt-BR" dirty="0" smtClean="0"/>
              <a:t>O objetivo aqui não é ter </a:t>
            </a:r>
            <a:r>
              <a:rPr lang="pt-BR" dirty="0"/>
              <a:t>fins lucrativos, </a:t>
            </a:r>
            <a:r>
              <a:rPr lang="pt-BR" dirty="0" smtClean="0"/>
              <a:t>mas gerar </a:t>
            </a:r>
            <a:r>
              <a:rPr lang="pt-BR" b="1" dirty="0" smtClean="0"/>
              <a:t>VALOR</a:t>
            </a:r>
            <a:r>
              <a:rPr lang="pt-BR" dirty="0" smtClean="0"/>
              <a:t> </a:t>
            </a:r>
            <a:r>
              <a:rPr lang="pt-BR" dirty="0"/>
              <a:t>para a sociedade</a:t>
            </a:r>
            <a:r>
              <a:rPr lang="pt-BR" dirty="0" smtClean="0"/>
              <a:t>,</a:t>
            </a:r>
          </a:p>
          <a:p>
            <a:r>
              <a:rPr lang="en-US" dirty="0" err="1"/>
              <a:t>Caso</a:t>
            </a:r>
            <a:r>
              <a:rPr lang="en-US" dirty="0"/>
              <a:t>: Ryan </a:t>
            </a:r>
            <a:r>
              <a:rPr lang="en-US" dirty="0" err="1"/>
              <a:t>Hreljac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Ryan’s Well </a:t>
            </a:r>
            <a:r>
              <a:rPr lang="en-US" dirty="0" smtClean="0"/>
              <a:t>Foundation - </a:t>
            </a:r>
            <a:r>
              <a:rPr lang="pt-BR" i="1" dirty="0"/>
              <a:t>uma </a:t>
            </a:r>
            <a:r>
              <a:rPr lang="pt-BR" i="1" dirty="0" smtClean="0"/>
              <a:t>ONG dedicada </a:t>
            </a:r>
            <a:r>
              <a:rPr lang="pt-BR" i="1" dirty="0"/>
              <a:t>ao combate da sede na África</a:t>
            </a:r>
            <a:r>
              <a:rPr lang="pt-BR" i="1" dirty="0" smtClean="0"/>
              <a:t>.</a:t>
            </a:r>
          </a:p>
          <a:p>
            <a:pPr lvl="1"/>
            <a:r>
              <a:rPr lang="pt-BR" dirty="0"/>
              <a:t>“fazer a coisa acontecer”.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1103</Words>
  <Application>Microsoft Office PowerPoint</Application>
  <PresentationFormat>Apresentação na tela (4:3)</PresentationFormat>
  <Paragraphs>89</Paragraphs>
  <Slides>19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Arial</vt:lpstr>
      <vt:lpstr>Calibri</vt:lpstr>
      <vt:lpstr>Tema do Office</vt:lpstr>
      <vt:lpstr>Cultura Empreendedora e Criatividade</vt:lpstr>
      <vt:lpstr>OBJETIVO GERAL DA DISCIPLINA: Fomentar o desenvolvimento de novos empreendedores sintonizados com as tendências do mercado e com as diversas alternativas para o exercício da sua profissão de administrador empreendedor.   OBJETIVOS ESPECÍFICOS: *Desenvolver conceitos e habilidades voltadas ao empreendedorismo e a criatividade.   *Estimular a atitude empreendedora (dentro das corporações dos diversos setores da economia ou em seu próprio empreendimento).  *Ampliar a visão sobre as possibilidades de desenvolvimento da carreira de administrador empreendedor.</vt:lpstr>
      <vt:lpstr>Unidade 1 – Empreendedorismo Unidade 2 – Empreendedorismo Corporativo Unidade 3 – Identificando e Avaliando Ideias e Oportunidades Unidade 4 – Planejando o Sucesso de um Empreendimento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Empreendedora e Criatividade</dc:title>
  <dc:creator>Usuário</dc:creator>
  <cp:lastModifiedBy>Gabriela Fiates</cp:lastModifiedBy>
  <cp:revision>19</cp:revision>
  <dcterms:created xsi:type="dcterms:W3CDTF">2014-06-12T13:57:56Z</dcterms:created>
  <dcterms:modified xsi:type="dcterms:W3CDTF">2014-06-13T13:56:06Z</dcterms:modified>
</cp:coreProperties>
</file>