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2" r:id="rId2"/>
    <p:sldId id="261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7" r:id="rId16"/>
    <p:sldId id="296" r:id="rId17"/>
    <p:sldId id="279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7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6F7F8-590E-4228-B1ED-1E5FE7D48E8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0C3DFF4-3AFA-4154-A47F-1B595E519750}">
      <dgm:prSet phldrT="[Texto]" custT="1"/>
      <dgm:spPr/>
      <dgm:t>
        <a:bodyPr/>
        <a:lstStyle/>
        <a:p>
          <a:pPr algn="ctr"/>
          <a:r>
            <a:rPr lang="pt-BR" sz="2400" b="0" i="0" dirty="0" smtClean="0"/>
            <a:t>Com etapas sequenciais e estáticas este modelo, não consegue traduzir toda a dinâmica e a inter-relação envolvida no processo. </a:t>
          </a:r>
          <a:endParaRPr lang="pt-BR" sz="2400" dirty="0"/>
        </a:p>
      </dgm:t>
    </dgm:pt>
    <dgm:pt modelId="{76555725-853F-4B59-873B-8EED47DD9EC2}" type="parTrans" cxnId="{DB062E5B-7362-4583-B6CC-1F6956D60F9C}">
      <dgm:prSet/>
      <dgm:spPr/>
      <dgm:t>
        <a:bodyPr/>
        <a:lstStyle/>
        <a:p>
          <a:endParaRPr lang="pt-BR"/>
        </a:p>
      </dgm:t>
    </dgm:pt>
    <dgm:pt modelId="{8A376D80-7E0B-42F2-B9A4-E9524A0A9BA7}" type="sibTrans" cxnId="{DB062E5B-7362-4583-B6CC-1F6956D60F9C}">
      <dgm:prSet/>
      <dgm:spPr/>
      <dgm:t>
        <a:bodyPr/>
        <a:lstStyle/>
        <a:p>
          <a:endParaRPr lang="pt-BR"/>
        </a:p>
      </dgm:t>
    </dgm:pt>
    <dgm:pt modelId="{53244925-36DA-4277-A316-D7724AA6600E}" type="pres">
      <dgm:prSet presAssocID="{14C6F7F8-590E-4228-B1ED-1E5FE7D48E8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256CCD6-11EB-44CB-A918-7AF29227F727}" type="pres">
      <dgm:prSet presAssocID="{10C3DFF4-3AFA-4154-A47F-1B595E519750}" presName="parentText" presStyleLbl="node1" presStyleIdx="0" presStyleCnt="1" custLinFactY="28657" custLinFactNeighborX="-182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D6CD501-BC87-47F1-940C-C72DCF0ABD3F}" type="presOf" srcId="{10C3DFF4-3AFA-4154-A47F-1B595E519750}" destId="{C256CCD6-11EB-44CB-A918-7AF29227F727}" srcOrd="0" destOrd="0" presId="urn:microsoft.com/office/officeart/2005/8/layout/vList2"/>
    <dgm:cxn modelId="{DB062E5B-7362-4583-B6CC-1F6956D60F9C}" srcId="{14C6F7F8-590E-4228-B1ED-1E5FE7D48E88}" destId="{10C3DFF4-3AFA-4154-A47F-1B595E519750}" srcOrd="0" destOrd="0" parTransId="{76555725-853F-4B59-873B-8EED47DD9EC2}" sibTransId="{8A376D80-7E0B-42F2-B9A4-E9524A0A9BA7}"/>
    <dgm:cxn modelId="{3799F667-0E39-4293-BC9B-B65666336032}" type="presOf" srcId="{14C6F7F8-590E-4228-B1ED-1E5FE7D48E88}" destId="{53244925-36DA-4277-A316-D7724AA6600E}" srcOrd="0" destOrd="0" presId="urn:microsoft.com/office/officeart/2005/8/layout/vList2"/>
    <dgm:cxn modelId="{ECA71154-A181-4C68-BFE0-E16686877AC1}" type="presParOf" srcId="{53244925-36DA-4277-A316-D7724AA6600E}" destId="{C256CCD6-11EB-44CB-A918-7AF29227F72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4AFD47-E216-4EA7-BCCF-A696575259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E0F4932-F130-45D2-87ED-AD068F2DFBE1}">
      <dgm:prSet phldrT="[Texto]" custT="1"/>
      <dgm:spPr/>
      <dgm:t>
        <a:bodyPr/>
        <a:lstStyle/>
        <a:p>
          <a:pPr algn="ctr">
            <a:lnSpc>
              <a:spcPct val="120000"/>
            </a:lnSpc>
            <a:spcAft>
              <a:spcPts val="0"/>
            </a:spcAft>
          </a:pPr>
          <a:r>
            <a:rPr lang="pt-BR" sz="2100" b="0" i="0" dirty="0" smtClean="0"/>
            <a:t>Essa etapa pode evitar o desperdício de tempo e de recursos preciosos para o futuro empreendedor. Mas, não existe uma regra para definir se a oportunidade é boa ou ruim. </a:t>
          </a:r>
          <a:endParaRPr lang="pt-BR" sz="2100" dirty="0"/>
        </a:p>
      </dgm:t>
    </dgm:pt>
    <dgm:pt modelId="{E23DFC27-3E90-4A9F-8677-6EA6591C8D57}" type="parTrans" cxnId="{FA089D19-6B14-4735-B118-3CB816E362BC}">
      <dgm:prSet/>
      <dgm:spPr/>
      <dgm:t>
        <a:bodyPr/>
        <a:lstStyle/>
        <a:p>
          <a:endParaRPr lang="pt-BR"/>
        </a:p>
      </dgm:t>
    </dgm:pt>
    <dgm:pt modelId="{A476F702-3A80-4333-9406-2095B15C0FA9}" type="sibTrans" cxnId="{FA089D19-6B14-4735-B118-3CB816E362BC}">
      <dgm:prSet/>
      <dgm:spPr/>
      <dgm:t>
        <a:bodyPr/>
        <a:lstStyle/>
        <a:p>
          <a:endParaRPr lang="pt-BR"/>
        </a:p>
      </dgm:t>
    </dgm:pt>
    <dgm:pt modelId="{390A59F7-7255-4681-9FD7-AEA4809B8B0A}" type="pres">
      <dgm:prSet presAssocID="{AE4AFD47-E216-4EA7-BCCF-A696575259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F09B52B-98E8-4201-B9A0-576E1FBCA524}" type="pres">
      <dgm:prSet presAssocID="{FE0F4932-F130-45D2-87ED-AD068F2DFBE1}" presName="parentText" presStyleLbl="node1" presStyleIdx="0" presStyleCnt="1" custLinFactNeighborX="484" custLinFactNeighborY="-4594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D4EC1E1-27A4-4C8D-97E5-06C7EE619A3C}" type="presOf" srcId="{AE4AFD47-E216-4EA7-BCCF-A6965752597E}" destId="{390A59F7-7255-4681-9FD7-AEA4809B8B0A}" srcOrd="0" destOrd="0" presId="urn:microsoft.com/office/officeart/2005/8/layout/vList2"/>
    <dgm:cxn modelId="{FA089D19-6B14-4735-B118-3CB816E362BC}" srcId="{AE4AFD47-E216-4EA7-BCCF-A6965752597E}" destId="{FE0F4932-F130-45D2-87ED-AD068F2DFBE1}" srcOrd="0" destOrd="0" parTransId="{E23DFC27-3E90-4A9F-8677-6EA6591C8D57}" sibTransId="{A476F702-3A80-4333-9406-2095B15C0FA9}"/>
    <dgm:cxn modelId="{08770BE0-2F92-4D7C-B292-298E5C43B92F}" type="presOf" srcId="{FE0F4932-F130-45D2-87ED-AD068F2DFBE1}" destId="{1F09B52B-98E8-4201-B9A0-576E1FBCA524}" srcOrd="0" destOrd="0" presId="urn:microsoft.com/office/officeart/2005/8/layout/vList2"/>
    <dgm:cxn modelId="{FE22D6E0-40BE-4E48-A2B5-93DFBFF042A7}" type="presParOf" srcId="{390A59F7-7255-4681-9FD7-AEA4809B8B0A}" destId="{1F09B52B-98E8-4201-B9A0-576E1FBCA52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28BEA-C36A-4FEE-B431-E3E257727B22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F2AB6-56F8-4F4C-9E88-4C687CFEA0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74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2C5A-C6BB-4E02-83F1-5782818C38BB}" type="datetimeFigureOut">
              <a:rPr lang="pt-BR" smtClean="0"/>
              <a:t>15/06/2014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4" descr="[final]barra-ea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Cultura Empreendedora</a:t>
            </a:r>
            <a:br>
              <a:rPr lang="pt-BR" b="1" dirty="0"/>
            </a:br>
            <a:r>
              <a:rPr lang="pt-BR" b="1" dirty="0"/>
              <a:t>e </a:t>
            </a:r>
            <a:r>
              <a:rPr lang="pt-BR" b="1" dirty="0" smtClean="0"/>
              <a:t>Criatividade</a:t>
            </a:r>
            <a:br>
              <a:rPr lang="pt-BR" b="1" dirty="0" smtClean="0"/>
            </a:br>
            <a:r>
              <a:rPr lang="pt-BR" sz="40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4000" b="1" dirty="0">
                <a:solidFill>
                  <a:schemeClr val="accent1">
                    <a:lumMod val="75000"/>
                  </a:schemeClr>
                </a:solidFill>
              </a:rPr>
              <a:t>Unidade 3 – Identificando e Avaliando Ideias e Oportunidades</a:t>
            </a:r>
            <a:r>
              <a:rPr lang="pt-BR" b="1" dirty="0"/>
              <a:t/>
            </a:r>
            <a:br>
              <a:rPr lang="pt-BR" b="1" dirty="0"/>
            </a:b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Professora Gabriela Gonçalves Silveira </a:t>
            </a:r>
            <a:r>
              <a:rPr lang="pt-BR" dirty="0" err="1" smtClean="0">
                <a:solidFill>
                  <a:schemeClr val="tx2">
                    <a:lumMod val="50000"/>
                  </a:schemeClr>
                </a:solidFill>
              </a:rPr>
              <a:t>Fiates</a:t>
            </a: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, Dr</a:t>
            </a:r>
            <a:r>
              <a:rPr lang="pt-BR" baseline="30000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endParaRPr lang="pt-BR" baseline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6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b="1" dirty="0"/>
              <a:t>A Propriedade </a:t>
            </a:r>
            <a:r>
              <a:rPr lang="pt-BR" sz="3600" b="1" dirty="0" smtClean="0"/>
              <a:t>Intelectual </a:t>
            </a:r>
            <a:r>
              <a:rPr lang="pt-BR" sz="3600" b="1" dirty="0"/>
              <a:t>no </a:t>
            </a:r>
            <a:r>
              <a:rPr lang="pt-BR" sz="3600" b="1" dirty="0" smtClean="0"/>
              <a:t>Brasil</a:t>
            </a:r>
            <a:r>
              <a:rPr lang="pt-BR" sz="3600" b="1" dirty="0"/>
              <a:t> </a:t>
            </a:r>
            <a:endParaRPr lang="pt-BR" sz="3600" b="1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O registro de propriedade intelectual visa </a:t>
            </a:r>
            <a:r>
              <a:rPr lang="pt-BR" dirty="0"/>
              <a:t>garantir que o empreendimento detentor do direito legal possa ter vantagem competitiva durante certo período de tempo de restrição para terceiros copiarem a inovação e fabricarem ou </a:t>
            </a:r>
            <a:r>
              <a:rPr lang="pt-BR" dirty="0" smtClean="0"/>
              <a:t>oferecerem </a:t>
            </a:r>
            <a:r>
              <a:rPr lang="pt-BR" dirty="0"/>
              <a:t>serviços similares. </a:t>
            </a:r>
          </a:p>
        </p:txBody>
      </p:sp>
    </p:spTree>
    <p:extLst>
      <p:ext uri="{BB962C8B-B14F-4D97-AF65-F5344CB8AC3E}">
        <p14:creationId xmlns:p14="http://schemas.microsoft.com/office/powerpoint/2010/main" val="342834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pt-BR" b="1" dirty="0"/>
              <a:t>Ideia versus </a:t>
            </a:r>
            <a:r>
              <a:rPr lang="pt-BR" b="1" dirty="0" smtClean="0"/>
              <a:t>Oportunidade</a:t>
            </a:r>
          </a:p>
          <a:p>
            <a:pPr marL="0" indent="0">
              <a:lnSpc>
                <a:spcPct val="120000"/>
              </a:lnSpc>
              <a:buNone/>
            </a:pPr>
            <a:endParaRPr lang="pt-BR" b="1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Uma ideia </a:t>
            </a:r>
            <a:r>
              <a:rPr lang="pt-BR" dirty="0"/>
              <a:t>ser ou não única ou inovadora não é importante. O que importa é como os </a:t>
            </a:r>
            <a:r>
              <a:rPr lang="pt-BR" dirty="0" smtClean="0"/>
              <a:t>empreendedores </a:t>
            </a:r>
            <a:r>
              <a:rPr lang="pt-BR" dirty="0"/>
              <a:t>utilizam uma ideia, seja ela inédita ou não, de forma a transformá-la em um empreendimento de sucesso. </a:t>
            </a:r>
            <a:endParaRPr lang="pt-BR" dirty="0" smtClean="0"/>
          </a:p>
          <a:p>
            <a:pPr marL="0" indent="0">
              <a:lnSpc>
                <a:spcPct val="140000"/>
              </a:lnSpc>
              <a:buNone/>
            </a:pP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O </a:t>
            </a:r>
            <a:r>
              <a:rPr lang="pt-BR" dirty="0"/>
              <a:t>autor observa que as </a:t>
            </a:r>
            <a:r>
              <a:rPr lang="pt-BR" dirty="0" smtClean="0"/>
              <a:t>oportunidades </a:t>
            </a:r>
            <a:r>
              <a:rPr lang="pt-BR" dirty="0"/>
              <a:t>é que geralmente são únicas e precisam ser identificadas e exploradas no momento certo, transformando-se em algo de valor para a sociedade.</a:t>
            </a:r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311" y="5464258"/>
            <a:ext cx="1771429" cy="13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7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sz="4400" b="1" dirty="0"/>
              <a:t>Identificando Ideias Inovadoras e Oportunidades </a:t>
            </a:r>
            <a:r>
              <a:rPr lang="pt-BR" sz="4400" b="1" dirty="0" smtClean="0"/>
              <a:t>Empreendedoras</a:t>
            </a:r>
          </a:p>
          <a:p>
            <a:endParaRPr lang="pt-BR" b="1" dirty="0"/>
          </a:p>
          <a:p>
            <a:pPr>
              <a:lnSpc>
                <a:spcPct val="140000"/>
              </a:lnSpc>
            </a:pPr>
            <a:r>
              <a:rPr lang="pt-BR" dirty="0" smtClean="0"/>
              <a:t>Problemas </a:t>
            </a:r>
            <a:r>
              <a:rPr lang="pt-BR" dirty="0"/>
              <a:t>enfrentados por pessoas físicas e </a:t>
            </a:r>
            <a:r>
              <a:rPr lang="pt-BR" dirty="0" smtClean="0"/>
              <a:t>jurídicas;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Escassez </a:t>
            </a:r>
            <a:r>
              <a:rPr lang="pt-BR" dirty="0"/>
              <a:t>de recursos, serviços, bens e </a:t>
            </a:r>
            <a:r>
              <a:rPr lang="pt-BR" dirty="0" smtClean="0"/>
              <a:t>tempo</a:t>
            </a:r>
            <a:r>
              <a:rPr lang="pt-BR" dirty="0"/>
              <a:t>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Atenta </a:t>
            </a:r>
            <a:r>
              <a:rPr lang="pt-BR" dirty="0"/>
              <a:t>observação do </a:t>
            </a:r>
            <a:r>
              <a:rPr lang="pt-BR" dirty="0" smtClean="0"/>
              <a:t>cotidiano (melhorias);</a:t>
            </a:r>
            <a:endParaRPr lang="pt-BR" dirty="0"/>
          </a:p>
          <a:p>
            <a:pPr>
              <a:lnSpc>
                <a:spcPct val="140000"/>
              </a:lnSpc>
            </a:pPr>
            <a:r>
              <a:rPr lang="pt-BR" dirty="0" smtClean="0"/>
              <a:t>Atenção </a:t>
            </a:r>
            <a:r>
              <a:rPr lang="pt-BR" dirty="0"/>
              <a:t>aos seus </a:t>
            </a:r>
            <a:r>
              <a:rPr lang="pt-BR" dirty="0" smtClean="0"/>
              <a:t>hobbies (motivação, habilidades e experiências);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Pesquisas </a:t>
            </a:r>
            <a:r>
              <a:rPr lang="pt-BR" dirty="0"/>
              <a:t>de opinião e testes de </a:t>
            </a:r>
            <a:r>
              <a:rPr lang="pt-BR" dirty="0" smtClean="0"/>
              <a:t>mercado</a:t>
            </a:r>
            <a:r>
              <a:rPr lang="pt-BR" dirty="0"/>
              <a:t>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Viagens </a:t>
            </a:r>
            <a:r>
              <a:rPr lang="pt-BR" dirty="0"/>
              <a:t>ao </a:t>
            </a:r>
            <a:r>
              <a:rPr lang="pt-BR" dirty="0" smtClean="0"/>
              <a:t>exterior;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Produtos </a:t>
            </a:r>
            <a:r>
              <a:rPr lang="pt-BR" dirty="0"/>
              <a:t>introduzidos por trading </a:t>
            </a:r>
            <a:r>
              <a:rPr lang="pt-BR" dirty="0" err="1" smtClean="0"/>
              <a:t>companies</a:t>
            </a:r>
            <a:r>
              <a:rPr lang="pt-BR" dirty="0" smtClean="0"/>
              <a:t> (importar ou exportar produtos); 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Novas tecnologias</a:t>
            </a:r>
            <a:r>
              <a:rPr lang="pt-BR" dirty="0"/>
              <a:t>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Atenção </a:t>
            </a:r>
            <a:r>
              <a:rPr lang="pt-BR" dirty="0"/>
              <a:t>às </a:t>
            </a:r>
            <a:r>
              <a:rPr lang="pt-BR" dirty="0" smtClean="0"/>
              <a:t>tendências</a:t>
            </a:r>
            <a:r>
              <a:rPr lang="pt-BR" dirty="0"/>
              <a:t> </a:t>
            </a:r>
            <a:r>
              <a:rPr lang="pt-BR" dirty="0" smtClean="0"/>
              <a:t>(mudanças de hábitos da sociedade)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034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30000"/>
              </a:lnSpc>
            </a:pPr>
            <a:r>
              <a:rPr lang="pt-BR" dirty="0"/>
              <a:t>Para os empreendedores corporativos, Cher (2008) </a:t>
            </a:r>
            <a:r>
              <a:rPr lang="pt-BR" dirty="0" smtClean="0"/>
              <a:t>também aponta </a:t>
            </a:r>
            <a:r>
              <a:rPr lang="pt-BR" dirty="0"/>
              <a:t>algumas fontes de ideias e oportunidades, dentre elas</a:t>
            </a:r>
            <a:r>
              <a:rPr lang="pt-BR" dirty="0" smtClean="0"/>
              <a:t>:</a:t>
            </a:r>
          </a:p>
          <a:p>
            <a:pPr marL="0" indent="0">
              <a:lnSpc>
                <a:spcPct val="130000"/>
              </a:lnSpc>
              <a:buNone/>
            </a:pPr>
            <a:endParaRPr lang="pt-BR" dirty="0" smtClean="0"/>
          </a:p>
          <a:p>
            <a:pPr lvl="1">
              <a:lnSpc>
                <a:spcPct val="130000"/>
              </a:lnSpc>
            </a:pPr>
            <a:r>
              <a:rPr lang="pt-BR" dirty="0" smtClean="0"/>
              <a:t>Problemas </a:t>
            </a:r>
            <a:r>
              <a:rPr lang="pt-BR" dirty="0"/>
              <a:t>internos da </a:t>
            </a:r>
            <a:r>
              <a:rPr lang="pt-BR" dirty="0" smtClean="0"/>
              <a:t>empresa;</a:t>
            </a:r>
          </a:p>
          <a:p>
            <a:pPr lvl="1">
              <a:lnSpc>
                <a:spcPct val="130000"/>
              </a:lnSpc>
            </a:pPr>
            <a:r>
              <a:rPr lang="pt-BR" dirty="0" smtClean="0"/>
              <a:t>Reclamações </a:t>
            </a:r>
            <a:r>
              <a:rPr lang="pt-BR" dirty="0"/>
              <a:t>dos </a:t>
            </a:r>
            <a:r>
              <a:rPr lang="pt-BR" dirty="0" smtClean="0"/>
              <a:t>clientes; </a:t>
            </a:r>
            <a:endParaRPr lang="pt-BR" dirty="0"/>
          </a:p>
          <a:p>
            <a:pPr lvl="1">
              <a:lnSpc>
                <a:spcPct val="130000"/>
              </a:lnSpc>
            </a:pPr>
            <a:r>
              <a:rPr lang="pt-BR" dirty="0" smtClean="0"/>
              <a:t>Utilização </a:t>
            </a:r>
            <a:r>
              <a:rPr lang="pt-BR" dirty="0"/>
              <a:t>de matéria-prima e geração de </a:t>
            </a:r>
            <a:r>
              <a:rPr lang="pt-BR" dirty="0" smtClean="0"/>
              <a:t>resíduos;</a:t>
            </a:r>
            <a:endParaRPr lang="pt-BR" dirty="0"/>
          </a:p>
          <a:p>
            <a:pPr lvl="1">
              <a:lnSpc>
                <a:spcPct val="130000"/>
              </a:lnSpc>
            </a:pPr>
            <a:r>
              <a:rPr lang="pt-BR" dirty="0" smtClean="0"/>
              <a:t>Projetos </a:t>
            </a:r>
            <a:r>
              <a:rPr lang="pt-BR" dirty="0"/>
              <a:t>iniciados e não </a:t>
            </a:r>
            <a:r>
              <a:rPr lang="pt-BR" dirty="0" smtClean="0"/>
              <a:t>finalizados;</a:t>
            </a:r>
          </a:p>
          <a:p>
            <a:pPr lvl="1">
              <a:lnSpc>
                <a:spcPct val="130000"/>
              </a:lnSpc>
            </a:pPr>
            <a:r>
              <a:rPr lang="pt-BR" dirty="0" smtClean="0"/>
              <a:t>Responsabilidade </a:t>
            </a:r>
            <a:r>
              <a:rPr lang="pt-BR" dirty="0"/>
              <a:t>social </a:t>
            </a:r>
            <a:r>
              <a:rPr lang="pt-BR" dirty="0" smtClean="0"/>
              <a:t>corporativa</a:t>
            </a:r>
            <a:r>
              <a:rPr lang="pt-BR" dirty="0"/>
              <a:t>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930899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3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sz="4400" b="1" dirty="0"/>
              <a:t>Bloqueios Mentais que Inibem a Criatividade e a Atitude </a:t>
            </a:r>
            <a:r>
              <a:rPr lang="pt-BR" sz="4400" b="1" dirty="0" smtClean="0"/>
              <a:t>Inovadora</a:t>
            </a:r>
          </a:p>
          <a:p>
            <a:pPr>
              <a:lnSpc>
                <a:spcPct val="140000"/>
              </a:lnSpc>
            </a:pPr>
            <a:endParaRPr lang="pt-BR" sz="31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A </a:t>
            </a:r>
            <a:r>
              <a:rPr lang="pt-BR" sz="3800" dirty="0"/>
              <a:t>busca da resposta certa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A </a:t>
            </a:r>
            <a:r>
              <a:rPr lang="pt-BR" sz="3800" dirty="0"/>
              <a:t>busca da </a:t>
            </a:r>
            <a:r>
              <a:rPr lang="pt-BR" sz="3800" dirty="0" smtClean="0"/>
              <a:t>lógica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O </a:t>
            </a:r>
            <a:r>
              <a:rPr lang="pt-BR" sz="3800" dirty="0"/>
              <a:t>apego às </a:t>
            </a:r>
            <a:r>
              <a:rPr lang="pt-BR" sz="3800" dirty="0" smtClean="0"/>
              <a:t>normas</a:t>
            </a:r>
            <a:endParaRPr lang="pt-BR" sz="38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O </a:t>
            </a:r>
            <a:r>
              <a:rPr lang="pt-BR" sz="3800" dirty="0"/>
              <a:t>senso de </a:t>
            </a:r>
            <a:r>
              <a:rPr lang="pt-BR" sz="3800" dirty="0" smtClean="0"/>
              <a:t>praticidade</a:t>
            </a:r>
            <a:endParaRPr lang="pt-BR" sz="38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O </a:t>
            </a:r>
            <a:r>
              <a:rPr lang="pt-BR" sz="3800" dirty="0"/>
              <a:t>medo da </a:t>
            </a:r>
            <a:r>
              <a:rPr lang="pt-BR" sz="3800" dirty="0" smtClean="0"/>
              <a:t>ambiguidade</a:t>
            </a:r>
            <a:endParaRPr lang="pt-BR" sz="38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É </a:t>
            </a:r>
            <a:r>
              <a:rPr lang="pt-BR" sz="3800" dirty="0"/>
              <a:t>proibido </a:t>
            </a:r>
            <a:r>
              <a:rPr lang="pt-BR" sz="3800" dirty="0" smtClean="0"/>
              <a:t>errar</a:t>
            </a:r>
            <a:endParaRPr lang="pt-BR" sz="38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Excesso </a:t>
            </a:r>
            <a:r>
              <a:rPr lang="pt-BR" sz="3800" dirty="0"/>
              <a:t>de </a:t>
            </a:r>
            <a:r>
              <a:rPr lang="pt-BR" sz="3800" dirty="0" smtClean="0"/>
              <a:t>seriedade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Departamentalização</a:t>
            </a:r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Necessidade </a:t>
            </a:r>
            <a:r>
              <a:rPr lang="pt-BR" sz="3800" dirty="0"/>
              <a:t>de </a:t>
            </a:r>
            <a:r>
              <a:rPr lang="pt-BR" sz="3800" dirty="0" smtClean="0"/>
              <a:t>aprovação</a:t>
            </a:r>
            <a:endParaRPr lang="pt-BR" sz="3800" dirty="0"/>
          </a:p>
          <a:p>
            <a:pPr marL="514350" indent="-514350">
              <a:lnSpc>
                <a:spcPct val="140000"/>
              </a:lnSpc>
              <a:buFont typeface="+mj-lt"/>
              <a:buAutoNum type="arabicPeriod"/>
            </a:pPr>
            <a:r>
              <a:rPr lang="pt-BR" sz="3800" dirty="0" smtClean="0"/>
              <a:t>Eu </a:t>
            </a:r>
            <a:r>
              <a:rPr lang="pt-BR" sz="3800" dirty="0"/>
              <a:t>não sou </a:t>
            </a:r>
            <a:r>
              <a:rPr lang="pt-BR" sz="3800" dirty="0" smtClean="0"/>
              <a:t>criativo</a:t>
            </a:r>
            <a:endParaRPr lang="pt-BR" sz="3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734272"/>
            <a:ext cx="2123728" cy="2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9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Avaliando </a:t>
            </a:r>
            <a:r>
              <a:rPr lang="pt-BR" b="1" dirty="0" smtClean="0"/>
              <a:t>Oportunidades</a:t>
            </a:r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754065"/>
              </p:ext>
            </p:extLst>
          </p:nvPr>
        </p:nvGraphicFramePr>
        <p:xfrm>
          <a:off x="421331" y="2276872"/>
          <a:ext cx="7416824" cy="2695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863588" y="3688771"/>
            <a:ext cx="8280412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 mercado-alvo a ser atendido pela oportunidade;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 retorno econômico que a oportunidade proporcionará aos investidores;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 diferencial competitivo gerado pela oportunidade; e</a:t>
            </a:r>
          </a:p>
          <a:p>
            <a:pPr>
              <a:lnSpc>
                <a:spcPct val="120000"/>
              </a:lnSpc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 equipe que transformará essa oportunidade em um </a:t>
            </a: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empreendimento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de sucesso</a:t>
            </a: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HÁ ALINHAMENTO COM OS OBJETIVOS PESSOAIS??</a:t>
            </a:r>
          </a:p>
          <a:p>
            <a:pPr>
              <a:lnSpc>
                <a:spcPct val="120000"/>
              </a:lnSpc>
            </a:pPr>
            <a:endParaRPr lang="pt-BR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21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Você Quer Ser um Empreendedor ou um Freelancer</a:t>
            </a:r>
            <a:r>
              <a:rPr lang="pt-BR" dirty="0" smtClean="0"/>
              <a:t>?</a:t>
            </a:r>
          </a:p>
          <a:p>
            <a:endParaRPr lang="pt-BR" dirty="0" smtClean="0"/>
          </a:p>
          <a:p>
            <a:pPr lvl="1"/>
            <a:r>
              <a:rPr lang="pt-BR" dirty="0" smtClean="0"/>
              <a:t>Dedicação;</a:t>
            </a:r>
          </a:p>
          <a:p>
            <a:pPr lvl="1"/>
            <a:r>
              <a:rPr lang="pt-BR" dirty="0" smtClean="0"/>
              <a:t>Lucratividade limitada;</a:t>
            </a:r>
          </a:p>
          <a:p>
            <a:pPr lvl="1"/>
            <a:r>
              <a:rPr lang="pt-BR" dirty="0" smtClean="0"/>
              <a:t>Prazo para retorno do investimento.</a:t>
            </a:r>
          </a:p>
        </p:txBody>
      </p:sp>
    </p:spTree>
    <p:extLst>
      <p:ext uri="{BB962C8B-B14F-4D97-AF65-F5344CB8AC3E}">
        <p14:creationId xmlns:p14="http://schemas.microsoft.com/office/powerpoint/2010/main" val="7973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isso finalizamos esta Unidade 3, não se esqueçam de fazer as atividades propostas e ler as referências adicionais propostas ao longo de toda a Unidade.</a:t>
            </a:r>
          </a:p>
          <a:p>
            <a:endParaRPr lang="pt-BR" dirty="0"/>
          </a:p>
          <a:p>
            <a:r>
              <a:rPr lang="pt-BR" dirty="0" smtClean="0"/>
              <a:t>E qualquer dúvida questionem os tutores e professores, toda a equipe está disponível para auxiliá-los!!!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06" y="5373216"/>
            <a:ext cx="1744694" cy="145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80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</a:pPr>
            <a:r>
              <a:rPr lang="pt-BR" sz="4500" b="1" dirty="0"/>
              <a:t>Unidade 3 – Identificando e Avaliando Ideias e Oportunidades</a:t>
            </a:r>
          </a:p>
          <a:p>
            <a:pPr>
              <a:lnSpc>
                <a:spcPct val="140000"/>
              </a:lnSpc>
            </a:pP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O </a:t>
            </a:r>
            <a:r>
              <a:rPr lang="pt-BR" dirty="0"/>
              <a:t>Processo Empreendedor</a:t>
            </a:r>
          </a:p>
          <a:p>
            <a:pPr>
              <a:lnSpc>
                <a:spcPct val="140000"/>
              </a:lnSpc>
            </a:pPr>
            <a:r>
              <a:rPr lang="pt-BR" dirty="0"/>
              <a:t>Empreendedorismo, Criatividade e Inovação </a:t>
            </a:r>
          </a:p>
          <a:p>
            <a:pPr>
              <a:lnSpc>
                <a:spcPct val="140000"/>
              </a:lnSpc>
            </a:pPr>
            <a:r>
              <a:rPr lang="pt-BR" dirty="0"/>
              <a:t>Tipos de ideias Inovadoras: incrementais x radicais </a:t>
            </a:r>
          </a:p>
          <a:p>
            <a:pPr>
              <a:lnSpc>
                <a:spcPct val="140000"/>
              </a:lnSpc>
            </a:pPr>
            <a:r>
              <a:rPr lang="pt-BR" dirty="0"/>
              <a:t>Ideia </a:t>
            </a:r>
            <a:r>
              <a:rPr lang="pt-BR" i="1" dirty="0"/>
              <a:t>versus Oportunidade </a:t>
            </a:r>
          </a:p>
          <a:p>
            <a:pPr>
              <a:lnSpc>
                <a:spcPct val="140000"/>
              </a:lnSpc>
            </a:pPr>
            <a:r>
              <a:rPr lang="pt-BR" dirty="0"/>
              <a:t>Identificando Ideias Inovadoras e Oportunidades Empreendedoras </a:t>
            </a:r>
          </a:p>
          <a:p>
            <a:pPr>
              <a:lnSpc>
                <a:spcPct val="140000"/>
              </a:lnSpc>
            </a:pPr>
            <a:r>
              <a:rPr lang="pt-BR" dirty="0"/>
              <a:t>Bloqueios Mentais que Inibem a Criatividade e a Atitude Inovadora </a:t>
            </a:r>
          </a:p>
          <a:p>
            <a:pPr>
              <a:lnSpc>
                <a:spcPct val="140000"/>
              </a:lnSpc>
            </a:pPr>
            <a:r>
              <a:rPr lang="pt-BR" dirty="0"/>
              <a:t>Avaliando Oportunidades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b="1" dirty="0"/>
              <a:t>O Processo </a:t>
            </a:r>
            <a:r>
              <a:rPr lang="pt-BR" sz="3600" b="1" dirty="0" smtClean="0"/>
              <a:t>Empreendedor</a:t>
            </a:r>
          </a:p>
          <a:p>
            <a:pPr lvl="1">
              <a:lnSpc>
                <a:spcPct val="120000"/>
              </a:lnSpc>
            </a:pPr>
            <a:r>
              <a:rPr lang="pt-BR" dirty="0" smtClean="0"/>
              <a:t>Identificação </a:t>
            </a:r>
            <a:r>
              <a:rPr lang="pt-BR" dirty="0"/>
              <a:t>e avaliação das ideias e oportunidades; </a:t>
            </a:r>
            <a:endParaRPr lang="pt-BR" dirty="0" smtClean="0"/>
          </a:p>
          <a:p>
            <a:pPr lvl="1">
              <a:lnSpc>
                <a:spcPct val="120000"/>
              </a:lnSpc>
            </a:pPr>
            <a:r>
              <a:rPr lang="pt-BR" dirty="0" smtClean="0"/>
              <a:t>Desenvolvimento </a:t>
            </a:r>
            <a:r>
              <a:rPr lang="pt-BR" dirty="0"/>
              <a:t>do plano de negócios; </a:t>
            </a:r>
          </a:p>
          <a:p>
            <a:pPr lvl="1">
              <a:lnSpc>
                <a:spcPct val="120000"/>
              </a:lnSpc>
            </a:pPr>
            <a:r>
              <a:rPr lang="pt-BR" dirty="0" smtClean="0"/>
              <a:t>Busca </a:t>
            </a:r>
            <a:r>
              <a:rPr lang="pt-BR" dirty="0"/>
              <a:t>de recursos necessários para o empreendimento; e, </a:t>
            </a:r>
            <a:endParaRPr lang="pt-BR" dirty="0" smtClean="0"/>
          </a:p>
          <a:p>
            <a:pPr lvl="1">
              <a:lnSpc>
                <a:spcPct val="120000"/>
              </a:lnSpc>
            </a:pPr>
            <a:r>
              <a:rPr lang="pt-BR" dirty="0" smtClean="0"/>
              <a:t>Gestão </a:t>
            </a:r>
            <a:r>
              <a:rPr lang="pt-BR" dirty="0"/>
              <a:t>do empreendimento.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296" y="5057775"/>
            <a:ext cx="25336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2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7178" y="132671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O Processo Empreendedor</a:t>
            </a:r>
            <a:br>
              <a:rPr lang="pt-BR" b="1" dirty="0"/>
            </a:b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637" t="35634" r="24059" b="34137"/>
          <a:stretch/>
        </p:blipFill>
        <p:spPr>
          <a:xfrm>
            <a:off x="107504" y="1920790"/>
            <a:ext cx="8706778" cy="3063496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11215898"/>
              </p:ext>
            </p:extLst>
          </p:nvPr>
        </p:nvGraphicFramePr>
        <p:xfrm>
          <a:off x="1543978" y="276570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821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pt-BR" dirty="0"/>
              <a:t>Baron e </a:t>
            </a:r>
            <a:r>
              <a:rPr lang="pt-BR" dirty="0" err="1"/>
              <a:t>Shane</a:t>
            </a:r>
            <a:r>
              <a:rPr lang="pt-BR" dirty="0"/>
              <a:t> (2006) sugerem três grupos de </a:t>
            </a:r>
            <a:r>
              <a:rPr lang="pt-BR" dirty="0" smtClean="0"/>
              <a:t>fatores que alteram o processo:</a:t>
            </a:r>
            <a:endParaRPr lang="pt-BR" dirty="0"/>
          </a:p>
          <a:p>
            <a:pPr lvl="1">
              <a:lnSpc>
                <a:spcPct val="120000"/>
              </a:lnSpc>
            </a:pPr>
            <a:r>
              <a:rPr lang="pt-BR" dirty="0" smtClean="0"/>
              <a:t>os </a:t>
            </a:r>
            <a:r>
              <a:rPr lang="pt-BR" dirty="0"/>
              <a:t>relacionados ao perfil dos indivíduos, ou seja, os </a:t>
            </a:r>
            <a:r>
              <a:rPr lang="pt-BR" dirty="0" smtClean="0"/>
              <a:t>próprios empreendedores;</a:t>
            </a:r>
          </a:p>
          <a:p>
            <a:pPr lvl="1">
              <a:lnSpc>
                <a:spcPct val="120000"/>
              </a:lnSpc>
            </a:pPr>
            <a:r>
              <a:rPr lang="pt-BR" dirty="0" smtClean="0"/>
              <a:t>os </a:t>
            </a:r>
            <a:r>
              <a:rPr lang="pt-BR" dirty="0"/>
              <a:t>relacionados com outras pessoas, como sócios, </a:t>
            </a:r>
            <a:r>
              <a:rPr lang="pt-BR" dirty="0" smtClean="0"/>
              <a:t>investidores</a:t>
            </a:r>
            <a:r>
              <a:rPr lang="pt-BR" dirty="0"/>
              <a:t>, clientes e fornecedores; </a:t>
            </a:r>
            <a:r>
              <a:rPr lang="pt-BR" dirty="0" smtClean="0"/>
              <a:t>e</a:t>
            </a:r>
          </a:p>
          <a:p>
            <a:pPr lvl="1">
              <a:lnSpc>
                <a:spcPct val="120000"/>
              </a:lnSpc>
            </a:pPr>
            <a:r>
              <a:rPr lang="pt-BR" dirty="0" smtClean="0"/>
              <a:t>os </a:t>
            </a:r>
            <a:r>
              <a:rPr lang="pt-BR" dirty="0"/>
              <a:t>relacionados ao ambiente socioeconômico, como </a:t>
            </a:r>
            <a:r>
              <a:rPr lang="pt-BR" dirty="0" smtClean="0"/>
              <a:t>regulamentações </a:t>
            </a:r>
            <a:r>
              <a:rPr lang="pt-BR" dirty="0"/>
              <a:t>governamentais e condições de mercado.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419725"/>
            <a:ext cx="19050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5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b="1" dirty="0"/>
              <a:t>Empreendedorismo, Criatividade e </a:t>
            </a:r>
            <a:r>
              <a:rPr lang="pt-BR" b="1" dirty="0" smtClean="0"/>
              <a:t>Inovação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/>
              <a:t>Joseph </a:t>
            </a:r>
            <a:r>
              <a:rPr lang="pt-BR" sz="2800" dirty="0" err="1" smtClean="0"/>
              <a:t>Schumpeter</a:t>
            </a:r>
            <a:r>
              <a:rPr lang="pt-BR" sz="2800" dirty="0" smtClean="0"/>
              <a:t> (1950): empreendedor uma </a:t>
            </a:r>
            <a:r>
              <a:rPr lang="pt-BR" sz="2800" dirty="0"/>
              <a:t>pessoa com criatividade e capaz de fazer sucesso com inovações</a:t>
            </a:r>
            <a:r>
              <a:rPr lang="pt-BR" sz="2800" dirty="0" smtClean="0"/>
              <a:t>.</a:t>
            </a:r>
            <a:r>
              <a:rPr lang="pt-BR" sz="2800" dirty="0"/>
              <a:t> </a:t>
            </a:r>
            <a:endParaRPr lang="pt-BR" sz="2800" dirty="0" smtClean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/>
              <a:t>Dolabela (</a:t>
            </a:r>
            <a:r>
              <a:rPr lang="pt-BR" sz="2800" dirty="0" smtClean="0"/>
              <a:t>2009): criatividade </a:t>
            </a:r>
            <a:r>
              <a:rPr lang="pt-BR" sz="2800" dirty="0"/>
              <a:t>e </a:t>
            </a:r>
            <a:r>
              <a:rPr lang="pt-BR" sz="2800" dirty="0" smtClean="0"/>
              <a:t>inovação estão </a:t>
            </a:r>
            <a:r>
              <a:rPr lang="pt-BR" sz="2800" dirty="0"/>
              <a:t>entre as principais características do </a:t>
            </a:r>
            <a:r>
              <a:rPr lang="pt-BR" sz="2800" dirty="0" smtClean="0"/>
              <a:t>empreendedorismo.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/>
              <a:t>Rogério </a:t>
            </a:r>
            <a:r>
              <a:rPr lang="pt-BR" sz="2800" dirty="0" err="1"/>
              <a:t>Chér</a:t>
            </a:r>
            <a:r>
              <a:rPr lang="pt-BR" sz="2800" dirty="0"/>
              <a:t> (2008</a:t>
            </a:r>
            <a:r>
              <a:rPr lang="pt-BR" sz="2800" dirty="0" smtClean="0"/>
              <a:t>): para </a:t>
            </a:r>
            <a:r>
              <a:rPr lang="pt-BR" sz="2800" dirty="0"/>
              <a:t>haver inovação é preciso criatividade </a:t>
            </a:r>
            <a:r>
              <a:rPr lang="pt-BR" sz="2800" dirty="0" smtClean="0"/>
              <a:t>logo </a:t>
            </a:r>
            <a:r>
              <a:rPr lang="pt-BR" sz="2800" dirty="0"/>
              <a:t>inclui </a:t>
            </a:r>
            <a:r>
              <a:rPr lang="pt-BR" sz="2800" dirty="0" smtClean="0"/>
              <a:t>a novidade (inovação).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/>
              <a:t>George </a:t>
            </a:r>
            <a:r>
              <a:rPr lang="pt-BR" sz="2800" dirty="0" err="1"/>
              <a:t>Kneller</a:t>
            </a:r>
            <a:r>
              <a:rPr lang="pt-BR" sz="2800" dirty="0"/>
              <a:t> (1978</a:t>
            </a:r>
            <a:r>
              <a:rPr lang="pt-BR" sz="2800" dirty="0" smtClean="0"/>
              <a:t>): a </a:t>
            </a:r>
            <a:r>
              <a:rPr lang="pt-BR" sz="2800" dirty="0"/>
              <a:t>mais alta forma de criação é aquela que quebra o molde do costume e estende as </a:t>
            </a:r>
            <a:r>
              <a:rPr lang="pt-BR" sz="2800" dirty="0" smtClean="0"/>
              <a:t>possibilidades </a:t>
            </a:r>
            <a:r>
              <a:rPr lang="pt-BR" sz="2800" dirty="0"/>
              <a:t>do pensamento e da percepção, abrindo espaço para </a:t>
            </a:r>
            <a:r>
              <a:rPr lang="pt-BR" sz="2800" dirty="0" smtClean="0"/>
              <a:t>                               a </a:t>
            </a:r>
            <a:r>
              <a:rPr lang="pt-BR" sz="2800" dirty="0"/>
              <a:t>inovação.</a:t>
            </a:r>
            <a:endParaRPr lang="pt-BR" sz="28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35069"/>
            <a:ext cx="2190428" cy="152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63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/>
              <a:t>Tipos de Ideias Inovadoras: incrementais x </a:t>
            </a:r>
            <a:r>
              <a:rPr lang="pt-BR" b="1" dirty="0" smtClean="0"/>
              <a:t>radicais</a:t>
            </a:r>
          </a:p>
          <a:p>
            <a:pPr marL="0" indent="0">
              <a:buNone/>
            </a:pPr>
            <a:endParaRPr lang="pt-BR" b="1" dirty="0" smtClean="0"/>
          </a:p>
          <a:p>
            <a:pPr>
              <a:lnSpc>
                <a:spcPct val="120000"/>
              </a:lnSpc>
            </a:pPr>
            <a:r>
              <a:rPr lang="pt-BR" sz="2800" dirty="0"/>
              <a:t>I</a:t>
            </a:r>
            <a:r>
              <a:rPr lang="pt-BR" sz="2800" dirty="0" smtClean="0"/>
              <a:t>novação incremental: ocorre </a:t>
            </a:r>
            <a:r>
              <a:rPr lang="pt-BR" sz="2800" dirty="0"/>
              <a:t>passo a passo, com melhorias gradativas e contínuas de um produto, serviço ou processo existente. </a:t>
            </a:r>
            <a:endParaRPr lang="pt-BR" sz="2800" dirty="0" smtClean="0"/>
          </a:p>
          <a:p>
            <a:pPr>
              <a:lnSpc>
                <a:spcPct val="120000"/>
              </a:lnSpc>
            </a:pPr>
            <a:endParaRPr lang="pt-BR" sz="2800" dirty="0" smtClean="0"/>
          </a:p>
          <a:p>
            <a:pPr>
              <a:lnSpc>
                <a:spcPct val="120000"/>
              </a:lnSpc>
            </a:pPr>
            <a:r>
              <a:rPr lang="pt-BR" sz="2800" dirty="0" smtClean="0"/>
              <a:t>Inovação </a:t>
            </a:r>
            <a:r>
              <a:rPr lang="pt-BR" sz="2800" dirty="0"/>
              <a:t>radical ou </a:t>
            </a:r>
            <a:r>
              <a:rPr lang="pt-BR" sz="2800" dirty="0" smtClean="0"/>
              <a:t>descontínua: </a:t>
            </a:r>
            <a:r>
              <a:rPr lang="pt-BR" sz="2800" dirty="0"/>
              <a:t>é </a:t>
            </a:r>
            <a:r>
              <a:rPr lang="pt-BR" sz="2800" dirty="0" smtClean="0"/>
              <a:t>aquela </a:t>
            </a:r>
            <a:r>
              <a:rPr lang="pt-BR" sz="2800" dirty="0"/>
              <a:t>que ocorre com uma mudança eruptiva, causada por nova tecnologia, gerando um produto ou serviço até então desconhecido pelo mercado.</a:t>
            </a:r>
          </a:p>
        </p:txBody>
      </p:sp>
    </p:spTree>
    <p:extLst>
      <p:ext uri="{BB962C8B-B14F-4D97-AF65-F5344CB8AC3E}">
        <p14:creationId xmlns:p14="http://schemas.microsoft.com/office/powerpoint/2010/main" val="230063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</a:pPr>
            <a:r>
              <a:rPr lang="pt-BR" b="1" dirty="0"/>
              <a:t>Fonte de Ideias dos </a:t>
            </a:r>
            <a:r>
              <a:rPr lang="pt-BR" b="1" dirty="0" smtClean="0"/>
              <a:t>Empreendedores:</a:t>
            </a:r>
            <a:r>
              <a:rPr lang="pt-BR" dirty="0" smtClean="0"/>
              <a:t> </a:t>
            </a:r>
            <a:r>
              <a:rPr lang="pt-BR" dirty="0"/>
              <a:t>Amar </a:t>
            </a:r>
            <a:r>
              <a:rPr lang="pt-BR" dirty="0" err="1"/>
              <a:t>Bhidé</a:t>
            </a:r>
            <a:r>
              <a:rPr lang="pt-BR" dirty="0"/>
              <a:t> (</a:t>
            </a:r>
            <a:r>
              <a:rPr lang="pt-BR" dirty="0" smtClean="0"/>
              <a:t>2003) aponta </a:t>
            </a:r>
            <a:r>
              <a:rPr lang="pt-BR" dirty="0"/>
              <a:t>as seguintes fontes de ideias dos 100 </a:t>
            </a:r>
            <a:r>
              <a:rPr lang="pt-BR" dirty="0" smtClean="0"/>
              <a:t>empreendimentos </a:t>
            </a:r>
            <a:r>
              <a:rPr lang="pt-BR" dirty="0"/>
              <a:t>que mais crescem nos Estados Unidos:</a:t>
            </a:r>
            <a:endParaRPr lang="pt-BR" b="1" dirty="0" smtClean="0"/>
          </a:p>
          <a:p>
            <a:pPr>
              <a:lnSpc>
                <a:spcPct val="140000"/>
              </a:lnSpc>
            </a:pPr>
            <a:endParaRPr lang="pt-BR" b="1" dirty="0"/>
          </a:p>
          <a:p>
            <a:pPr>
              <a:lnSpc>
                <a:spcPct val="140000"/>
              </a:lnSpc>
            </a:pPr>
            <a:r>
              <a:rPr lang="pt-BR" dirty="0" smtClean="0"/>
              <a:t>71</a:t>
            </a:r>
            <a:r>
              <a:rPr lang="pt-BR" dirty="0"/>
              <a:t>% </a:t>
            </a:r>
            <a:r>
              <a:rPr lang="pt-BR" b="1" dirty="0"/>
              <a:t>copiaram ou modificaram </a:t>
            </a:r>
            <a:r>
              <a:rPr lang="pt-BR" dirty="0"/>
              <a:t>uma ideia surgida em um emprego anterior;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7</a:t>
            </a:r>
            <a:r>
              <a:rPr lang="pt-BR" dirty="0"/>
              <a:t>% transformaram </a:t>
            </a:r>
            <a:r>
              <a:rPr lang="pt-BR" b="1" dirty="0"/>
              <a:t>trabalho casual ou hobby </a:t>
            </a:r>
            <a:r>
              <a:rPr lang="pt-BR" dirty="0"/>
              <a:t>em negócio próprio;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6</a:t>
            </a:r>
            <a:r>
              <a:rPr lang="pt-BR" dirty="0"/>
              <a:t>% </a:t>
            </a:r>
            <a:r>
              <a:rPr lang="pt-BR" b="1" dirty="0"/>
              <a:t>desejaram essa ideia inovadora como </a:t>
            </a:r>
            <a:r>
              <a:rPr lang="pt-BR" b="1" dirty="0" smtClean="0"/>
              <a:t>cliente (necessidade) </a:t>
            </a:r>
            <a:r>
              <a:rPr lang="pt-BR" dirty="0"/>
              <a:t>e a </a:t>
            </a:r>
            <a:r>
              <a:rPr lang="pt-BR" dirty="0" smtClean="0"/>
              <a:t>transformaram </a:t>
            </a:r>
            <a:r>
              <a:rPr lang="pt-BR" dirty="0"/>
              <a:t>em negócio;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5</a:t>
            </a:r>
            <a:r>
              <a:rPr lang="pt-BR" dirty="0"/>
              <a:t>% surgiram de </a:t>
            </a:r>
            <a:r>
              <a:rPr lang="pt-BR" b="1" dirty="0"/>
              <a:t>descobertas na onda da revolução tecnológica</a:t>
            </a:r>
            <a:r>
              <a:rPr lang="pt-BR" dirty="0"/>
              <a:t>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4</a:t>
            </a:r>
            <a:r>
              <a:rPr lang="pt-BR" dirty="0"/>
              <a:t>% surgiram de </a:t>
            </a:r>
            <a:r>
              <a:rPr lang="pt-BR" b="1" dirty="0"/>
              <a:t>pesquisa sistemática em busca de </a:t>
            </a:r>
            <a:r>
              <a:rPr lang="pt-BR" b="1" dirty="0" smtClean="0"/>
              <a:t>oportunidades</a:t>
            </a:r>
            <a:r>
              <a:rPr lang="pt-BR" dirty="0"/>
              <a:t>;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2</a:t>
            </a:r>
            <a:r>
              <a:rPr lang="pt-BR" dirty="0"/>
              <a:t>% surgiram de </a:t>
            </a:r>
            <a:r>
              <a:rPr lang="pt-BR" b="1" dirty="0"/>
              <a:t>familiares e amigos</a:t>
            </a:r>
            <a:r>
              <a:rPr lang="pt-BR" dirty="0"/>
              <a:t>; e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5</a:t>
            </a:r>
            <a:r>
              <a:rPr lang="pt-BR" dirty="0"/>
              <a:t>% das ideias surgiram de outras fontes, como </a:t>
            </a:r>
            <a:r>
              <a:rPr lang="pt-BR" b="1" dirty="0"/>
              <a:t>pesquisas </a:t>
            </a:r>
            <a:r>
              <a:rPr lang="pt-BR" b="1" dirty="0" smtClean="0"/>
              <a:t>setoriais,                             , </a:t>
            </a:r>
            <a:r>
              <a:rPr lang="pt-BR" b="1" dirty="0"/>
              <a:t>viagens ao exterior</a:t>
            </a:r>
            <a:r>
              <a:rPr lang="pt-BR" dirty="0"/>
              <a:t>, etc.</a:t>
            </a:r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543425"/>
            <a:ext cx="1837184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11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Ter </a:t>
            </a:r>
            <a:r>
              <a:rPr lang="pt-BR" dirty="0"/>
              <a:t>uma </a:t>
            </a:r>
            <a:r>
              <a:rPr lang="pt-BR" dirty="0" smtClean="0"/>
              <a:t>experiência </a:t>
            </a:r>
            <a:r>
              <a:rPr lang="pt-BR" dirty="0"/>
              <a:t>prévia na área </a:t>
            </a:r>
            <a:r>
              <a:rPr lang="pt-BR" dirty="0" smtClean="0"/>
              <a:t>aumenta as </a:t>
            </a:r>
            <a:r>
              <a:rPr lang="pt-BR" dirty="0"/>
              <a:t>chances de </a:t>
            </a:r>
            <a:r>
              <a:rPr lang="pt-BR" dirty="0" smtClean="0"/>
              <a:t>sucesso do empreendimento, </a:t>
            </a:r>
            <a:r>
              <a:rPr lang="pt-BR" dirty="0"/>
              <a:t>o que pode ocorrer se tiver trabalhado antes em alguma empresa que atua no setor onde está criando o seu negócio. </a:t>
            </a:r>
            <a:endParaRPr lang="pt-BR" dirty="0" smtClean="0"/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Para quem trabalha em grandes empresas</a:t>
            </a:r>
            <a:r>
              <a:rPr lang="pt-BR" dirty="0" smtClean="0"/>
              <a:t>, autores </a:t>
            </a:r>
            <a:r>
              <a:rPr lang="pt-BR" dirty="0"/>
              <a:t>recomendam que aproveite esse momento para observar o mercado e identificar oportunidades no setor que você já conhece. Adquira experiência e, a partir disso, demita-se, aproveitando o </a:t>
            </a:r>
            <a:r>
              <a:rPr lang="pt-BR" dirty="0" smtClean="0"/>
              <a:t>momento </a:t>
            </a:r>
            <a:r>
              <a:rPr lang="pt-BR" dirty="0"/>
              <a:t>certo para criar seu próprio negócio.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096" y="5086350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65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953</Words>
  <Application>Microsoft Office PowerPoint</Application>
  <PresentationFormat>Apresentação na tela (4:3)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Tema do Office</vt:lpstr>
      <vt:lpstr>Cultura Empreendedora e Criatividade  Unidade 3 – Identificando e Avaliando Ideias e Oportunidades </vt:lpstr>
      <vt:lpstr>Apresentação do PowerPoint</vt:lpstr>
      <vt:lpstr>Apresentação do PowerPoint</vt:lpstr>
      <vt:lpstr>O Processo Empreendedor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Empreendedora e Criatividade</dc:title>
  <dc:creator>Usuário</dc:creator>
  <cp:lastModifiedBy>Gabriela Fiates</cp:lastModifiedBy>
  <cp:revision>45</cp:revision>
  <dcterms:created xsi:type="dcterms:W3CDTF">2014-06-12T13:57:56Z</dcterms:created>
  <dcterms:modified xsi:type="dcterms:W3CDTF">2014-06-15T20:08:34Z</dcterms:modified>
</cp:coreProperties>
</file>