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1" r:id="rId2"/>
    <p:sldId id="260" r:id="rId3"/>
    <p:sldId id="284" r:id="rId4"/>
    <p:sldId id="288" r:id="rId5"/>
    <p:sldId id="286" r:id="rId6"/>
    <p:sldId id="289" r:id="rId7"/>
    <p:sldId id="285" r:id="rId8"/>
    <p:sldId id="287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78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202" d="100"/>
          <a:sy n="202" d="100"/>
        </p:scale>
        <p:origin x="-1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C4EAA4-BB86-4E2A-8483-577FAB0C09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BEFC97C-CF13-498D-83D6-14878D370EEC}">
      <dgm:prSet phldrT="[Texto]" custT="1"/>
      <dgm:spPr/>
      <dgm:t>
        <a:bodyPr/>
        <a:lstStyle/>
        <a:p>
          <a:pPr algn="ctr"/>
          <a:r>
            <a:rPr lang="pt-BR" sz="2800" dirty="0" smtClean="0"/>
            <a:t>Pensa fora da caixa, vai além das regras institucionais!!!</a:t>
          </a:r>
          <a:endParaRPr lang="pt-BR" sz="2800" dirty="0"/>
        </a:p>
      </dgm:t>
    </dgm:pt>
    <dgm:pt modelId="{FCCDFDEF-21BC-4D9E-BB53-28003BD68982}" type="parTrans" cxnId="{C091DEFD-47F8-4A1F-A973-87DB9C2C75DB}">
      <dgm:prSet/>
      <dgm:spPr/>
      <dgm:t>
        <a:bodyPr/>
        <a:lstStyle/>
        <a:p>
          <a:endParaRPr lang="pt-BR"/>
        </a:p>
      </dgm:t>
    </dgm:pt>
    <dgm:pt modelId="{379C3FE4-3F4E-4FA0-80DF-D0F4EB10DA68}" type="sibTrans" cxnId="{C091DEFD-47F8-4A1F-A973-87DB9C2C75DB}">
      <dgm:prSet/>
      <dgm:spPr/>
      <dgm:t>
        <a:bodyPr/>
        <a:lstStyle/>
        <a:p>
          <a:endParaRPr lang="pt-BR"/>
        </a:p>
      </dgm:t>
    </dgm:pt>
    <dgm:pt modelId="{FC505E51-E282-4264-833D-DAC726783497}" type="pres">
      <dgm:prSet presAssocID="{E8C4EAA4-BB86-4E2A-8483-577FAB0C09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AE262C0-8F3D-4B99-9803-3394329F8AF8}" type="pres">
      <dgm:prSet presAssocID="{BBEFC97C-CF13-498D-83D6-14878D370EE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4B2D26A-518D-4EA0-8FBC-069CBF85A62B}" type="presOf" srcId="{BBEFC97C-CF13-498D-83D6-14878D370EEC}" destId="{8AE262C0-8F3D-4B99-9803-3394329F8AF8}" srcOrd="0" destOrd="0" presId="urn:microsoft.com/office/officeart/2005/8/layout/vList2"/>
    <dgm:cxn modelId="{8AF8E767-D213-4C25-ACED-19F0D4B4F896}" type="presOf" srcId="{E8C4EAA4-BB86-4E2A-8483-577FAB0C0916}" destId="{FC505E51-E282-4264-833D-DAC726783497}" srcOrd="0" destOrd="0" presId="urn:microsoft.com/office/officeart/2005/8/layout/vList2"/>
    <dgm:cxn modelId="{C091DEFD-47F8-4A1F-A973-87DB9C2C75DB}" srcId="{E8C4EAA4-BB86-4E2A-8483-577FAB0C0916}" destId="{BBEFC97C-CF13-498D-83D6-14878D370EEC}" srcOrd="0" destOrd="0" parTransId="{FCCDFDEF-21BC-4D9E-BB53-28003BD68982}" sibTransId="{379C3FE4-3F4E-4FA0-80DF-D0F4EB10DA68}"/>
    <dgm:cxn modelId="{36118C24-E5E0-4934-8D98-2866074F36CE}" type="presParOf" srcId="{FC505E51-E282-4264-833D-DAC726783497}" destId="{8AE262C0-8F3D-4B99-9803-3394329F8AF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F9B391-6FBA-4F23-B086-BCDC5BE1498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B079F00-F0D0-4ACA-AEAD-57D9D38FC74D}">
      <dgm:prSet phldrT="[Texto]"/>
      <dgm:spPr/>
      <dgm:t>
        <a:bodyPr/>
        <a:lstStyle/>
        <a:p>
          <a:r>
            <a:rPr lang="pt-BR" dirty="0" smtClean="0"/>
            <a:t>Contexto dinâmico</a:t>
          </a:r>
        </a:p>
        <a:p>
          <a:r>
            <a:rPr lang="pt-BR" dirty="0" smtClean="0"/>
            <a:t>Competitividade crescente</a:t>
          </a:r>
          <a:endParaRPr lang="pt-BR" dirty="0"/>
        </a:p>
      </dgm:t>
    </dgm:pt>
    <dgm:pt modelId="{E2296CAE-2DCD-4621-A712-3DBA9C60667B}" type="parTrans" cxnId="{C8A564DB-DACF-4CD6-A37A-251DCEB07BBF}">
      <dgm:prSet/>
      <dgm:spPr/>
    </dgm:pt>
    <dgm:pt modelId="{1C3D53F8-6821-490A-AFA2-6BD954647FF8}" type="sibTrans" cxnId="{C8A564DB-DACF-4CD6-A37A-251DCEB07BBF}">
      <dgm:prSet/>
      <dgm:spPr/>
      <dgm:t>
        <a:bodyPr/>
        <a:lstStyle/>
        <a:p>
          <a:endParaRPr lang="pt-BR"/>
        </a:p>
      </dgm:t>
    </dgm:pt>
    <dgm:pt modelId="{F2720359-D76D-437F-9A90-EC6E675A7F41}">
      <dgm:prSet phldrT="[Texto]"/>
      <dgm:spPr/>
      <dgm:t>
        <a:bodyPr/>
        <a:lstStyle/>
        <a:p>
          <a:r>
            <a:rPr lang="pt-BR" dirty="0" smtClean="0"/>
            <a:t>Capacidade de:</a:t>
          </a:r>
        </a:p>
        <a:p>
          <a:r>
            <a:rPr lang="pt-BR" dirty="0" smtClean="0"/>
            <a:t>identificar, conquistar e manter os </a:t>
          </a:r>
          <a:r>
            <a:rPr lang="pt-BR" dirty="0" err="1" smtClean="0"/>
            <a:t>intraempreendedores</a:t>
          </a:r>
          <a:r>
            <a:rPr lang="pt-BR" dirty="0" smtClean="0"/>
            <a:t> na sua organização.</a:t>
          </a:r>
          <a:endParaRPr lang="pt-BR" dirty="0"/>
        </a:p>
      </dgm:t>
    </dgm:pt>
    <dgm:pt modelId="{B0987C14-24B0-4C41-B9F0-53ECE85AF4B9}" type="parTrans" cxnId="{6CC8BD0D-B129-4030-962A-4B453CB0F5E2}">
      <dgm:prSet/>
      <dgm:spPr/>
    </dgm:pt>
    <dgm:pt modelId="{0EA1FF8F-E50E-4186-90C1-B69E2E331921}" type="sibTrans" cxnId="{6CC8BD0D-B129-4030-962A-4B453CB0F5E2}">
      <dgm:prSet/>
      <dgm:spPr/>
      <dgm:t>
        <a:bodyPr/>
        <a:lstStyle/>
        <a:p>
          <a:endParaRPr lang="pt-BR"/>
        </a:p>
      </dgm:t>
    </dgm:pt>
    <dgm:pt modelId="{9E21A819-4AFD-470F-8DAE-0DF6D967AA87}">
      <dgm:prSet phldrT="[Texto]"/>
      <dgm:spPr/>
      <dgm:t>
        <a:bodyPr/>
        <a:lstStyle/>
        <a:p>
          <a:r>
            <a:rPr lang="pt-BR" dirty="0" smtClean="0"/>
            <a:t>Empresas Líderes</a:t>
          </a:r>
          <a:endParaRPr lang="pt-BR" dirty="0"/>
        </a:p>
      </dgm:t>
    </dgm:pt>
    <dgm:pt modelId="{90C61BC3-BEFA-4EF5-8AF7-9A6CD5E08F3B}" type="parTrans" cxnId="{2649921C-0514-4644-B1CE-BA2B1BCD9F7B}">
      <dgm:prSet/>
      <dgm:spPr/>
    </dgm:pt>
    <dgm:pt modelId="{39BFBEFD-29B3-4948-8534-D0CF729558C3}" type="sibTrans" cxnId="{2649921C-0514-4644-B1CE-BA2B1BCD9F7B}">
      <dgm:prSet/>
      <dgm:spPr/>
    </dgm:pt>
    <dgm:pt modelId="{9D2D2DF4-0DF9-415D-A5FD-0BAD1D57A664}" type="pres">
      <dgm:prSet presAssocID="{F6F9B391-6FBA-4F23-B086-BCDC5BE1498F}" presName="Name0" presStyleCnt="0">
        <dgm:presLayoutVars>
          <dgm:dir/>
          <dgm:resizeHandles val="exact"/>
        </dgm:presLayoutVars>
      </dgm:prSet>
      <dgm:spPr/>
    </dgm:pt>
    <dgm:pt modelId="{A380AB19-EA5B-4691-9B4C-716F8129DD6D}" type="pres">
      <dgm:prSet presAssocID="{CB079F00-F0D0-4ACA-AEAD-57D9D38FC74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114D496-8788-490F-9609-79BCB722D9A1}" type="pres">
      <dgm:prSet presAssocID="{1C3D53F8-6821-490A-AFA2-6BD954647FF8}" presName="sibTrans" presStyleLbl="sibTrans2D1" presStyleIdx="0" presStyleCnt="2"/>
      <dgm:spPr/>
      <dgm:t>
        <a:bodyPr/>
        <a:lstStyle/>
        <a:p>
          <a:endParaRPr lang="pt-BR"/>
        </a:p>
      </dgm:t>
    </dgm:pt>
    <dgm:pt modelId="{BA35FE83-DB5E-465A-9745-256F5215EBE5}" type="pres">
      <dgm:prSet presAssocID="{1C3D53F8-6821-490A-AFA2-6BD954647FF8}" presName="connectorText" presStyleLbl="sibTrans2D1" presStyleIdx="0" presStyleCnt="2"/>
      <dgm:spPr/>
      <dgm:t>
        <a:bodyPr/>
        <a:lstStyle/>
        <a:p>
          <a:endParaRPr lang="pt-BR"/>
        </a:p>
      </dgm:t>
    </dgm:pt>
    <dgm:pt modelId="{DF8D817F-3123-4569-960C-AEEDD5906B56}" type="pres">
      <dgm:prSet presAssocID="{F2720359-D76D-437F-9A90-EC6E675A7F4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C98BEA-A343-4B76-942D-DEB84431D2B7}" type="pres">
      <dgm:prSet presAssocID="{0EA1FF8F-E50E-4186-90C1-B69E2E331921}" presName="sibTrans" presStyleLbl="sibTrans2D1" presStyleIdx="1" presStyleCnt="2"/>
      <dgm:spPr/>
      <dgm:t>
        <a:bodyPr/>
        <a:lstStyle/>
        <a:p>
          <a:endParaRPr lang="pt-BR"/>
        </a:p>
      </dgm:t>
    </dgm:pt>
    <dgm:pt modelId="{088FEF5F-D601-477D-A8F3-2C796BA3F4C4}" type="pres">
      <dgm:prSet presAssocID="{0EA1FF8F-E50E-4186-90C1-B69E2E331921}" presName="connectorText" presStyleLbl="sibTrans2D1" presStyleIdx="1" presStyleCnt="2"/>
      <dgm:spPr/>
      <dgm:t>
        <a:bodyPr/>
        <a:lstStyle/>
        <a:p>
          <a:endParaRPr lang="pt-BR"/>
        </a:p>
      </dgm:t>
    </dgm:pt>
    <dgm:pt modelId="{64896131-2873-4C1A-BC2F-CD736A184B22}" type="pres">
      <dgm:prSet presAssocID="{9E21A819-4AFD-470F-8DAE-0DF6D967AA8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EA3B155-0E92-4A7B-89E0-9C6E98B37383}" type="presOf" srcId="{9E21A819-4AFD-470F-8DAE-0DF6D967AA87}" destId="{64896131-2873-4C1A-BC2F-CD736A184B22}" srcOrd="0" destOrd="0" presId="urn:microsoft.com/office/officeart/2005/8/layout/process1"/>
    <dgm:cxn modelId="{58F8FF2F-E944-4CF2-A96E-8E4C747259B8}" type="presOf" srcId="{F2720359-D76D-437F-9A90-EC6E675A7F41}" destId="{DF8D817F-3123-4569-960C-AEEDD5906B56}" srcOrd="0" destOrd="0" presId="urn:microsoft.com/office/officeart/2005/8/layout/process1"/>
    <dgm:cxn modelId="{4CEA07B7-3971-4071-98D0-C1E04D56FB7F}" type="presOf" srcId="{0EA1FF8F-E50E-4186-90C1-B69E2E331921}" destId="{088FEF5F-D601-477D-A8F3-2C796BA3F4C4}" srcOrd="1" destOrd="0" presId="urn:microsoft.com/office/officeart/2005/8/layout/process1"/>
    <dgm:cxn modelId="{A016A52C-D806-4100-A622-78F76575E396}" type="presOf" srcId="{0EA1FF8F-E50E-4186-90C1-B69E2E331921}" destId="{3AC98BEA-A343-4B76-942D-DEB84431D2B7}" srcOrd="0" destOrd="0" presId="urn:microsoft.com/office/officeart/2005/8/layout/process1"/>
    <dgm:cxn modelId="{C8A564DB-DACF-4CD6-A37A-251DCEB07BBF}" srcId="{F6F9B391-6FBA-4F23-B086-BCDC5BE1498F}" destId="{CB079F00-F0D0-4ACA-AEAD-57D9D38FC74D}" srcOrd="0" destOrd="0" parTransId="{E2296CAE-2DCD-4621-A712-3DBA9C60667B}" sibTransId="{1C3D53F8-6821-490A-AFA2-6BD954647FF8}"/>
    <dgm:cxn modelId="{8BE93D60-186F-4AEE-81F3-94F8DE1E8143}" type="presOf" srcId="{1C3D53F8-6821-490A-AFA2-6BD954647FF8}" destId="{BA35FE83-DB5E-465A-9745-256F5215EBE5}" srcOrd="1" destOrd="0" presId="urn:microsoft.com/office/officeart/2005/8/layout/process1"/>
    <dgm:cxn modelId="{0DBC7222-F84B-4E68-953E-5955B9059602}" type="presOf" srcId="{F6F9B391-6FBA-4F23-B086-BCDC5BE1498F}" destId="{9D2D2DF4-0DF9-415D-A5FD-0BAD1D57A664}" srcOrd="0" destOrd="0" presId="urn:microsoft.com/office/officeart/2005/8/layout/process1"/>
    <dgm:cxn modelId="{6E7E3113-8A8E-4A12-A919-B59A3D0937D8}" type="presOf" srcId="{CB079F00-F0D0-4ACA-AEAD-57D9D38FC74D}" destId="{A380AB19-EA5B-4691-9B4C-716F8129DD6D}" srcOrd="0" destOrd="0" presId="urn:microsoft.com/office/officeart/2005/8/layout/process1"/>
    <dgm:cxn modelId="{6CC8BD0D-B129-4030-962A-4B453CB0F5E2}" srcId="{F6F9B391-6FBA-4F23-B086-BCDC5BE1498F}" destId="{F2720359-D76D-437F-9A90-EC6E675A7F41}" srcOrd="1" destOrd="0" parTransId="{B0987C14-24B0-4C41-B9F0-53ECE85AF4B9}" sibTransId="{0EA1FF8F-E50E-4186-90C1-B69E2E331921}"/>
    <dgm:cxn modelId="{2649921C-0514-4644-B1CE-BA2B1BCD9F7B}" srcId="{F6F9B391-6FBA-4F23-B086-BCDC5BE1498F}" destId="{9E21A819-4AFD-470F-8DAE-0DF6D967AA87}" srcOrd="2" destOrd="0" parTransId="{90C61BC3-BEFA-4EF5-8AF7-9A6CD5E08F3B}" sibTransId="{39BFBEFD-29B3-4948-8534-D0CF729558C3}"/>
    <dgm:cxn modelId="{F16C9CA1-A49A-40FF-A4EF-A4B7FBC9A5C1}" type="presOf" srcId="{1C3D53F8-6821-490A-AFA2-6BD954647FF8}" destId="{B114D496-8788-490F-9609-79BCB722D9A1}" srcOrd="0" destOrd="0" presId="urn:microsoft.com/office/officeart/2005/8/layout/process1"/>
    <dgm:cxn modelId="{BCB35D99-8E9C-48FF-840F-CD042219E21B}" type="presParOf" srcId="{9D2D2DF4-0DF9-415D-A5FD-0BAD1D57A664}" destId="{A380AB19-EA5B-4691-9B4C-716F8129DD6D}" srcOrd="0" destOrd="0" presId="urn:microsoft.com/office/officeart/2005/8/layout/process1"/>
    <dgm:cxn modelId="{04907D43-C476-473F-962E-6A2FC39E7760}" type="presParOf" srcId="{9D2D2DF4-0DF9-415D-A5FD-0BAD1D57A664}" destId="{B114D496-8788-490F-9609-79BCB722D9A1}" srcOrd="1" destOrd="0" presId="urn:microsoft.com/office/officeart/2005/8/layout/process1"/>
    <dgm:cxn modelId="{39D71FCE-F472-4526-8105-D32E2EE8091A}" type="presParOf" srcId="{B114D496-8788-490F-9609-79BCB722D9A1}" destId="{BA35FE83-DB5E-465A-9745-256F5215EBE5}" srcOrd="0" destOrd="0" presId="urn:microsoft.com/office/officeart/2005/8/layout/process1"/>
    <dgm:cxn modelId="{DF719C5D-C07F-4FD7-B15F-3D95605CB69E}" type="presParOf" srcId="{9D2D2DF4-0DF9-415D-A5FD-0BAD1D57A664}" destId="{DF8D817F-3123-4569-960C-AEEDD5906B56}" srcOrd="2" destOrd="0" presId="urn:microsoft.com/office/officeart/2005/8/layout/process1"/>
    <dgm:cxn modelId="{FD72C135-91F7-4E9B-BCFE-BBE0F3E014C7}" type="presParOf" srcId="{9D2D2DF4-0DF9-415D-A5FD-0BAD1D57A664}" destId="{3AC98BEA-A343-4B76-942D-DEB84431D2B7}" srcOrd="3" destOrd="0" presId="urn:microsoft.com/office/officeart/2005/8/layout/process1"/>
    <dgm:cxn modelId="{39619FE3-91AE-4A83-9793-9F0B2DDBFC50}" type="presParOf" srcId="{3AC98BEA-A343-4B76-942D-DEB84431D2B7}" destId="{088FEF5F-D601-477D-A8F3-2C796BA3F4C4}" srcOrd="0" destOrd="0" presId="urn:microsoft.com/office/officeart/2005/8/layout/process1"/>
    <dgm:cxn modelId="{B632A254-C2E1-471A-9821-0C63C71DBFA8}" type="presParOf" srcId="{9D2D2DF4-0DF9-415D-A5FD-0BAD1D57A664}" destId="{64896131-2873-4C1A-BC2F-CD736A184B2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7E7E-36E4-4BB7-B0C9-63A2E66425BC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78B58EE-7CD9-414A-A280-22A3788EA377}">
      <dgm:prSet phldrT="[Texto]" custT="1"/>
      <dgm:spPr/>
      <dgm:t>
        <a:bodyPr/>
        <a:lstStyle/>
        <a:p>
          <a:r>
            <a:rPr lang="pt-BR" sz="1600" dirty="0" err="1" smtClean="0"/>
            <a:t>Intraempreendedor</a:t>
          </a:r>
          <a:endParaRPr lang="pt-BR" sz="1600" dirty="0"/>
        </a:p>
      </dgm:t>
    </dgm:pt>
    <dgm:pt modelId="{0FDFA824-1E15-4FD6-8E0B-186F89CB6E24}" type="parTrans" cxnId="{56B19B4C-6B34-4F0E-94ED-A48B43CE519F}">
      <dgm:prSet/>
      <dgm:spPr/>
      <dgm:t>
        <a:bodyPr/>
        <a:lstStyle/>
        <a:p>
          <a:endParaRPr lang="pt-BR"/>
        </a:p>
      </dgm:t>
    </dgm:pt>
    <dgm:pt modelId="{56883280-F384-4CCD-816C-8D7EC539B97A}" type="sibTrans" cxnId="{56B19B4C-6B34-4F0E-94ED-A48B43CE519F}">
      <dgm:prSet/>
      <dgm:spPr/>
      <dgm:t>
        <a:bodyPr/>
        <a:lstStyle/>
        <a:p>
          <a:endParaRPr lang="pt-BR"/>
        </a:p>
      </dgm:t>
    </dgm:pt>
    <dgm:pt modelId="{D1FF9F69-FF56-4D40-A3D6-150A9BA0A5F0}">
      <dgm:prSet phldrT="[Texto]" custT="1"/>
      <dgm:spPr/>
      <dgm:t>
        <a:bodyPr/>
        <a:lstStyle/>
        <a:p>
          <a:r>
            <a:rPr lang="pt-BR" sz="1100" dirty="0" smtClean="0"/>
            <a:t>remuneração variável atraente,</a:t>
          </a:r>
          <a:endParaRPr lang="pt-BR" sz="1100" dirty="0"/>
        </a:p>
      </dgm:t>
    </dgm:pt>
    <dgm:pt modelId="{C66BB20D-531E-4027-91EC-48DD8DABACF3}" type="parTrans" cxnId="{C2A9FA1D-18D9-40F7-8355-C9982A83ADB8}">
      <dgm:prSet/>
      <dgm:spPr/>
      <dgm:t>
        <a:bodyPr/>
        <a:lstStyle/>
        <a:p>
          <a:endParaRPr lang="pt-BR"/>
        </a:p>
      </dgm:t>
    </dgm:pt>
    <dgm:pt modelId="{B9B47537-745B-411A-90B6-90B8A19A85A2}" type="sibTrans" cxnId="{C2A9FA1D-18D9-40F7-8355-C9982A83ADB8}">
      <dgm:prSet/>
      <dgm:spPr/>
      <dgm:t>
        <a:bodyPr/>
        <a:lstStyle/>
        <a:p>
          <a:endParaRPr lang="pt-BR"/>
        </a:p>
      </dgm:t>
    </dgm:pt>
    <dgm:pt modelId="{6DFAA3C8-C51B-46B4-A6E2-F4714A436B5C}">
      <dgm:prSet custT="1"/>
      <dgm:spPr/>
      <dgm:t>
        <a:bodyPr/>
        <a:lstStyle/>
        <a:p>
          <a:r>
            <a:rPr lang="pt-BR" sz="1100" dirty="0" smtClean="0"/>
            <a:t>promoção, ascensão profissional,</a:t>
          </a:r>
          <a:endParaRPr lang="pt-BR" sz="1100" dirty="0"/>
        </a:p>
      </dgm:t>
    </dgm:pt>
    <dgm:pt modelId="{53D19CD1-BABA-4E3E-AE66-065DE13C87C5}" type="parTrans" cxnId="{93B8F25C-8B01-4919-B771-FDBE06F18258}">
      <dgm:prSet/>
      <dgm:spPr/>
      <dgm:t>
        <a:bodyPr/>
        <a:lstStyle/>
        <a:p>
          <a:endParaRPr lang="pt-BR"/>
        </a:p>
      </dgm:t>
    </dgm:pt>
    <dgm:pt modelId="{B3F9062F-B36A-4315-A2F8-024BC7B973F4}" type="sibTrans" cxnId="{93B8F25C-8B01-4919-B771-FDBE06F18258}">
      <dgm:prSet/>
      <dgm:spPr/>
      <dgm:t>
        <a:bodyPr/>
        <a:lstStyle/>
        <a:p>
          <a:endParaRPr lang="pt-BR"/>
        </a:p>
      </dgm:t>
    </dgm:pt>
    <dgm:pt modelId="{FAAB3F11-BB93-4873-ADB7-92E22E6F5D5F}">
      <dgm:prSet custT="1"/>
      <dgm:spPr/>
      <dgm:t>
        <a:bodyPr/>
        <a:lstStyle/>
        <a:p>
          <a:r>
            <a:rPr lang="pt-BR" sz="1100" dirty="0" smtClean="0"/>
            <a:t>alinhamento entre os objetivos organizacionais e pessoais, </a:t>
          </a:r>
          <a:endParaRPr lang="pt-BR" sz="1100" dirty="0"/>
        </a:p>
      </dgm:t>
    </dgm:pt>
    <dgm:pt modelId="{D9DA64D7-BE11-4BC9-BB2E-2F6AE3421FC4}" type="parTrans" cxnId="{88BD15C3-08B1-4ECC-AC3F-23CD3EA29C9B}">
      <dgm:prSet/>
      <dgm:spPr/>
      <dgm:t>
        <a:bodyPr/>
        <a:lstStyle/>
        <a:p>
          <a:endParaRPr lang="pt-BR"/>
        </a:p>
      </dgm:t>
    </dgm:pt>
    <dgm:pt modelId="{EBB5D16A-7A58-4AEA-A503-32D83C95975A}" type="sibTrans" cxnId="{88BD15C3-08B1-4ECC-AC3F-23CD3EA29C9B}">
      <dgm:prSet/>
      <dgm:spPr/>
      <dgm:t>
        <a:bodyPr/>
        <a:lstStyle/>
        <a:p>
          <a:endParaRPr lang="pt-BR"/>
        </a:p>
      </dgm:t>
    </dgm:pt>
    <dgm:pt modelId="{AD01C2BE-78CA-4054-B890-B3D6CA2C943C}">
      <dgm:prSet custT="1"/>
      <dgm:spPr/>
      <dgm:t>
        <a:bodyPr/>
        <a:lstStyle/>
        <a:p>
          <a:r>
            <a:rPr lang="pt-BR" sz="1100" dirty="0" smtClean="0"/>
            <a:t>entusiasmo puro e simples para com a organização,</a:t>
          </a:r>
          <a:endParaRPr lang="pt-BR" sz="1100" dirty="0"/>
        </a:p>
      </dgm:t>
    </dgm:pt>
    <dgm:pt modelId="{489D0708-5C93-4303-9C38-CDF384E09474}" type="parTrans" cxnId="{F6801900-011B-4759-B444-F3E90140AF53}">
      <dgm:prSet/>
      <dgm:spPr/>
      <dgm:t>
        <a:bodyPr/>
        <a:lstStyle/>
        <a:p>
          <a:endParaRPr lang="pt-BR"/>
        </a:p>
      </dgm:t>
    </dgm:pt>
    <dgm:pt modelId="{FDB276FC-1290-443E-9958-A2B19C545AC1}" type="sibTrans" cxnId="{F6801900-011B-4759-B444-F3E90140AF53}">
      <dgm:prSet/>
      <dgm:spPr/>
      <dgm:t>
        <a:bodyPr/>
        <a:lstStyle/>
        <a:p>
          <a:endParaRPr lang="pt-BR"/>
        </a:p>
      </dgm:t>
    </dgm:pt>
    <dgm:pt modelId="{7A90EAF1-0729-4097-9A43-4D27554F0F58}">
      <dgm:prSet custT="1"/>
      <dgm:spPr/>
      <dgm:t>
        <a:bodyPr/>
        <a:lstStyle/>
        <a:p>
          <a:r>
            <a:rPr lang="pt-BR" sz="1100" dirty="0" smtClean="0"/>
            <a:t>crença de que o sucesso da organização é fundamental para o seu bem-estar, </a:t>
          </a:r>
          <a:endParaRPr lang="pt-BR" sz="1100" dirty="0"/>
        </a:p>
      </dgm:t>
    </dgm:pt>
    <dgm:pt modelId="{DCC76329-C0A1-423C-85EF-4535ADC39694}" type="parTrans" cxnId="{ECD3912D-0E26-430E-A4F4-A894B5ABF549}">
      <dgm:prSet/>
      <dgm:spPr/>
      <dgm:t>
        <a:bodyPr/>
        <a:lstStyle/>
        <a:p>
          <a:endParaRPr lang="pt-BR"/>
        </a:p>
      </dgm:t>
    </dgm:pt>
    <dgm:pt modelId="{9A70344C-987D-412F-B121-FA2D4B500A6E}" type="sibTrans" cxnId="{ECD3912D-0E26-430E-A4F4-A894B5ABF549}">
      <dgm:prSet/>
      <dgm:spPr/>
      <dgm:t>
        <a:bodyPr/>
        <a:lstStyle/>
        <a:p>
          <a:endParaRPr lang="pt-BR"/>
        </a:p>
      </dgm:t>
    </dgm:pt>
    <dgm:pt modelId="{9ABD2126-5FC9-4403-AECD-C07FA9C8A4D1}">
      <dgm:prSet custT="1"/>
      <dgm:spPr/>
      <dgm:t>
        <a:bodyPr/>
        <a:lstStyle/>
        <a:p>
          <a:r>
            <a:rPr lang="pt-BR" sz="1100" dirty="0" smtClean="0"/>
            <a:t>garantia de empregabilidade em um mercado de trabalho cada vez mais competitivo.</a:t>
          </a:r>
          <a:endParaRPr lang="pt-BR" sz="1100" dirty="0"/>
        </a:p>
      </dgm:t>
    </dgm:pt>
    <dgm:pt modelId="{A99E6F57-DE6A-4665-BB63-6CAA135600DD}" type="parTrans" cxnId="{9DA86977-187F-4CF0-9446-550D6C3ACCB6}">
      <dgm:prSet/>
      <dgm:spPr/>
      <dgm:t>
        <a:bodyPr/>
        <a:lstStyle/>
        <a:p>
          <a:endParaRPr lang="pt-BR"/>
        </a:p>
      </dgm:t>
    </dgm:pt>
    <dgm:pt modelId="{87DC0084-7453-4E6D-8F5C-9C16A20927FB}" type="sibTrans" cxnId="{9DA86977-187F-4CF0-9446-550D6C3ACCB6}">
      <dgm:prSet/>
      <dgm:spPr/>
      <dgm:t>
        <a:bodyPr/>
        <a:lstStyle/>
        <a:p>
          <a:endParaRPr lang="pt-BR"/>
        </a:p>
      </dgm:t>
    </dgm:pt>
    <dgm:pt modelId="{97394AB3-A9B9-42DF-99D9-36A9982EFF65}" type="pres">
      <dgm:prSet presAssocID="{AEA27E7E-36E4-4BB7-B0C9-63A2E66425B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A037C02-8784-4813-AED3-1A303A745CED}" type="pres">
      <dgm:prSet presAssocID="{AEA27E7E-36E4-4BB7-B0C9-63A2E66425BC}" presName="radial" presStyleCnt="0">
        <dgm:presLayoutVars>
          <dgm:animLvl val="ctr"/>
        </dgm:presLayoutVars>
      </dgm:prSet>
      <dgm:spPr/>
    </dgm:pt>
    <dgm:pt modelId="{B7902643-0F1E-4DA3-86E8-C4B5590565FD}" type="pres">
      <dgm:prSet presAssocID="{378B58EE-7CD9-414A-A280-22A3788EA377}" presName="centerShape" presStyleLbl="vennNode1" presStyleIdx="0" presStyleCnt="7" custScaleX="213924" custScaleY="153654"/>
      <dgm:spPr/>
      <dgm:t>
        <a:bodyPr/>
        <a:lstStyle/>
        <a:p>
          <a:endParaRPr lang="pt-BR"/>
        </a:p>
      </dgm:t>
    </dgm:pt>
    <dgm:pt modelId="{FA046069-D3A1-42FB-B3A9-6B0DC4A89807}" type="pres">
      <dgm:prSet presAssocID="{D1FF9F69-FF56-4D40-A3D6-150A9BA0A5F0}" presName="node" presStyleLbl="vennNode1" presStyleIdx="1" presStyleCnt="7" custScaleX="213924" custScaleY="1536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93B7044-48A6-4121-BDF0-4FCAF27C8C02}" type="pres">
      <dgm:prSet presAssocID="{6DFAA3C8-C51B-46B4-A6E2-F4714A436B5C}" presName="node" presStyleLbl="vennNode1" presStyleIdx="2" presStyleCnt="7" custScaleX="213924" custScaleY="1536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B7F3FEC-DE29-49B3-8B6A-7B548BB4398D}" type="pres">
      <dgm:prSet presAssocID="{FAAB3F11-BB93-4873-ADB7-92E22E6F5D5F}" presName="node" presStyleLbl="vennNode1" presStyleIdx="3" presStyleCnt="7" custScaleX="213924" custScaleY="1536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4AA8C1E-6914-4904-8418-60EFB91569CE}" type="pres">
      <dgm:prSet presAssocID="{AD01C2BE-78CA-4054-B890-B3D6CA2C943C}" presName="node" presStyleLbl="vennNode1" presStyleIdx="4" presStyleCnt="7" custScaleX="213924" custScaleY="1536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1933A8-19EC-4C3C-B8FD-94D3E2010066}" type="pres">
      <dgm:prSet presAssocID="{7A90EAF1-0729-4097-9A43-4D27554F0F58}" presName="node" presStyleLbl="vennNode1" presStyleIdx="5" presStyleCnt="7" custScaleX="213924" custScaleY="1536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F4BD0E-D14C-40F4-B455-E3AE2613E24C}" type="pres">
      <dgm:prSet presAssocID="{9ABD2126-5FC9-4403-AECD-C07FA9C8A4D1}" presName="node" presStyleLbl="vennNode1" presStyleIdx="6" presStyleCnt="7" custScaleX="213924" custScaleY="1536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1AA59E3-5765-4BE1-AAB9-E2F7563ABF54}" type="presOf" srcId="{AEA27E7E-36E4-4BB7-B0C9-63A2E66425BC}" destId="{97394AB3-A9B9-42DF-99D9-36A9982EFF65}" srcOrd="0" destOrd="0" presId="urn:microsoft.com/office/officeart/2005/8/layout/radial3"/>
    <dgm:cxn modelId="{61074193-363E-4736-B098-F91794603FAE}" type="presOf" srcId="{AD01C2BE-78CA-4054-B890-B3D6CA2C943C}" destId="{74AA8C1E-6914-4904-8418-60EFB91569CE}" srcOrd="0" destOrd="0" presId="urn:microsoft.com/office/officeart/2005/8/layout/radial3"/>
    <dgm:cxn modelId="{88BD15C3-08B1-4ECC-AC3F-23CD3EA29C9B}" srcId="{378B58EE-7CD9-414A-A280-22A3788EA377}" destId="{FAAB3F11-BB93-4873-ADB7-92E22E6F5D5F}" srcOrd="2" destOrd="0" parTransId="{D9DA64D7-BE11-4BC9-BB2E-2F6AE3421FC4}" sibTransId="{EBB5D16A-7A58-4AEA-A503-32D83C95975A}"/>
    <dgm:cxn modelId="{935F0923-2DDE-4948-8B18-7A978D2C9FEC}" type="presOf" srcId="{D1FF9F69-FF56-4D40-A3D6-150A9BA0A5F0}" destId="{FA046069-D3A1-42FB-B3A9-6B0DC4A89807}" srcOrd="0" destOrd="0" presId="urn:microsoft.com/office/officeart/2005/8/layout/radial3"/>
    <dgm:cxn modelId="{0EAA18E0-07CD-4E79-8845-F37248F2BAA4}" type="presOf" srcId="{7A90EAF1-0729-4097-9A43-4D27554F0F58}" destId="{061933A8-19EC-4C3C-B8FD-94D3E2010066}" srcOrd="0" destOrd="0" presId="urn:microsoft.com/office/officeart/2005/8/layout/radial3"/>
    <dgm:cxn modelId="{BFC9ECBB-BD8C-4510-8EA7-3E71D4291EB8}" type="presOf" srcId="{FAAB3F11-BB93-4873-ADB7-92E22E6F5D5F}" destId="{EB7F3FEC-DE29-49B3-8B6A-7B548BB4398D}" srcOrd="0" destOrd="0" presId="urn:microsoft.com/office/officeart/2005/8/layout/radial3"/>
    <dgm:cxn modelId="{089C4E7F-2111-4660-8238-17C0EEEAE95A}" type="presOf" srcId="{6DFAA3C8-C51B-46B4-A6E2-F4714A436B5C}" destId="{693B7044-48A6-4121-BDF0-4FCAF27C8C02}" srcOrd="0" destOrd="0" presId="urn:microsoft.com/office/officeart/2005/8/layout/radial3"/>
    <dgm:cxn modelId="{ECD3912D-0E26-430E-A4F4-A894B5ABF549}" srcId="{378B58EE-7CD9-414A-A280-22A3788EA377}" destId="{7A90EAF1-0729-4097-9A43-4D27554F0F58}" srcOrd="4" destOrd="0" parTransId="{DCC76329-C0A1-423C-85EF-4535ADC39694}" sibTransId="{9A70344C-987D-412F-B121-FA2D4B500A6E}"/>
    <dgm:cxn modelId="{9DA86977-187F-4CF0-9446-550D6C3ACCB6}" srcId="{378B58EE-7CD9-414A-A280-22A3788EA377}" destId="{9ABD2126-5FC9-4403-AECD-C07FA9C8A4D1}" srcOrd="5" destOrd="0" parTransId="{A99E6F57-DE6A-4665-BB63-6CAA135600DD}" sibTransId="{87DC0084-7453-4E6D-8F5C-9C16A20927FB}"/>
    <dgm:cxn modelId="{F6801900-011B-4759-B444-F3E90140AF53}" srcId="{378B58EE-7CD9-414A-A280-22A3788EA377}" destId="{AD01C2BE-78CA-4054-B890-B3D6CA2C943C}" srcOrd="3" destOrd="0" parTransId="{489D0708-5C93-4303-9C38-CDF384E09474}" sibTransId="{FDB276FC-1290-443E-9958-A2B19C545AC1}"/>
    <dgm:cxn modelId="{56B19B4C-6B34-4F0E-94ED-A48B43CE519F}" srcId="{AEA27E7E-36E4-4BB7-B0C9-63A2E66425BC}" destId="{378B58EE-7CD9-414A-A280-22A3788EA377}" srcOrd="0" destOrd="0" parTransId="{0FDFA824-1E15-4FD6-8E0B-186F89CB6E24}" sibTransId="{56883280-F384-4CCD-816C-8D7EC539B97A}"/>
    <dgm:cxn modelId="{DFA3CF0C-803A-48CC-805F-88CB5AD672F4}" type="presOf" srcId="{378B58EE-7CD9-414A-A280-22A3788EA377}" destId="{B7902643-0F1E-4DA3-86E8-C4B5590565FD}" srcOrd="0" destOrd="0" presId="urn:microsoft.com/office/officeart/2005/8/layout/radial3"/>
    <dgm:cxn modelId="{93B8F25C-8B01-4919-B771-FDBE06F18258}" srcId="{378B58EE-7CD9-414A-A280-22A3788EA377}" destId="{6DFAA3C8-C51B-46B4-A6E2-F4714A436B5C}" srcOrd="1" destOrd="0" parTransId="{53D19CD1-BABA-4E3E-AE66-065DE13C87C5}" sibTransId="{B3F9062F-B36A-4315-A2F8-024BC7B973F4}"/>
    <dgm:cxn modelId="{914F72D4-F429-44E0-841E-4EA4BF87B93C}" type="presOf" srcId="{9ABD2126-5FC9-4403-AECD-C07FA9C8A4D1}" destId="{06F4BD0E-D14C-40F4-B455-E3AE2613E24C}" srcOrd="0" destOrd="0" presId="urn:microsoft.com/office/officeart/2005/8/layout/radial3"/>
    <dgm:cxn modelId="{C2A9FA1D-18D9-40F7-8355-C9982A83ADB8}" srcId="{378B58EE-7CD9-414A-A280-22A3788EA377}" destId="{D1FF9F69-FF56-4D40-A3D6-150A9BA0A5F0}" srcOrd="0" destOrd="0" parTransId="{C66BB20D-531E-4027-91EC-48DD8DABACF3}" sibTransId="{B9B47537-745B-411A-90B6-90B8A19A85A2}"/>
    <dgm:cxn modelId="{43F63C8E-DBCA-4F04-B1B1-510218899E8A}" type="presParOf" srcId="{97394AB3-A9B9-42DF-99D9-36A9982EFF65}" destId="{DA037C02-8784-4813-AED3-1A303A745CED}" srcOrd="0" destOrd="0" presId="urn:microsoft.com/office/officeart/2005/8/layout/radial3"/>
    <dgm:cxn modelId="{5F0CAFFA-1AA4-4B81-8ADA-1E94F6AEDAE0}" type="presParOf" srcId="{DA037C02-8784-4813-AED3-1A303A745CED}" destId="{B7902643-0F1E-4DA3-86E8-C4B5590565FD}" srcOrd="0" destOrd="0" presId="urn:microsoft.com/office/officeart/2005/8/layout/radial3"/>
    <dgm:cxn modelId="{DDFABEAB-0ABF-410D-8379-F677D2CCB6CE}" type="presParOf" srcId="{DA037C02-8784-4813-AED3-1A303A745CED}" destId="{FA046069-D3A1-42FB-B3A9-6B0DC4A89807}" srcOrd="1" destOrd="0" presId="urn:microsoft.com/office/officeart/2005/8/layout/radial3"/>
    <dgm:cxn modelId="{6F5684D8-4863-49B7-908C-E77F10007856}" type="presParOf" srcId="{DA037C02-8784-4813-AED3-1A303A745CED}" destId="{693B7044-48A6-4121-BDF0-4FCAF27C8C02}" srcOrd="2" destOrd="0" presId="urn:microsoft.com/office/officeart/2005/8/layout/radial3"/>
    <dgm:cxn modelId="{11677A0C-2C6A-4497-A399-885B82F49FD5}" type="presParOf" srcId="{DA037C02-8784-4813-AED3-1A303A745CED}" destId="{EB7F3FEC-DE29-49B3-8B6A-7B548BB4398D}" srcOrd="3" destOrd="0" presId="urn:microsoft.com/office/officeart/2005/8/layout/radial3"/>
    <dgm:cxn modelId="{7E8E6AED-C2AA-4A1B-9D54-07B8F6F85AF1}" type="presParOf" srcId="{DA037C02-8784-4813-AED3-1A303A745CED}" destId="{74AA8C1E-6914-4904-8418-60EFB91569CE}" srcOrd="4" destOrd="0" presId="urn:microsoft.com/office/officeart/2005/8/layout/radial3"/>
    <dgm:cxn modelId="{67D4450F-63BF-42E8-BA0A-D32696509B25}" type="presParOf" srcId="{DA037C02-8784-4813-AED3-1A303A745CED}" destId="{061933A8-19EC-4C3C-B8FD-94D3E2010066}" srcOrd="5" destOrd="0" presId="urn:microsoft.com/office/officeart/2005/8/layout/radial3"/>
    <dgm:cxn modelId="{0531B777-84C4-4AD4-A7CA-E695C18E9A9C}" type="presParOf" srcId="{DA037C02-8784-4813-AED3-1A303A745CED}" destId="{06F4BD0E-D14C-40F4-B455-E3AE2613E24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9225CA-F792-49AE-9804-027AAC484175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D60B00C-AFDA-4D5C-BED1-6C059A77E2D9}">
      <dgm:prSet phldrT="[Texto]"/>
      <dgm:spPr/>
      <dgm:t>
        <a:bodyPr/>
        <a:lstStyle/>
        <a:p>
          <a:r>
            <a:rPr lang="pt-BR" dirty="0" smtClean="0"/>
            <a:t>Gestão da Inovação</a:t>
          </a:r>
          <a:endParaRPr lang="pt-BR" dirty="0"/>
        </a:p>
      </dgm:t>
    </dgm:pt>
    <dgm:pt modelId="{173B134B-11A6-4BAC-A43D-9750D3BA5C62}" type="parTrans" cxnId="{42ED3B74-3B95-47F8-A1A5-582413468C27}">
      <dgm:prSet/>
      <dgm:spPr/>
      <dgm:t>
        <a:bodyPr/>
        <a:lstStyle/>
        <a:p>
          <a:endParaRPr lang="pt-BR"/>
        </a:p>
      </dgm:t>
    </dgm:pt>
    <dgm:pt modelId="{5E4FB25B-0D06-4BAC-8EBD-5A5B6F7333E7}" type="sibTrans" cxnId="{42ED3B74-3B95-47F8-A1A5-582413468C27}">
      <dgm:prSet/>
      <dgm:spPr/>
      <dgm:t>
        <a:bodyPr/>
        <a:lstStyle/>
        <a:p>
          <a:endParaRPr lang="pt-BR"/>
        </a:p>
      </dgm:t>
    </dgm:pt>
    <dgm:pt modelId="{C7088F50-0870-4D4E-8D83-26CC219FDA61}">
      <dgm:prSet phldrT="[Texto]" custT="1"/>
      <dgm:spPr/>
      <dgm:t>
        <a:bodyPr/>
        <a:lstStyle/>
        <a:p>
          <a:r>
            <a:rPr lang="pt-BR" sz="1000" dirty="0" smtClean="0"/>
            <a:t>Liderança motivadora em todos os níveis</a:t>
          </a:r>
          <a:endParaRPr lang="pt-BR" sz="1000" dirty="0"/>
        </a:p>
      </dgm:t>
    </dgm:pt>
    <dgm:pt modelId="{12FE47B3-4E1C-48F8-A212-E2FB5776404F}" type="parTrans" cxnId="{41D1B8A3-051E-49E4-91FF-6EF49867AE49}">
      <dgm:prSet/>
      <dgm:spPr/>
      <dgm:t>
        <a:bodyPr/>
        <a:lstStyle/>
        <a:p>
          <a:endParaRPr lang="pt-BR"/>
        </a:p>
      </dgm:t>
    </dgm:pt>
    <dgm:pt modelId="{22588854-09C5-4693-909A-718A0F3A19FB}" type="sibTrans" cxnId="{41D1B8A3-051E-49E4-91FF-6EF49867AE49}">
      <dgm:prSet/>
      <dgm:spPr/>
      <dgm:t>
        <a:bodyPr/>
        <a:lstStyle/>
        <a:p>
          <a:endParaRPr lang="pt-BR"/>
        </a:p>
      </dgm:t>
    </dgm:pt>
    <dgm:pt modelId="{BBF9D8E5-B121-4809-9878-DD8A54C3BDB9}">
      <dgm:prSet phldrT="[Texto]" custT="1"/>
      <dgm:spPr/>
      <dgm:t>
        <a:bodyPr/>
        <a:lstStyle/>
        <a:p>
          <a:r>
            <a:rPr lang="pt-BR" sz="1000" dirty="0" smtClean="0"/>
            <a:t>Administrar a tensão entre criatividade e geração de valor</a:t>
          </a:r>
          <a:endParaRPr lang="pt-BR" sz="1000" dirty="0"/>
        </a:p>
      </dgm:t>
    </dgm:pt>
    <dgm:pt modelId="{C5356761-DB9F-49B4-A95D-9322947548FE}" type="parTrans" cxnId="{9FFEC4A3-F259-476C-A388-68B2D759040F}">
      <dgm:prSet/>
      <dgm:spPr/>
      <dgm:t>
        <a:bodyPr/>
        <a:lstStyle/>
        <a:p>
          <a:endParaRPr lang="pt-BR"/>
        </a:p>
      </dgm:t>
    </dgm:pt>
    <dgm:pt modelId="{49ADA2A0-C05B-4A45-9A8F-46E9CD56AFDA}" type="sibTrans" cxnId="{9FFEC4A3-F259-476C-A388-68B2D759040F}">
      <dgm:prSet/>
      <dgm:spPr/>
      <dgm:t>
        <a:bodyPr/>
        <a:lstStyle/>
        <a:p>
          <a:endParaRPr lang="pt-BR"/>
        </a:p>
      </dgm:t>
    </dgm:pt>
    <dgm:pt modelId="{9349C4FC-8D73-4367-A58E-020758D56CF1}">
      <dgm:prSet phldrT="[Texto]" custT="1"/>
      <dgm:spPr/>
      <dgm:t>
        <a:bodyPr/>
        <a:lstStyle/>
        <a:p>
          <a:r>
            <a:rPr lang="pt-BR" sz="1000" dirty="0" smtClean="0"/>
            <a:t>Neutralizar as barreiras: comunicação</a:t>
          </a:r>
          <a:endParaRPr lang="pt-BR" sz="1000" dirty="0"/>
        </a:p>
      </dgm:t>
    </dgm:pt>
    <dgm:pt modelId="{89411247-CDA0-40F5-A109-3B0975097295}" type="parTrans" cxnId="{7EEAAE08-FF15-4E8F-B61A-3D58953F96F8}">
      <dgm:prSet/>
      <dgm:spPr/>
      <dgm:t>
        <a:bodyPr/>
        <a:lstStyle/>
        <a:p>
          <a:endParaRPr lang="pt-BR"/>
        </a:p>
      </dgm:t>
    </dgm:pt>
    <dgm:pt modelId="{AE7207B9-E1D4-42BA-9545-7A04652E3FE3}" type="sibTrans" cxnId="{7EEAAE08-FF15-4E8F-B61A-3D58953F96F8}">
      <dgm:prSet/>
      <dgm:spPr/>
      <dgm:t>
        <a:bodyPr/>
        <a:lstStyle/>
        <a:p>
          <a:endParaRPr lang="pt-BR"/>
        </a:p>
      </dgm:t>
    </dgm:pt>
    <dgm:pt modelId="{DA4EEE51-9947-4E2E-B5A5-B0DE624ADC9D}">
      <dgm:prSet phldrT="[Texto]" custT="1"/>
      <dgm:spPr/>
      <dgm:t>
        <a:bodyPr/>
        <a:lstStyle/>
        <a:p>
          <a:r>
            <a:rPr lang="pt-BR" sz="1000" dirty="0" smtClean="0"/>
            <a:t>Cultivar uma rede de inovação além dos limites da organização</a:t>
          </a:r>
          <a:endParaRPr lang="pt-BR" sz="1000" dirty="0"/>
        </a:p>
      </dgm:t>
    </dgm:pt>
    <dgm:pt modelId="{7002BB43-F3DE-4397-8981-7EBFA50F5857}" type="parTrans" cxnId="{1D99044F-2028-471A-A9D5-961B244ACC30}">
      <dgm:prSet/>
      <dgm:spPr/>
      <dgm:t>
        <a:bodyPr/>
        <a:lstStyle/>
        <a:p>
          <a:endParaRPr lang="pt-BR"/>
        </a:p>
      </dgm:t>
    </dgm:pt>
    <dgm:pt modelId="{7DADE3A7-1696-4A03-ABF3-E4EC6CB7EC58}" type="sibTrans" cxnId="{1D99044F-2028-471A-A9D5-961B244ACC30}">
      <dgm:prSet/>
      <dgm:spPr/>
      <dgm:t>
        <a:bodyPr/>
        <a:lstStyle/>
        <a:p>
          <a:endParaRPr lang="pt-BR"/>
        </a:p>
      </dgm:t>
    </dgm:pt>
    <dgm:pt modelId="{EB3F40D9-B4A8-4415-9CE8-060274DD5A23}">
      <dgm:prSet phldrT="[Texto]" custT="1"/>
      <dgm:spPr/>
      <dgm:t>
        <a:bodyPr/>
        <a:lstStyle/>
        <a:p>
          <a:r>
            <a:rPr lang="pt-BR" sz="1000" dirty="0" smtClean="0"/>
            <a:t>Integração da inovação à mentalidade do negócio</a:t>
          </a:r>
          <a:endParaRPr lang="pt-BR" sz="1000" dirty="0"/>
        </a:p>
      </dgm:t>
    </dgm:pt>
    <dgm:pt modelId="{0A90FAD0-33C0-4785-AA8E-5B1EF65490BA}" type="parTrans" cxnId="{030BA6D8-86C9-421E-82B2-E5F86F1090C5}">
      <dgm:prSet/>
      <dgm:spPr/>
      <dgm:t>
        <a:bodyPr/>
        <a:lstStyle/>
        <a:p>
          <a:endParaRPr lang="pt-BR"/>
        </a:p>
      </dgm:t>
    </dgm:pt>
    <dgm:pt modelId="{409969CF-ACAC-4FE1-BCB2-95985C46CAD6}" type="sibTrans" cxnId="{030BA6D8-86C9-421E-82B2-E5F86F1090C5}">
      <dgm:prSet/>
      <dgm:spPr/>
      <dgm:t>
        <a:bodyPr/>
        <a:lstStyle/>
        <a:p>
          <a:endParaRPr lang="pt-BR"/>
        </a:p>
      </dgm:t>
    </dgm:pt>
    <dgm:pt modelId="{75B1F610-2847-4103-ADD1-19C46FCDE96F}">
      <dgm:prSet phldrT="[Texto]" custT="1"/>
      <dgm:spPr/>
      <dgm:t>
        <a:bodyPr/>
        <a:lstStyle/>
        <a:p>
          <a:r>
            <a:rPr lang="pt-BR" sz="1000" dirty="0" smtClean="0"/>
            <a:t>Alinhamento da novação às estratégias</a:t>
          </a:r>
          <a:endParaRPr lang="pt-BR" sz="1000" dirty="0"/>
        </a:p>
      </dgm:t>
    </dgm:pt>
    <dgm:pt modelId="{7C01B743-08EC-4017-9F90-38769AAA114D}" type="parTrans" cxnId="{7435277D-543E-40E4-B6FB-6E620CF5683A}">
      <dgm:prSet/>
      <dgm:spPr/>
      <dgm:t>
        <a:bodyPr/>
        <a:lstStyle/>
        <a:p>
          <a:endParaRPr lang="pt-BR"/>
        </a:p>
      </dgm:t>
    </dgm:pt>
    <dgm:pt modelId="{66B5C4B1-E0B0-4C71-A52C-0F421A38A7D5}" type="sibTrans" cxnId="{7435277D-543E-40E4-B6FB-6E620CF5683A}">
      <dgm:prSet/>
      <dgm:spPr/>
      <dgm:t>
        <a:bodyPr/>
        <a:lstStyle/>
        <a:p>
          <a:endParaRPr lang="pt-BR"/>
        </a:p>
      </dgm:t>
    </dgm:pt>
    <dgm:pt modelId="{5CCA379F-6247-4D26-9401-7EFB5384D683}">
      <dgm:prSet phldrT="[Texto]" custT="1"/>
      <dgm:spPr/>
      <dgm:t>
        <a:bodyPr/>
        <a:lstStyle/>
        <a:p>
          <a:r>
            <a:rPr lang="pt-BR" sz="1000" dirty="0" smtClean="0"/>
            <a:t>Criar indicadores de desempenho e as recompensas adequadas à inovação.</a:t>
          </a:r>
          <a:endParaRPr lang="pt-BR" sz="1000" dirty="0"/>
        </a:p>
      </dgm:t>
    </dgm:pt>
    <dgm:pt modelId="{EC5BCC54-701A-4F6F-BA85-AE1701BEEF34}" type="parTrans" cxnId="{E92CEC2F-0B48-4288-B3CB-001FD014B193}">
      <dgm:prSet/>
      <dgm:spPr/>
      <dgm:t>
        <a:bodyPr/>
        <a:lstStyle/>
        <a:p>
          <a:endParaRPr lang="pt-BR"/>
        </a:p>
      </dgm:t>
    </dgm:pt>
    <dgm:pt modelId="{2881B5E8-2FB9-4A0E-9224-CA8F293AE3D4}" type="sibTrans" cxnId="{E92CEC2F-0B48-4288-B3CB-001FD014B193}">
      <dgm:prSet/>
      <dgm:spPr/>
      <dgm:t>
        <a:bodyPr/>
        <a:lstStyle/>
        <a:p>
          <a:endParaRPr lang="pt-BR"/>
        </a:p>
      </dgm:t>
    </dgm:pt>
    <dgm:pt modelId="{5CE0DAB8-666C-4E2E-89A7-9527DB1C3099}" type="pres">
      <dgm:prSet presAssocID="{1D9225CA-F792-49AE-9804-027AAC4841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EDDD95B-F82C-485E-B903-40B2C7601F8D}" type="pres">
      <dgm:prSet presAssocID="{1D60B00C-AFDA-4D5C-BED1-6C059A77E2D9}" presName="centerShape" presStyleLbl="node0" presStyleIdx="0" presStyleCnt="1"/>
      <dgm:spPr/>
      <dgm:t>
        <a:bodyPr/>
        <a:lstStyle/>
        <a:p>
          <a:endParaRPr lang="pt-BR"/>
        </a:p>
      </dgm:t>
    </dgm:pt>
    <dgm:pt modelId="{9152AD09-4A13-40AF-8DDB-1E47EA2D32FE}" type="pres">
      <dgm:prSet presAssocID="{12FE47B3-4E1C-48F8-A212-E2FB5776404F}" presName="Name9" presStyleLbl="parChTrans1D2" presStyleIdx="0" presStyleCnt="7"/>
      <dgm:spPr/>
      <dgm:t>
        <a:bodyPr/>
        <a:lstStyle/>
        <a:p>
          <a:endParaRPr lang="pt-BR"/>
        </a:p>
      </dgm:t>
    </dgm:pt>
    <dgm:pt modelId="{4A45FA9E-BD06-42C0-9F9F-9DEB57915BD6}" type="pres">
      <dgm:prSet presAssocID="{12FE47B3-4E1C-48F8-A212-E2FB5776404F}" presName="connTx" presStyleLbl="parChTrans1D2" presStyleIdx="0" presStyleCnt="7"/>
      <dgm:spPr/>
      <dgm:t>
        <a:bodyPr/>
        <a:lstStyle/>
        <a:p>
          <a:endParaRPr lang="pt-BR"/>
        </a:p>
      </dgm:t>
    </dgm:pt>
    <dgm:pt modelId="{22571BB0-7989-4831-AAB5-7BD240113DD4}" type="pres">
      <dgm:prSet presAssocID="{C7088F50-0870-4D4E-8D83-26CC219FDA61}" presName="node" presStyleLbl="node1" presStyleIdx="0" presStyleCnt="7" custScaleX="175715" custScaleY="117995" custRadScaleRad="101995" custRadScaleInc="-655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A73AC5C-426E-4A5E-BC4E-D6B7AAB2B441}" type="pres">
      <dgm:prSet presAssocID="{0A90FAD0-33C0-4785-AA8E-5B1EF65490BA}" presName="Name9" presStyleLbl="parChTrans1D2" presStyleIdx="1" presStyleCnt="7"/>
      <dgm:spPr/>
      <dgm:t>
        <a:bodyPr/>
        <a:lstStyle/>
        <a:p>
          <a:endParaRPr lang="pt-BR"/>
        </a:p>
      </dgm:t>
    </dgm:pt>
    <dgm:pt modelId="{2F065518-2D62-4AE6-82F5-7E8E4477B422}" type="pres">
      <dgm:prSet presAssocID="{0A90FAD0-33C0-4785-AA8E-5B1EF65490BA}" presName="connTx" presStyleLbl="parChTrans1D2" presStyleIdx="1" presStyleCnt="7"/>
      <dgm:spPr/>
      <dgm:t>
        <a:bodyPr/>
        <a:lstStyle/>
        <a:p>
          <a:endParaRPr lang="pt-BR"/>
        </a:p>
      </dgm:t>
    </dgm:pt>
    <dgm:pt modelId="{7D7DC447-0CE6-4D4E-95FA-4F746E920BE8}" type="pres">
      <dgm:prSet presAssocID="{EB3F40D9-B4A8-4415-9CE8-060274DD5A23}" presName="node" presStyleLbl="node1" presStyleIdx="1" presStyleCnt="7" custScaleX="175715" custScaleY="117995" custRadScaleRad="103607" custRadScaleInc="181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DF238D3-BED1-4971-86E7-337F87632940}" type="pres">
      <dgm:prSet presAssocID="{7C01B743-08EC-4017-9F90-38769AAA114D}" presName="Name9" presStyleLbl="parChTrans1D2" presStyleIdx="2" presStyleCnt="7"/>
      <dgm:spPr/>
      <dgm:t>
        <a:bodyPr/>
        <a:lstStyle/>
        <a:p>
          <a:endParaRPr lang="pt-BR"/>
        </a:p>
      </dgm:t>
    </dgm:pt>
    <dgm:pt modelId="{2E721831-0C9A-41A8-9D56-F6E9BFFAED6A}" type="pres">
      <dgm:prSet presAssocID="{7C01B743-08EC-4017-9F90-38769AAA114D}" presName="connTx" presStyleLbl="parChTrans1D2" presStyleIdx="2" presStyleCnt="7"/>
      <dgm:spPr/>
      <dgm:t>
        <a:bodyPr/>
        <a:lstStyle/>
        <a:p>
          <a:endParaRPr lang="pt-BR"/>
        </a:p>
      </dgm:t>
    </dgm:pt>
    <dgm:pt modelId="{BD3ADFF3-DA59-44D0-A835-70B74A9EC6BD}" type="pres">
      <dgm:prSet presAssocID="{75B1F610-2847-4103-ADD1-19C46FCDE96F}" presName="node" presStyleLbl="node1" presStyleIdx="2" presStyleCnt="7" custScaleX="175715" custScaleY="117995" custRadScaleRad="96649" custRadScaleInc="-284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8C5C59-7EB5-4D10-98CF-1248ED2C1616}" type="pres">
      <dgm:prSet presAssocID="{C5356761-DB9F-49B4-A95D-9322947548FE}" presName="Name9" presStyleLbl="parChTrans1D2" presStyleIdx="3" presStyleCnt="7"/>
      <dgm:spPr/>
      <dgm:t>
        <a:bodyPr/>
        <a:lstStyle/>
        <a:p>
          <a:endParaRPr lang="pt-BR"/>
        </a:p>
      </dgm:t>
    </dgm:pt>
    <dgm:pt modelId="{84F1BFA9-7832-464A-97BD-25DBFC7219E6}" type="pres">
      <dgm:prSet presAssocID="{C5356761-DB9F-49B4-A95D-9322947548FE}" presName="connTx" presStyleLbl="parChTrans1D2" presStyleIdx="3" presStyleCnt="7"/>
      <dgm:spPr/>
      <dgm:t>
        <a:bodyPr/>
        <a:lstStyle/>
        <a:p>
          <a:endParaRPr lang="pt-BR"/>
        </a:p>
      </dgm:t>
    </dgm:pt>
    <dgm:pt modelId="{6A7A5246-CC86-4757-8F52-98FD08CFB951}" type="pres">
      <dgm:prSet presAssocID="{BBF9D8E5-B121-4809-9878-DD8A54C3BDB9}" presName="node" presStyleLbl="node1" presStyleIdx="3" presStyleCnt="7" custScaleX="175715" custScaleY="117995" custRadScaleRad="114147" custRadScaleInc="-3880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BF5138-EBCD-407E-85F8-06B6094B20CA}" type="pres">
      <dgm:prSet presAssocID="{89411247-CDA0-40F5-A109-3B0975097295}" presName="Name9" presStyleLbl="parChTrans1D2" presStyleIdx="4" presStyleCnt="7"/>
      <dgm:spPr/>
      <dgm:t>
        <a:bodyPr/>
        <a:lstStyle/>
        <a:p>
          <a:endParaRPr lang="pt-BR"/>
        </a:p>
      </dgm:t>
    </dgm:pt>
    <dgm:pt modelId="{C5F2C4D0-9966-479B-AF12-A804B73EA5BD}" type="pres">
      <dgm:prSet presAssocID="{89411247-CDA0-40F5-A109-3B0975097295}" presName="connTx" presStyleLbl="parChTrans1D2" presStyleIdx="4" presStyleCnt="7"/>
      <dgm:spPr/>
      <dgm:t>
        <a:bodyPr/>
        <a:lstStyle/>
        <a:p>
          <a:endParaRPr lang="pt-BR"/>
        </a:p>
      </dgm:t>
    </dgm:pt>
    <dgm:pt modelId="{CE139634-3D49-4571-94C7-5B107A9AAF9F}" type="pres">
      <dgm:prSet presAssocID="{9349C4FC-8D73-4367-A58E-020758D56CF1}" presName="node" presStyleLbl="node1" presStyleIdx="4" presStyleCnt="7" custScaleX="175715" custScaleY="117995" custRadScaleRad="99607" custRadScaleInc="79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659841-25D2-4F6D-8047-8E6D9F0759CF}" type="pres">
      <dgm:prSet presAssocID="{7002BB43-F3DE-4397-8981-7EBFA50F5857}" presName="Name9" presStyleLbl="parChTrans1D2" presStyleIdx="5" presStyleCnt="7"/>
      <dgm:spPr/>
      <dgm:t>
        <a:bodyPr/>
        <a:lstStyle/>
        <a:p>
          <a:endParaRPr lang="pt-BR"/>
        </a:p>
      </dgm:t>
    </dgm:pt>
    <dgm:pt modelId="{B427444F-90EA-4B08-A5AD-5F00840E8CA1}" type="pres">
      <dgm:prSet presAssocID="{7002BB43-F3DE-4397-8981-7EBFA50F5857}" presName="connTx" presStyleLbl="parChTrans1D2" presStyleIdx="5" presStyleCnt="7"/>
      <dgm:spPr/>
      <dgm:t>
        <a:bodyPr/>
        <a:lstStyle/>
        <a:p>
          <a:endParaRPr lang="pt-BR"/>
        </a:p>
      </dgm:t>
    </dgm:pt>
    <dgm:pt modelId="{8579C2FC-B969-4DEF-BBB1-AE1ADFF7BC21}" type="pres">
      <dgm:prSet presAssocID="{DA4EEE51-9947-4E2E-B5A5-B0DE624ADC9D}" presName="node" presStyleLbl="node1" presStyleIdx="5" presStyleCnt="7" custScaleX="175715" custScaleY="117995" custRadScaleRad="102522" custRadScaleInc="558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C36A6B-470B-4DF7-888E-9B120C98D986}" type="pres">
      <dgm:prSet presAssocID="{EC5BCC54-701A-4F6F-BA85-AE1701BEEF34}" presName="Name9" presStyleLbl="parChTrans1D2" presStyleIdx="6" presStyleCnt="7"/>
      <dgm:spPr/>
      <dgm:t>
        <a:bodyPr/>
        <a:lstStyle/>
        <a:p>
          <a:endParaRPr lang="pt-BR"/>
        </a:p>
      </dgm:t>
    </dgm:pt>
    <dgm:pt modelId="{8F8F7535-48A1-4FA3-A503-C9B566E0B3BA}" type="pres">
      <dgm:prSet presAssocID="{EC5BCC54-701A-4F6F-BA85-AE1701BEEF34}" presName="connTx" presStyleLbl="parChTrans1D2" presStyleIdx="6" presStyleCnt="7"/>
      <dgm:spPr/>
      <dgm:t>
        <a:bodyPr/>
        <a:lstStyle/>
        <a:p>
          <a:endParaRPr lang="pt-BR"/>
        </a:p>
      </dgm:t>
    </dgm:pt>
    <dgm:pt modelId="{A42572A1-3F22-4275-9A15-A3A0AA4DBE04}" type="pres">
      <dgm:prSet presAssocID="{5CCA379F-6247-4D26-9401-7EFB5384D683}" presName="node" presStyleLbl="node1" presStyleIdx="6" presStyleCnt="7" custScaleX="175715" custScaleY="117995" custRadScaleRad="104697" custRadScaleInc="-197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9614974-ABA0-48D3-9D9E-3E3A913D9D6D}" type="presOf" srcId="{89411247-CDA0-40F5-A109-3B0975097295}" destId="{C5F2C4D0-9966-479B-AF12-A804B73EA5BD}" srcOrd="1" destOrd="0" presId="urn:microsoft.com/office/officeart/2005/8/layout/radial1"/>
    <dgm:cxn modelId="{6DA3CD89-3F27-4B06-B61D-BC36A1A59E2B}" type="presOf" srcId="{89411247-CDA0-40F5-A109-3B0975097295}" destId="{F8BF5138-EBCD-407E-85F8-06B6094B20CA}" srcOrd="0" destOrd="0" presId="urn:microsoft.com/office/officeart/2005/8/layout/radial1"/>
    <dgm:cxn modelId="{BC664A17-867A-416E-A09F-7E729051221E}" type="presOf" srcId="{1D9225CA-F792-49AE-9804-027AAC484175}" destId="{5CE0DAB8-666C-4E2E-89A7-9527DB1C3099}" srcOrd="0" destOrd="0" presId="urn:microsoft.com/office/officeart/2005/8/layout/radial1"/>
    <dgm:cxn modelId="{0AAE4EA2-EFC1-4AF2-9AE1-B699EEF8A2AE}" type="presOf" srcId="{75B1F610-2847-4103-ADD1-19C46FCDE96F}" destId="{BD3ADFF3-DA59-44D0-A835-70B74A9EC6BD}" srcOrd="0" destOrd="0" presId="urn:microsoft.com/office/officeart/2005/8/layout/radial1"/>
    <dgm:cxn modelId="{34080BB6-763F-44BD-955B-2A54E805CCC5}" type="presOf" srcId="{DA4EEE51-9947-4E2E-B5A5-B0DE624ADC9D}" destId="{8579C2FC-B969-4DEF-BBB1-AE1ADFF7BC21}" srcOrd="0" destOrd="0" presId="urn:microsoft.com/office/officeart/2005/8/layout/radial1"/>
    <dgm:cxn modelId="{AE09ABD5-6088-45E2-BD11-C3AAEAC81CCB}" type="presOf" srcId="{5CCA379F-6247-4D26-9401-7EFB5384D683}" destId="{A42572A1-3F22-4275-9A15-A3A0AA4DBE04}" srcOrd="0" destOrd="0" presId="urn:microsoft.com/office/officeart/2005/8/layout/radial1"/>
    <dgm:cxn modelId="{77F02DB1-FFA6-4AE3-A496-1545C645FAEF}" type="presOf" srcId="{EC5BCC54-701A-4F6F-BA85-AE1701BEEF34}" destId="{77C36A6B-470B-4DF7-888E-9B120C98D986}" srcOrd="0" destOrd="0" presId="urn:microsoft.com/office/officeart/2005/8/layout/radial1"/>
    <dgm:cxn modelId="{933E0023-9351-4047-92BB-69F7C38D6816}" type="presOf" srcId="{12FE47B3-4E1C-48F8-A212-E2FB5776404F}" destId="{4A45FA9E-BD06-42C0-9F9F-9DEB57915BD6}" srcOrd="1" destOrd="0" presId="urn:microsoft.com/office/officeart/2005/8/layout/radial1"/>
    <dgm:cxn modelId="{42ED3B74-3B95-47F8-A1A5-582413468C27}" srcId="{1D9225CA-F792-49AE-9804-027AAC484175}" destId="{1D60B00C-AFDA-4D5C-BED1-6C059A77E2D9}" srcOrd="0" destOrd="0" parTransId="{173B134B-11A6-4BAC-A43D-9750D3BA5C62}" sibTransId="{5E4FB25B-0D06-4BAC-8EBD-5A5B6F7333E7}"/>
    <dgm:cxn modelId="{7EEAAE08-FF15-4E8F-B61A-3D58953F96F8}" srcId="{1D60B00C-AFDA-4D5C-BED1-6C059A77E2D9}" destId="{9349C4FC-8D73-4367-A58E-020758D56CF1}" srcOrd="4" destOrd="0" parTransId="{89411247-CDA0-40F5-A109-3B0975097295}" sibTransId="{AE7207B9-E1D4-42BA-9545-7A04652E3FE3}"/>
    <dgm:cxn modelId="{7435277D-543E-40E4-B6FB-6E620CF5683A}" srcId="{1D60B00C-AFDA-4D5C-BED1-6C059A77E2D9}" destId="{75B1F610-2847-4103-ADD1-19C46FCDE96F}" srcOrd="2" destOrd="0" parTransId="{7C01B743-08EC-4017-9F90-38769AAA114D}" sibTransId="{66B5C4B1-E0B0-4C71-A52C-0F421A38A7D5}"/>
    <dgm:cxn modelId="{7B6895A1-8B3E-4F3E-B552-44693AFC71E4}" type="presOf" srcId="{12FE47B3-4E1C-48F8-A212-E2FB5776404F}" destId="{9152AD09-4A13-40AF-8DDB-1E47EA2D32FE}" srcOrd="0" destOrd="0" presId="urn:microsoft.com/office/officeart/2005/8/layout/radial1"/>
    <dgm:cxn modelId="{874171D1-4A3A-45B3-898F-73DD07139234}" type="presOf" srcId="{0A90FAD0-33C0-4785-AA8E-5B1EF65490BA}" destId="{EA73AC5C-426E-4A5E-BC4E-D6B7AAB2B441}" srcOrd="0" destOrd="0" presId="urn:microsoft.com/office/officeart/2005/8/layout/radial1"/>
    <dgm:cxn modelId="{11805222-69AB-4581-A3F0-CFEFF088B986}" type="presOf" srcId="{EC5BCC54-701A-4F6F-BA85-AE1701BEEF34}" destId="{8F8F7535-48A1-4FA3-A503-C9B566E0B3BA}" srcOrd="1" destOrd="0" presId="urn:microsoft.com/office/officeart/2005/8/layout/radial1"/>
    <dgm:cxn modelId="{030BA6D8-86C9-421E-82B2-E5F86F1090C5}" srcId="{1D60B00C-AFDA-4D5C-BED1-6C059A77E2D9}" destId="{EB3F40D9-B4A8-4415-9CE8-060274DD5A23}" srcOrd="1" destOrd="0" parTransId="{0A90FAD0-33C0-4785-AA8E-5B1EF65490BA}" sibTransId="{409969CF-ACAC-4FE1-BCB2-95985C46CAD6}"/>
    <dgm:cxn modelId="{4833C982-B655-4D15-AFD9-63027D9A6DE9}" type="presOf" srcId="{7C01B743-08EC-4017-9F90-38769AAA114D}" destId="{2E721831-0C9A-41A8-9D56-F6E9BFFAED6A}" srcOrd="1" destOrd="0" presId="urn:microsoft.com/office/officeart/2005/8/layout/radial1"/>
    <dgm:cxn modelId="{B4B11018-EC2B-43D1-BB9E-599B27E24DCB}" type="presOf" srcId="{7002BB43-F3DE-4397-8981-7EBFA50F5857}" destId="{7E659841-25D2-4F6D-8047-8E6D9F0759CF}" srcOrd="0" destOrd="0" presId="urn:microsoft.com/office/officeart/2005/8/layout/radial1"/>
    <dgm:cxn modelId="{263D9229-0C98-47B0-9559-F0D9439146B3}" type="presOf" srcId="{C5356761-DB9F-49B4-A95D-9322947548FE}" destId="{898C5C59-7EB5-4D10-98CF-1248ED2C1616}" srcOrd="0" destOrd="0" presId="urn:microsoft.com/office/officeart/2005/8/layout/radial1"/>
    <dgm:cxn modelId="{9FFEC4A3-F259-476C-A388-68B2D759040F}" srcId="{1D60B00C-AFDA-4D5C-BED1-6C059A77E2D9}" destId="{BBF9D8E5-B121-4809-9878-DD8A54C3BDB9}" srcOrd="3" destOrd="0" parTransId="{C5356761-DB9F-49B4-A95D-9322947548FE}" sibTransId="{49ADA2A0-C05B-4A45-9A8F-46E9CD56AFDA}"/>
    <dgm:cxn modelId="{64530373-05CB-4873-8240-0AA994C760DD}" type="presOf" srcId="{1D60B00C-AFDA-4D5C-BED1-6C059A77E2D9}" destId="{CEDDD95B-F82C-485E-B903-40B2C7601F8D}" srcOrd="0" destOrd="0" presId="urn:microsoft.com/office/officeart/2005/8/layout/radial1"/>
    <dgm:cxn modelId="{41D1B8A3-051E-49E4-91FF-6EF49867AE49}" srcId="{1D60B00C-AFDA-4D5C-BED1-6C059A77E2D9}" destId="{C7088F50-0870-4D4E-8D83-26CC219FDA61}" srcOrd="0" destOrd="0" parTransId="{12FE47B3-4E1C-48F8-A212-E2FB5776404F}" sibTransId="{22588854-09C5-4693-909A-718A0F3A19FB}"/>
    <dgm:cxn modelId="{1D99044F-2028-471A-A9D5-961B244ACC30}" srcId="{1D60B00C-AFDA-4D5C-BED1-6C059A77E2D9}" destId="{DA4EEE51-9947-4E2E-B5A5-B0DE624ADC9D}" srcOrd="5" destOrd="0" parTransId="{7002BB43-F3DE-4397-8981-7EBFA50F5857}" sibTransId="{7DADE3A7-1696-4A03-ABF3-E4EC6CB7EC58}"/>
    <dgm:cxn modelId="{B13B422F-6285-4911-B4A4-A3FDC6BAC9B1}" type="presOf" srcId="{9349C4FC-8D73-4367-A58E-020758D56CF1}" destId="{CE139634-3D49-4571-94C7-5B107A9AAF9F}" srcOrd="0" destOrd="0" presId="urn:microsoft.com/office/officeart/2005/8/layout/radial1"/>
    <dgm:cxn modelId="{CF43AD91-BF2B-48DD-9177-81DA637A9772}" type="presOf" srcId="{0A90FAD0-33C0-4785-AA8E-5B1EF65490BA}" destId="{2F065518-2D62-4AE6-82F5-7E8E4477B422}" srcOrd="1" destOrd="0" presId="urn:microsoft.com/office/officeart/2005/8/layout/radial1"/>
    <dgm:cxn modelId="{5F2BF927-1BC3-4B1A-9082-C22F29317468}" type="presOf" srcId="{7002BB43-F3DE-4397-8981-7EBFA50F5857}" destId="{B427444F-90EA-4B08-A5AD-5F00840E8CA1}" srcOrd="1" destOrd="0" presId="urn:microsoft.com/office/officeart/2005/8/layout/radial1"/>
    <dgm:cxn modelId="{37C793F3-7194-452F-8417-F90EA472E7AB}" type="presOf" srcId="{C7088F50-0870-4D4E-8D83-26CC219FDA61}" destId="{22571BB0-7989-4831-AAB5-7BD240113DD4}" srcOrd="0" destOrd="0" presId="urn:microsoft.com/office/officeart/2005/8/layout/radial1"/>
    <dgm:cxn modelId="{E92CEC2F-0B48-4288-B3CB-001FD014B193}" srcId="{1D60B00C-AFDA-4D5C-BED1-6C059A77E2D9}" destId="{5CCA379F-6247-4D26-9401-7EFB5384D683}" srcOrd="6" destOrd="0" parTransId="{EC5BCC54-701A-4F6F-BA85-AE1701BEEF34}" sibTransId="{2881B5E8-2FB9-4A0E-9224-CA8F293AE3D4}"/>
    <dgm:cxn modelId="{9D6C87A1-CD20-4D1B-8F35-6F2260D69F20}" type="presOf" srcId="{BBF9D8E5-B121-4809-9878-DD8A54C3BDB9}" destId="{6A7A5246-CC86-4757-8F52-98FD08CFB951}" srcOrd="0" destOrd="0" presId="urn:microsoft.com/office/officeart/2005/8/layout/radial1"/>
    <dgm:cxn modelId="{56F0BEF5-1BDC-4BEF-AE7C-DA1A856F4B35}" type="presOf" srcId="{EB3F40D9-B4A8-4415-9CE8-060274DD5A23}" destId="{7D7DC447-0CE6-4D4E-95FA-4F746E920BE8}" srcOrd="0" destOrd="0" presId="urn:microsoft.com/office/officeart/2005/8/layout/radial1"/>
    <dgm:cxn modelId="{A5BF71BC-F9FB-407C-B5D9-B10D0F787202}" type="presOf" srcId="{7C01B743-08EC-4017-9F90-38769AAA114D}" destId="{ADF238D3-BED1-4971-86E7-337F87632940}" srcOrd="0" destOrd="0" presId="urn:microsoft.com/office/officeart/2005/8/layout/radial1"/>
    <dgm:cxn modelId="{3D2A7408-5E5A-4E01-905D-4F495818DCF6}" type="presOf" srcId="{C5356761-DB9F-49B4-A95D-9322947548FE}" destId="{84F1BFA9-7832-464A-97BD-25DBFC7219E6}" srcOrd="1" destOrd="0" presId="urn:microsoft.com/office/officeart/2005/8/layout/radial1"/>
    <dgm:cxn modelId="{391DB3DB-5CEE-497D-969E-4DF8E217B576}" type="presParOf" srcId="{5CE0DAB8-666C-4E2E-89A7-9527DB1C3099}" destId="{CEDDD95B-F82C-485E-B903-40B2C7601F8D}" srcOrd="0" destOrd="0" presId="urn:microsoft.com/office/officeart/2005/8/layout/radial1"/>
    <dgm:cxn modelId="{45A422E3-96EE-4979-B1C2-5EFAD81146F0}" type="presParOf" srcId="{5CE0DAB8-666C-4E2E-89A7-9527DB1C3099}" destId="{9152AD09-4A13-40AF-8DDB-1E47EA2D32FE}" srcOrd="1" destOrd="0" presId="urn:microsoft.com/office/officeart/2005/8/layout/radial1"/>
    <dgm:cxn modelId="{88117178-0E1C-4169-8F06-D0D6FAE44ECE}" type="presParOf" srcId="{9152AD09-4A13-40AF-8DDB-1E47EA2D32FE}" destId="{4A45FA9E-BD06-42C0-9F9F-9DEB57915BD6}" srcOrd="0" destOrd="0" presId="urn:microsoft.com/office/officeart/2005/8/layout/radial1"/>
    <dgm:cxn modelId="{EFE655B4-6411-48D8-B51B-475AD2DB2610}" type="presParOf" srcId="{5CE0DAB8-666C-4E2E-89A7-9527DB1C3099}" destId="{22571BB0-7989-4831-AAB5-7BD240113DD4}" srcOrd="2" destOrd="0" presId="urn:microsoft.com/office/officeart/2005/8/layout/radial1"/>
    <dgm:cxn modelId="{363A9016-C5EB-4CB2-BC5B-DB3038732EA0}" type="presParOf" srcId="{5CE0DAB8-666C-4E2E-89A7-9527DB1C3099}" destId="{EA73AC5C-426E-4A5E-BC4E-D6B7AAB2B441}" srcOrd="3" destOrd="0" presId="urn:microsoft.com/office/officeart/2005/8/layout/radial1"/>
    <dgm:cxn modelId="{42F1B371-1AE7-4BAC-A295-FE4693607ECA}" type="presParOf" srcId="{EA73AC5C-426E-4A5E-BC4E-D6B7AAB2B441}" destId="{2F065518-2D62-4AE6-82F5-7E8E4477B422}" srcOrd="0" destOrd="0" presId="urn:microsoft.com/office/officeart/2005/8/layout/radial1"/>
    <dgm:cxn modelId="{7A6EB7B0-3C25-4AAC-BF3A-47902DC69676}" type="presParOf" srcId="{5CE0DAB8-666C-4E2E-89A7-9527DB1C3099}" destId="{7D7DC447-0CE6-4D4E-95FA-4F746E920BE8}" srcOrd="4" destOrd="0" presId="urn:microsoft.com/office/officeart/2005/8/layout/radial1"/>
    <dgm:cxn modelId="{06364833-1735-449A-A7C7-CB1C056B67E8}" type="presParOf" srcId="{5CE0DAB8-666C-4E2E-89A7-9527DB1C3099}" destId="{ADF238D3-BED1-4971-86E7-337F87632940}" srcOrd="5" destOrd="0" presId="urn:microsoft.com/office/officeart/2005/8/layout/radial1"/>
    <dgm:cxn modelId="{933A7138-BA0B-46E7-8F99-36F0EF78044F}" type="presParOf" srcId="{ADF238D3-BED1-4971-86E7-337F87632940}" destId="{2E721831-0C9A-41A8-9D56-F6E9BFFAED6A}" srcOrd="0" destOrd="0" presId="urn:microsoft.com/office/officeart/2005/8/layout/radial1"/>
    <dgm:cxn modelId="{2CE1B86E-EC82-4C83-B731-60A837206018}" type="presParOf" srcId="{5CE0DAB8-666C-4E2E-89A7-9527DB1C3099}" destId="{BD3ADFF3-DA59-44D0-A835-70B74A9EC6BD}" srcOrd="6" destOrd="0" presId="urn:microsoft.com/office/officeart/2005/8/layout/radial1"/>
    <dgm:cxn modelId="{9CF0AA17-FFD0-4F61-8B47-21DF2070849B}" type="presParOf" srcId="{5CE0DAB8-666C-4E2E-89A7-9527DB1C3099}" destId="{898C5C59-7EB5-4D10-98CF-1248ED2C1616}" srcOrd="7" destOrd="0" presId="urn:microsoft.com/office/officeart/2005/8/layout/radial1"/>
    <dgm:cxn modelId="{11A417EE-556F-42C5-8D44-ED052F786032}" type="presParOf" srcId="{898C5C59-7EB5-4D10-98CF-1248ED2C1616}" destId="{84F1BFA9-7832-464A-97BD-25DBFC7219E6}" srcOrd="0" destOrd="0" presId="urn:microsoft.com/office/officeart/2005/8/layout/radial1"/>
    <dgm:cxn modelId="{7179DE5E-A9A8-4F5D-AE3D-5AD64D16F9D1}" type="presParOf" srcId="{5CE0DAB8-666C-4E2E-89A7-9527DB1C3099}" destId="{6A7A5246-CC86-4757-8F52-98FD08CFB951}" srcOrd="8" destOrd="0" presId="urn:microsoft.com/office/officeart/2005/8/layout/radial1"/>
    <dgm:cxn modelId="{077B25DC-4BA5-49ED-85A9-E29B24BA8CAC}" type="presParOf" srcId="{5CE0DAB8-666C-4E2E-89A7-9527DB1C3099}" destId="{F8BF5138-EBCD-407E-85F8-06B6094B20CA}" srcOrd="9" destOrd="0" presId="urn:microsoft.com/office/officeart/2005/8/layout/radial1"/>
    <dgm:cxn modelId="{0DB60039-3C32-4DB5-B4B8-C563CE86A941}" type="presParOf" srcId="{F8BF5138-EBCD-407E-85F8-06B6094B20CA}" destId="{C5F2C4D0-9966-479B-AF12-A804B73EA5BD}" srcOrd="0" destOrd="0" presId="urn:microsoft.com/office/officeart/2005/8/layout/radial1"/>
    <dgm:cxn modelId="{8B21C974-2849-4CCC-A101-28B4D601706C}" type="presParOf" srcId="{5CE0DAB8-666C-4E2E-89A7-9527DB1C3099}" destId="{CE139634-3D49-4571-94C7-5B107A9AAF9F}" srcOrd="10" destOrd="0" presId="urn:microsoft.com/office/officeart/2005/8/layout/radial1"/>
    <dgm:cxn modelId="{B6484DCD-79B8-47E8-A203-7325B1B4BF1C}" type="presParOf" srcId="{5CE0DAB8-666C-4E2E-89A7-9527DB1C3099}" destId="{7E659841-25D2-4F6D-8047-8E6D9F0759CF}" srcOrd="11" destOrd="0" presId="urn:microsoft.com/office/officeart/2005/8/layout/radial1"/>
    <dgm:cxn modelId="{5AFA56B2-73CC-4187-B05D-654F17C02814}" type="presParOf" srcId="{7E659841-25D2-4F6D-8047-8E6D9F0759CF}" destId="{B427444F-90EA-4B08-A5AD-5F00840E8CA1}" srcOrd="0" destOrd="0" presId="urn:microsoft.com/office/officeart/2005/8/layout/radial1"/>
    <dgm:cxn modelId="{9AF7E386-5824-4F34-A043-6EAEEB9E14BE}" type="presParOf" srcId="{5CE0DAB8-666C-4E2E-89A7-9527DB1C3099}" destId="{8579C2FC-B969-4DEF-BBB1-AE1ADFF7BC21}" srcOrd="12" destOrd="0" presId="urn:microsoft.com/office/officeart/2005/8/layout/radial1"/>
    <dgm:cxn modelId="{5F680796-08C7-45F6-B8E0-99D2441DFDB3}" type="presParOf" srcId="{5CE0DAB8-666C-4E2E-89A7-9527DB1C3099}" destId="{77C36A6B-470B-4DF7-888E-9B120C98D986}" srcOrd="13" destOrd="0" presId="urn:microsoft.com/office/officeart/2005/8/layout/radial1"/>
    <dgm:cxn modelId="{1F64A1FA-6A90-4A47-8BBD-E756A5686BA4}" type="presParOf" srcId="{77C36A6B-470B-4DF7-888E-9B120C98D986}" destId="{8F8F7535-48A1-4FA3-A503-C9B566E0B3BA}" srcOrd="0" destOrd="0" presId="urn:microsoft.com/office/officeart/2005/8/layout/radial1"/>
    <dgm:cxn modelId="{B5BEECB5-BEAD-4F63-BEDF-E5BF4DD61BA8}" type="presParOf" srcId="{5CE0DAB8-666C-4E2E-89A7-9527DB1C3099}" destId="{A42572A1-3F22-4275-9A15-A3A0AA4DBE04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262C0-8F3D-4B99-9803-3394329F8AF8}">
      <dsp:nvSpPr>
        <dsp:cNvPr id="0" name=""/>
        <dsp:cNvSpPr/>
      </dsp:nvSpPr>
      <dsp:spPr>
        <a:xfrm>
          <a:off x="0" y="1423599"/>
          <a:ext cx="6096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Pensa fora da caixa, vai além das regras institucionais!!!</a:t>
          </a:r>
          <a:endParaRPr lang="pt-BR" sz="2800" kern="1200" dirty="0"/>
        </a:p>
      </dsp:txBody>
      <dsp:txXfrm>
        <a:off x="59399" y="1482998"/>
        <a:ext cx="5977202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0AB19-EA5B-4691-9B4C-716F8129DD6D}">
      <dsp:nvSpPr>
        <dsp:cNvPr id="0" name=""/>
        <dsp:cNvSpPr/>
      </dsp:nvSpPr>
      <dsp:spPr>
        <a:xfrm>
          <a:off x="7233" y="1553615"/>
          <a:ext cx="2161877" cy="14187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Contexto dinâmico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Competitividade crescente</a:t>
          </a:r>
          <a:endParaRPr lang="pt-BR" sz="1600" kern="1200" dirty="0"/>
        </a:p>
      </dsp:txBody>
      <dsp:txXfrm>
        <a:off x="48786" y="1595168"/>
        <a:ext cx="2078771" cy="1335626"/>
      </dsp:txXfrm>
    </dsp:sp>
    <dsp:sp modelId="{B114D496-8788-490F-9609-79BCB722D9A1}">
      <dsp:nvSpPr>
        <dsp:cNvPr id="0" name=""/>
        <dsp:cNvSpPr/>
      </dsp:nvSpPr>
      <dsp:spPr>
        <a:xfrm>
          <a:off x="2385298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2385298" y="2102137"/>
        <a:ext cx="320822" cy="321687"/>
      </dsp:txXfrm>
    </dsp:sp>
    <dsp:sp modelId="{DF8D817F-3123-4569-960C-AEEDD5906B56}">
      <dsp:nvSpPr>
        <dsp:cNvPr id="0" name=""/>
        <dsp:cNvSpPr/>
      </dsp:nvSpPr>
      <dsp:spPr>
        <a:xfrm>
          <a:off x="3033861" y="1553615"/>
          <a:ext cx="2161877" cy="14187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Capacidade de: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identificar, conquistar e manter os </a:t>
          </a:r>
          <a:r>
            <a:rPr lang="pt-BR" sz="1600" kern="1200" dirty="0" err="1" smtClean="0"/>
            <a:t>intraempreendedores</a:t>
          </a:r>
          <a:r>
            <a:rPr lang="pt-BR" sz="1600" kern="1200" dirty="0" smtClean="0"/>
            <a:t> na sua organização.</a:t>
          </a:r>
          <a:endParaRPr lang="pt-BR" sz="1600" kern="1200" dirty="0"/>
        </a:p>
      </dsp:txBody>
      <dsp:txXfrm>
        <a:off x="3075414" y="1595168"/>
        <a:ext cx="2078771" cy="1335626"/>
      </dsp:txXfrm>
    </dsp:sp>
    <dsp:sp modelId="{3AC98BEA-A343-4B76-942D-DEB84431D2B7}">
      <dsp:nvSpPr>
        <dsp:cNvPr id="0" name=""/>
        <dsp:cNvSpPr/>
      </dsp:nvSpPr>
      <dsp:spPr>
        <a:xfrm>
          <a:off x="5411926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300" kern="1200"/>
        </a:p>
      </dsp:txBody>
      <dsp:txXfrm>
        <a:off x="5411926" y="2102137"/>
        <a:ext cx="320822" cy="321687"/>
      </dsp:txXfrm>
    </dsp:sp>
    <dsp:sp modelId="{64896131-2873-4C1A-BC2F-CD736A184B22}">
      <dsp:nvSpPr>
        <dsp:cNvPr id="0" name=""/>
        <dsp:cNvSpPr/>
      </dsp:nvSpPr>
      <dsp:spPr>
        <a:xfrm>
          <a:off x="6060489" y="1553615"/>
          <a:ext cx="2161877" cy="14187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Empresas Líderes</a:t>
          </a:r>
          <a:endParaRPr lang="pt-BR" sz="1600" kern="1200" dirty="0"/>
        </a:p>
      </dsp:txBody>
      <dsp:txXfrm>
        <a:off x="6102042" y="1595168"/>
        <a:ext cx="2078771" cy="1335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02643-0F1E-4DA3-86E8-C4B5590565FD}">
      <dsp:nvSpPr>
        <dsp:cNvPr id="0" name=""/>
        <dsp:cNvSpPr/>
      </dsp:nvSpPr>
      <dsp:spPr>
        <a:xfrm>
          <a:off x="1016741" y="573019"/>
          <a:ext cx="4062517" cy="291796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err="1" smtClean="0"/>
            <a:t>Intraempreendedor</a:t>
          </a:r>
          <a:endParaRPr lang="pt-BR" sz="1600" kern="1200" dirty="0"/>
        </a:p>
      </dsp:txBody>
      <dsp:txXfrm>
        <a:off x="1611683" y="1000344"/>
        <a:ext cx="2872633" cy="2063311"/>
      </dsp:txXfrm>
    </dsp:sp>
    <dsp:sp modelId="{FA046069-D3A1-42FB-B3A9-6B0DC4A89807}">
      <dsp:nvSpPr>
        <dsp:cNvPr id="0" name=""/>
        <dsp:cNvSpPr/>
      </dsp:nvSpPr>
      <dsp:spPr>
        <a:xfrm>
          <a:off x="2032370" y="-253383"/>
          <a:ext cx="2031258" cy="1458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remuneração variável atraente,</a:t>
          </a:r>
          <a:endParaRPr lang="pt-BR" sz="1100" kern="1200" dirty="0"/>
        </a:p>
      </dsp:txBody>
      <dsp:txXfrm>
        <a:off x="2329841" y="-39722"/>
        <a:ext cx="1436316" cy="1031649"/>
      </dsp:txXfrm>
    </dsp:sp>
    <dsp:sp modelId="{693B7044-48A6-4121-BDF0-4FCAF27C8C02}">
      <dsp:nvSpPr>
        <dsp:cNvPr id="0" name=""/>
        <dsp:cNvSpPr/>
      </dsp:nvSpPr>
      <dsp:spPr>
        <a:xfrm>
          <a:off x="3379817" y="524565"/>
          <a:ext cx="2031258" cy="1458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promoção, ascensão profissional,</a:t>
          </a:r>
          <a:endParaRPr lang="pt-BR" sz="1100" kern="1200" dirty="0"/>
        </a:p>
      </dsp:txBody>
      <dsp:txXfrm>
        <a:off x="3677288" y="738226"/>
        <a:ext cx="1436316" cy="1031649"/>
      </dsp:txXfrm>
    </dsp:sp>
    <dsp:sp modelId="{EB7F3FEC-DE29-49B3-8B6A-7B548BB4398D}">
      <dsp:nvSpPr>
        <dsp:cNvPr id="0" name=""/>
        <dsp:cNvSpPr/>
      </dsp:nvSpPr>
      <dsp:spPr>
        <a:xfrm>
          <a:off x="3379817" y="2080463"/>
          <a:ext cx="2031258" cy="1458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alinhamento entre os objetivos organizacionais e pessoais, </a:t>
          </a:r>
          <a:endParaRPr lang="pt-BR" sz="1100" kern="1200" dirty="0"/>
        </a:p>
      </dsp:txBody>
      <dsp:txXfrm>
        <a:off x="3677288" y="2294124"/>
        <a:ext cx="1436316" cy="1031649"/>
      </dsp:txXfrm>
    </dsp:sp>
    <dsp:sp modelId="{74AA8C1E-6914-4904-8418-60EFB91569CE}">
      <dsp:nvSpPr>
        <dsp:cNvPr id="0" name=""/>
        <dsp:cNvSpPr/>
      </dsp:nvSpPr>
      <dsp:spPr>
        <a:xfrm>
          <a:off x="2032370" y="2858412"/>
          <a:ext cx="2031258" cy="1458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entusiasmo puro e simples para com a organização,</a:t>
          </a:r>
          <a:endParaRPr lang="pt-BR" sz="1100" kern="1200" dirty="0"/>
        </a:p>
      </dsp:txBody>
      <dsp:txXfrm>
        <a:off x="2329841" y="3072073"/>
        <a:ext cx="1436316" cy="1031649"/>
      </dsp:txXfrm>
    </dsp:sp>
    <dsp:sp modelId="{061933A8-19EC-4C3C-B8FD-94D3E2010066}">
      <dsp:nvSpPr>
        <dsp:cNvPr id="0" name=""/>
        <dsp:cNvSpPr/>
      </dsp:nvSpPr>
      <dsp:spPr>
        <a:xfrm>
          <a:off x="684923" y="2080463"/>
          <a:ext cx="2031258" cy="1458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crença de que o sucesso da organização é fundamental para o seu bem-estar, </a:t>
          </a:r>
          <a:endParaRPr lang="pt-BR" sz="1100" kern="1200" dirty="0"/>
        </a:p>
      </dsp:txBody>
      <dsp:txXfrm>
        <a:off x="982394" y="2294124"/>
        <a:ext cx="1436316" cy="1031649"/>
      </dsp:txXfrm>
    </dsp:sp>
    <dsp:sp modelId="{06F4BD0E-D14C-40F4-B455-E3AE2613E24C}">
      <dsp:nvSpPr>
        <dsp:cNvPr id="0" name=""/>
        <dsp:cNvSpPr/>
      </dsp:nvSpPr>
      <dsp:spPr>
        <a:xfrm>
          <a:off x="684923" y="524565"/>
          <a:ext cx="2031258" cy="145897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garantia de empregabilidade em um mercado de trabalho cada vez mais competitivo.</a:t>
          </a:r>
          <a:endParaRPr lang="pt-BR" sz="1100" kern="1200" dirty="0"/>
        </a:p>
      </dsp:txBody>
      <dsp:txXfrm>
        <a:off x="982394" y="738226"/>
        <a:ext cx="1436316" cy="10316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DD95B-F82C-485E-B903-40B2C7601F8D}">
      <dsp:nvSpPr>
        <dsp:cNvPr id="0" name=""/>
        <dsp:cNvSpPr/>
      </dsp:nvSpPr>
      <dsp:spPr>
        <a:xfrm>
          <a:off x="2521148" y="1583331"/>
          <a:ext cx="1053703" cy="10537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Gestão da Inovação</a:t>
          </a:r>
          <a:endParaRPr lang="pt-BR" sz="1500" kern="1200" dirty="0"/>
        </a:p>
      </dsp:txBody>
      <dsp:txXfrm>
        <a:off x="2675459" y="1737642"/>
        <a:ext cx="745081" cy="745081"/>
      </dsp:txXfrm>
    </dsp:sp>
    <dsp:sp modelId="{9152AD09-4A13-40AF-8DDB-1E47EA2D32FE}">
      <dsp:nvSpPr>
        <dsp:cNvPr id="0" name=""/>
        <dsp:cNvSpPr/>
      </dsp:nvSpPr>
      <dsp:spPr>
        <a:xfrm rot="16096910">
          <a:off x="2810234" y="1352601"/>
          <a:ext cx="431014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431014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 rot="10800000">
        <a:off x="3014966" y="1357383"/>
        <a:ext cx="21550" cy="21550"/>
      </dsp:txXfrm>
    </dsp:sp>
    <dsp:sp modelId="{22571BB0-7989-4831-AAB5-7BD240113DD4}">
      <dsp:nvSpPr>
        <dsp:cNvPr id="0" name=""/>
        <dsp:cNvSpPr/>
      </dsp:nvSpPr>
      <dsp:spPr>
        <a:xfrm>
          <a:off x="2074878" y="-90442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Liderança motivadora em todos os níveis</a:t>
          </a:r>
          <a:endParaRPr lang="pt-BR" sz="1000" kern="1200" dirty="0"/>
        </a:p>
      </dsp:txBody>
      <dsp:txXfrm>
        <a:off x="2346026" y="91638"/>
        <a:ext cx="1309218" cy="879157"/>
      </dsp:txXfrm>
    </dsp:sp>
    <dsp:sp modelId="{EA73AC5C-426E-4A5E-BC4E-D6B7AAB2B441}">
      <dsp:nvSpPr>
        <dsp:cNvPr id="0" name=""/>
        <dsp:cNvSpPr/>
      </dsp:nvSpPr>
      <dsp:spPr>
        <a:xfrm rot="19565913">
          <a:off x="3458028" y="1711336"/>
          <a:ext cx="320672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320672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610347" y="1718876"/>
        <a:ext cx="16033" cy="16033"/>
      </dsp:txXfrm>
    </dsp:sp>
    <dsp:sp modelId="{7D7DC447-0CE6-4D4E-95FA-4F746E920BE8}">
      <dsp:nvSpPr>
        <dsp:cNvPr id="0" name=""/>
        <dsp:cNvSpPr/>
      </dsp:nvSpPr>
      <dsp:spPr>
        <a:xfrm>
          <a:off x="3480053" y="576063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Integração da inovação à mentalidade do negócio</a:t>
          </a:r>
          <a:endParaRPr lang="pt-BR" sz="1000" kern="1200" dirty="0"/>
        </a:p>
      </dsp:txBody>
      <dsp:txXfrm>
        <a:off x="3751201" y="758143"/>
        <a:ext cx="1309218" cy="879157"/>
      </dsp:txXfrm>
    </dsp:sp>
    <dsp:sp modelId="{ADF238D3-BED1-4971-86E7-337F87632940}">
      <dsp:nvSpPr>
        <dsp:cNvPr id="0" name=""/>
        <dsp:cNvSpPr/>
      </dsp:nvSpPr>
      <dsp:spPr>
        <a:xfrm rot="727519">
          <a:off x="3562011" y="2215517"/>
          <a:ext cx="97355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97355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608255" y="2228639"/>
        <a:ext cx="4867" cy="4867"/>
      </dsp:txXfrm>
    </dsp:sp>
    <dsp:sp modelId="{BD3ADFF3-DA59-44D0-A835-70B74A9EC6BD}">
      <dsp:nvSpPr>
        <dsp:cNvPr id="0" name=""/>
        <dsp:cNvSpPr/>
      </dsp:nvSpPr>
      <dsp:spPr>
        <a:xfrm>
          <a:off x="3614253" y="1809073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Alinhamento da novação às estratégias</a:t>
          </a:r>
          <a:endParaRPr lang="pt-BR" sz="1000" kern="1200" dirty="0"/>
        </a:p>
      </dsp:txBody>
      <dsp:txXfrm>
        <a:off x="3885401" y="1991153"/>
        <a:ext cx="1309218" cy="879157"/>
      </dsp:txXfrm>
    </dsp:sp>
    <dsp:sp modelId="{898C5C59-7EB5-4D10-98CF-1248ED2C1616}">
      <dsp:nvSpPr>
        <dsp:cNvPr id="0" name=""/>
        <dsp:cNvSpPr/>
      </dsp:nvSpPr>
      <dsp:spPr>
        <a:xfrm rot="3211770">
          <a:off x="3249678" y="2739345"/>
          <a:ext cx="54975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549750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510809" y="2741158"/>
        <a:ext cx="27487" cy="27487"/>
      </dsp:txXfrm>
    </dsp:sp>
    <dsp:sp modelId="{6A7A5246-CC86-4757-8F52-98FD08CFB951}">
      <dsp:nvSpPr>
        <dsp:cNvPr id="0" name=""/>
        <dsp:cNvSpPr/>
      </dsp:nvSpPr>
      <dsp:spPr>
        <a:xfrm>
          <a:off x="3173778" y="2911125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Administrar a tensão entre criatividade e geração de valor</a:t>
          </a:r>
          <a:endParaRPr lang="pt-BR" sz="1000" kern="1200" dirty="0"/>
        </a:p>
      </dsp:txBody>
      <dsp:txXfrm>
        <a:off x="3444926" y="3093205"/>
        <a:ext cx="1309218" cy="879157"/>
      </dsp:txXfrm>
    </dsp:sp>
    <dsp:sp modelId="{F8BF5138-EBCD-407E-85F8-06B6094B20CA}">
      <dsp:nvSpPr>
        <dsp:cNvPr id="0" name=""/>
        <dsp:cNvSpPr/>
      </dsp:nvSpPr>
      <dsp:spPr>
        <a:xfrm rot="7065375">
          <a:off x="2521542" y="2730572"/>
          <a:ext cx="383564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383564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 rot="10800000">
        <a:off x="2703735" y="2736539"/>
        <a:ext cx="19178" cy="19178"/>
      </dsp:txXfrm>
    </dsp:sp>
    <dsp:sp modelId="{CE139634-3D49-4571-94C7-5B107A9AAF9F}">
      <dsp:nvSpPr>
        <dsp:cNvPr id="0" name=""/>
        <dsp:cNvSpPr/>
      </dsp:nvSpPr>
      <dsp:spPr>
        <a:xfrm>
          <a:off x="1389789" y="2880319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Neutralizar as barreiras: comunicação</a:t>
          </a:r>
          <a:endParaRPr lang="pt-BR" sz="1000" kern="1200" dirty="0"/>
        </a:p>
      </dsp:txBody>
      <dsp:txXfrm>
        <a:off x="1660937" y="3062399"/>
        <a:ext cx="1309218" cy="879157"/>
      </dsp:txXfrm>
    </dsp:sp>
    <dsp:sp modelId="{7E659841-25D2-4F6D-8047-8E6D9F0759CF}">
      <dsp:nvSpPr>
        <dsp:cNvPr id="0" name=""/>
        <dsp:cNvSpPr/>
      </dsp:nvSpPr>
      <dsp:spPr>
        <a:xfrm rot="10114740">
          <a:off x="2345918" y="2217518"/>
          <a:ext cx="187518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187518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 rot="10800000">
        <a:off x="2434989" y="2228386"/>
        <a:ext cx="9375" cy="9375"/>
      </dsp:txXfrm>
    </dsp:sp>
    <dsp:sp modelId="{8579C2FC-B969-4DEF-BBB1-AE1ADFF7BC21}">
      <dsp:nvSpPr>
        <dsp:cNvPr id="0" name=""/>
        <dsp:cNvSpPr/>
      </dsp:nvSpPr>
      <dsp:spPr>
        <a:xfrm>
          <a:off x="535507" y="1809072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Cultivar uma rede de inovação além dos limites da organização</a:t>
          </a:r>
          <a:endParaRPr lang="pt-BR" sz="1000" kern="1200" dirty="0"/>
        </a:p>
      </dsp:txBody>
      <dsp:txXfrm>
        <a:off x="806655" y="1991152"/>
        <a:ext cx="1309218" cy="879157"/>
      </dsp:txXfrm>
    </dsp:sp>
    <dsp:sp modelId="{77C36A6B-470B-4DF7-888E-9B120C98D986}">
      <dsp:nvSpPr>
        <dsp:cNvPr id="0" name=""/>
        <dsp:cNvSpPr/>
      </dsp:nvSpPr>
      <dsp:spPr>
        <a:xfrm rot="12810096">
          <a:off x="2300922" y="1711198"/>
          <a:ext cx="33563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335630" y="155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 rot="10800000">
        <a:off x="2460347" y="1718364"/>
        <a:ext cx="16781" cy="16781"/>
      </dsp:txXfrm>
    </dsp:sp>
    <dsp:sp modelId="{A42572A1-3F22-4275-9A15-A3A0AA4DBE04}">
      <dsp:nvSpPr>
        <dsp:cNvPr id="0" name=""/>
        <dsp:cNvSpPr/>
      </dsp:nvSpPr>
      <dsp:spPr>
        <a:xfrm>
          <a:off x="743745" y="576062"/>
          <a:ext cx="1851514" cy="12433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Criar indicadores de desempenho e as recompensas adequadas à inovação.</a:t>
          </a:r>
          <a:endParaRPr lang="pt-BR" sz="1000" kern="1200" dirty="0"/>
        </a:p>
      </dsp:txBody>
      <dsp:txXfrm>
        <a:off x="1014893" y="758142"/>
        <a:ext cx="1309218" cy="879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28BEA-C36A-4FEE-B431-E3E257727B22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F2AB6-56F8-4F4C-9E88-4C687CFEA0B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474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2C5A-C6BB-4E02-83F1-5782818C38BB}" type="datetimeFigureOut">
              <a:rPr lang="pt-BR" smtClean="0"/>
              <a:t>09/07/14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D6C28-AC23-4E34-AF68-2D4F0FF15DA1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Cultura Empreendedora</a:t>
            </a:r>
            <a:br>
              <a:rPr lang="pt-BR" b="1" dirty="0"/>
            </a:br>
            <a:r>
              <a:rPr lang="pt-BR" b="1" dirty="0"/>
              <a:t>e </a:t>
            </a:r>
            <a:r>
              <a:rPr lang="pt-BR" b="1" dirty="0" smtClean="0"/>
              <a:t>Criatividade</a:t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Unidade 2 – Empreendedorismo Corporativo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664" y="5105400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Professora Gabriela Gonçalves Silveira </a:t>
            </a:r>
            <a:r>
              <a:rPr lang="pt-BR" dirty="0" err="1" smtClean="0">
                <a:solidFill>
                  <a:schemeClr val="tx2">
                    <a:lumMod val="50000"/>
                  </a:schemeClr>
                </a:solidFill>
              </a:rPr>
              <a:t>Fiates</a:t>
            </a: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, Dr</a:t>
            </a:r>
            <a:r>
              <a:rPr lang="pt-BR" baseline="30000" dirty="0" smtClean="0">
                <a:solidFill>
                  <a:schemeClr val="tx2">
                    <a:lumMod val="50000"/>
                  </a:schemeClr>
                </a:solidFill>
              </a:rPr>
              <a:t>a</a:t>
            </a:r>
            <a:endParaRPr lang="pt-BR" baseline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83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r>
              <a:rPr lang="pt-BR" sz="2400" dirty="0" smtClean="0"/>
              <a:t>Por </a:t>
            </a:r>
            <a:r>
              <a:rPr lang="pt-BR" sz="2400" dirty="0"/>
              <a:t>que um </a:t>
            </a:r>
            <a:r>
              <a:rPr lang="pt-BR" sz="2400" dirty="0" smtClean="0"/>
              <a:t>empregado agiria </a:t>
            </a:r>
            <a:r>
              <a:rPr lang="pt-BR" sz="2400" dirty="0"/>
              <a:t>de forma empreendedora, assumindo </a:t>
            </a:r>
            <a:r>
              <a:rPr lang="pt-BR" sz="2400" dirty="0" smtClean="0"/>
              <a:t>mais riscos </a:t>
            </a:r>
            <a:r>
              <a:rPr lang="pt-BR" sz="2400" dirty="0"/>
              <a:t>e responsabilidades do que aquelas </a:t>
            </a:r>
            <a:r>
              <a:rPr lang="pt-BR" sz="2400" dirty="0" smtClean="0"/>
              <a:t>exigidas pelo </a:t>
            </a:r>
            <a:r>
              <a:rPr lang="pt-BR" sz="2400" dirty="0"/>
              <a:t>cargo</a:t>
            </a:r>
            <a:r>
              <a:rPr lang="pt-BR" sz="2400" dirty="0" smtClean="0"/>
              <a:t>?</a:t>
            </a:r>
          </a:p>
          <a:p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1292605"/>
              </p:ext>
            </p:extLst>
          </p:nvPr>
        </p:nvGraphicFramePr>
        <p:xfrm>
          <a:off x="1495325" y="29969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609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As Dificuldades do Empreendedor </a:t>
            </a:r>
            <a:r>
              <a:rPr lang="pt-BR" b="1" dirty="0" smtClean="0"/>
              <a:t>Corporativo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Normas e procedimentos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Padronização da ação dos colaboradores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Cultura organizacional punitiva (não aceitação de erros)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Medo de mudanças, manutenção do status quo e da zona de conforto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Falta de apoio dos superiores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15488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6671" y="1196752"/>
            <a:ext cx="8229600" cy="4525963"/>
          </a:xfrm>
        </p:spPr>
        <p:txBody>
          <a:bodyPr/>
          <a:lstStyle/>
          <a:p>
            <a:r>
              <a:rPr lang="pt-BR" sz="2400" b="1" dirty="0"/>
              <a:t>Criando um Ambiente de Suporte </a:t>
            </a:r>
            <a:r>
              <a:rPr lang="pt-BR" sz="2400" b="1" dirty="0" smtClean="0"/>
              <a:t>ao Empreendedorismo Corporativo – empresas precisam criar e gerenciar o processo de inovação.</a:t>
            </a:r>
          </a:p>
          <a:p>
            <a:endParaRPr lang="pt-BR" b="1" dirty="0" smtClean="0"/>
          </a:p>
          <a:p>
            <a:endParaRPr lang="pt-BR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702327450"/>
              </p:ext>
            </p:extLst>
          </p:nvPr>
        </p:nvGraphicFramePr>
        <p:xfrm>
          <a:off x="1524000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6757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Esses princípios podem parecer ideais ou utópicos mas, é possível encontrar empresas que já os internalizaram e os vivenciam plenamente:</a:t>
            </a:r>
          </a:p>
          <a:p>
            <a:pPr lvl="1"/>
            <a:r>
              <a:rPr lang="pt-BR" dirty="0" smtClean="0"/>
              <a:t>3M</a:t>
            </a:r>
          </a:p>
          <a:p>
            <a:pPr lvl="1"/>
            <a:r>
              <a:rPr lang="pt-BR" dirty="0" smtClean="0"/>
              <a:t>Google</a:t>
            </a:r>
          </a:p>
          <a:p>
            <a:pPr lvl="1"/>
            <a:r>
              <a:rPr lang="pt-BR" dirty="0" smtClean="0"/>
              <a:t>Havaianas (empresa brasileira)</a:t>
            </a:r>
          </a:p>
          <a:p>
            <a:pPr lvl="1"/>
            <a:r>
              <a:rPr lang="pt-BR" dirty="0" err="1" smtClean="0"/>
              <a:t>Chaordic</a:t>
            </a:r>
            <a:r>
              <a:rPr lang="pt-BR" dirty="0" smtClean="0"/>
              <a:t> (empresa catarinense)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2010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40000"/>
              </a:lnSpc>
            </a:pPr>
            <a:r>
              <a:rPr lang="pt-BR" sz="4000" b="1" dirty="0" err="1"/>
              <a:t>Intraempreendedorismo</a:t>
            </a:r>
            <a:r>
              <a:rPr lang="pt-BR" sz="4000" b="1" dirty="0"/>
              <a:t> </a:t>
            </a:r>
            <a:r>
              <a:rPr lang="pt-BR" sz="4000" b="1" dirty="0" smtClean="0"/>
              <a:t>Social nas corporações - </a:t>
            </a:r>
            <a:r>
              <a:rPr lang="pt-BR" sz="4000" b="1" dirty="0"/>
              <a:t>Impacto Socioambiental Positivo</a:t>
            </a:r>
            <a:endParaRPr lang="pt-BR" sz="4000" b="1" dirty="0" smtClean="0"/>
          </a:p>
          <a:p>
            <a:endParaRPr lang="pt-BR" sz="4000" b="1" dirty="0" smtClean="0"/>
          </a:p>
          <a:p>
            <a:pPr>
              <a:lnSpc>
                <a:spcPct val="140000"/>
              </a:lnSpc>
            </a:pPr>
            <a:r>
              <a:rPr lang="pt-BR" b="1" dirty="0"/>
              <a:t>Pacto Global </a:t>
            </a:r>
            <a:r>
              <a:rPr lang="pt-BR" dirty="0"/>
              <a:t>é uma iniciativa proposta pela Organização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pt-BR" dirty="0" smtClean="0"/>
              <a:t> das </a:t>
            </a:r>
            <a:r>
              <a:rPr lang="pt-BR" dirty="0"/>
              <a:t>Nações Unidas – ONU para encorajar empresas a adotar </a:t>
            </a:r>
            <a:r>
              <a:rPr lang="pt-BR" dirty="0" smtClean="0"/>
              <a:t>políticas </a:t>
            </a:r>
            <a:r>
              <a:rPr lang="pt-BR" dirty="0"/>
              <a:t>de responsabilidade social corporativa e de sustentabilidade. </a:t>
            </a:r>
            <a:endParaRPr lang="pt-BR" dirty="0" smtClean="0"/>
          </a:p>
          <a:p>
            <a:pPr lvl="1"/>
            <a:r>
              <a:rPr lang="pt-BR" dirty="0" smtClean="0"/>
              <a:t>Adoção voluntária de dez princípios </a:t>
            </a:r>
            <a:r>
              <a:rPr lang="pt-BR" dirty="0"/>
              <a:t>relacionados a direitos humanos, trabalho, meio </a:t>
            </a:r>
            <a:r>
              <a:rPr lang="pt-BR" dirty="0" smtClean="0"/>
              <a:t>ambiente e </a:t>
            </a:r>
            <a:r>
              <a:rPr lang="pt-BR" dirty="0"/>
              <a:t>corrupção.</a:t>
            </a:r>
          </a:p>
        </p:txBody>
      </p:sp>
    </p:spTree>
    <p:extLst>
      <p:ext uri="{BB962C8B-B14F-4D97-AF65-F5344CB8AC3E}">
        <p14:creationId xmlns:p14="http://schemas.microsoft.com/office/powerpoint/2010/main" val="1475888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</a:pPr>
            <a:r>
              <a:rPr lang="pt-BR" dirty="0" smtClean="0"/>
              <a:t>No Brasil </a:t>
            </a:r>
            <a:r>
              <a:rPr lang="pt-BR" dirty="0"/>
              <a:t>O </a:t>
            </a:r>
            <a:r>
              <a:rPr lang="pt-BR" b="1" dirty="0"/>
              <a:t>Instituto Ethos de Empresas e </a:t>
            </a:r>
            <a:r>
              <a:rPr lang="pt-BR" b="1" dirty="0" smtClean="0"/>
              <a:t>Responsabilidade Social </a:t>
            </a:r>
            <a:r>
              <a:rPr lang="pt-BR" dirty="0"/>
              <a:t>é uma organização sem fins lucrativos, caracterizada </a:t>
            </a:r>
            <a:r>
              <a:rPr lang="pt-BR" dirty="0" smtClean="0"/>
              <a:t>como OSCIP </a:t>
            </a:r>
            <a:r>
              <a:rPr lang="pt-BR" dirty="0"/>
              <a:t>(Organização da Sociedade Civil de Interesse Público). </a:t>
            </a:r>
            <a:endParaRPr lang="pt-BR" dirty="0" smtClean="0"/>
          </a:p>
          <a:p>
            <a:pPr lvl="1">
              <a:lnSpc>
                <a:spcPct val="130000"/>
              </a:lnSpc>
            </a:pPr>
            <a:r>
              <a:rPr lang="pt-BR" dirty="0" smtClean="0"/>
              <a:t>Sua missão </a:t>
            </a:r>
            <a:r>
              <a:rPr lang="pt-BR" dirty="0"/>
              <a:t>é mobilizar, sensibilizar e ajudar as empresas a gerir seus </a:t>
            </a:r>
            <a:r>
              <a:rPr lang="pt-BR" dirty="0" smtClean="0"/>
              <a:t>negócios de </a:t>
            </a:r>
            <a:r>
              <a:rPr lang="pt-BR" dirty="0"/>
              <a:t>forma socialmente responsável, tornando-as parceiras </a:t>
            </a:r>
            <a:r>
              <a:rPr lang="pt-BR" dirty="0" smtClean="0"/>
              <a:t>na construção </a:t>
            </a:r>
            <a:r>
              <a:rPr lang="pt-BR" dirty="0"/>
              <a:t>de uma sociedade justa e sustentável.</a:t>
            </a:r>
          </a:p>
        </p:txBody>
      </p:sp>
    </p:spTree>
    <p:extLst>
      <p:ext uri="{BB962C8B-B14F-4D97-AF65-F5344CB8AC3E}">
        <p14:creationId xmlns:p14="http://schemas.microsoft.com/office/powerpoint/2010/main" val="86114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isso finalizamos esta Unidade 2, não se esqueçam de fazer as atividades propostas e ler as referências adicionais propostas ao longo de toda a Unidade.</a:t>
            </a:r>
          </a:p>
          <a:p>
            <a:endParaRPr lang="pt-BR" dirty="0"/>
          </a:p>
          <a:p>
            <a:r>
              <a:rPr lang="pt-BR" dirty="0" smtClean="0"/>
              <a:t>E qualquer dúvida questionem os tutores e professores, toda a equipe está disponível para auxiliá-los!!!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06" y="5373216"/>
            <a:ext cx="1744694" cy="145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7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sz="6300" b="1" dirty="0"/>
              <a:t>Unidade 2 – Empreendedorismo </a:t>
            </a:r>
            <a:r>
              <a:rPr lang="pt-BR" sz="6300" b="1" dirty="0" smtClean="0"/>
              <a:t>Corporativo</a:t>
            </a:r>
          </a:p>
          <a:p>
            <a:pPr>
              <a:buNone/>
            </a:pPr>
            <a:endParaRPr lang="pt-BR" b="1" dirty="0"/>
          </a:p>
          <a:p>
            <a:pPr>
              <a:lnSpc>
                <a:spcPct val="140000"/>
              </a:lnSpc>
            </a:pPr>
            <a:r>
              <a:rPr lang="pt-BR" sz="5800" dirty="0"/>
              <a:t>Cultura Empreendedora nas Organizações</a:t>
            </a:r>
          </a:p>
          <a:p>
            <a:pPr>
              <a:lnSpc>
                <a:spcPct val="140000"/>
              </a:lnSpc>
            </a:pPr>
            <a:r>
              <a:rPr lang="pt-BR" sz="5800" dirty="0"/>
              <a:t>Demanda por Empreendedores Corporativos </a:t>
            </a:r>
          </a:p>
          <a:p>
            <a:pPr>
              <a:lnSpc>
                <a:spcPct val="140000"/>
              </a:lnSpc>
            </a:pPr>
            <a:r>
              <a:rPr lang="pt-BR" sz="5800" dirty="0"/>
              <a:t>As Dificuldades do Empreendedor Corporativo  </a:t>
            </a:r>
          </a:p>
          <a:p>
            <a:pPr>
              <a:lnSpc>
                <a:spcPct val="140000"/>
              </a:lnSpc>
            </a:pPr>
            <a:r>
              <a:rPr lang="pt-BR" sz="5800" dirty="0"/>
              <a:t>Criando um Ambiente de Suporte ao Empreendedorismo Corporativo </a:t>
            </a:r>
          </a:p>
          <a:p>
            <a:pPr>
              <a:lnSpc>
                <a:spcPct val="140000"/>
              </a:lnSpc>
            </a:pPr>
            <a:r>
              <a:rPr lang="pt-BR" sz="5800" dirty="0"/>
              <a:t>Intraempreendedorismo Social </a:t>
            </a:r>
          </a:p>
          <a:p>
            <a:pPr>
              <a:lnSpc>
                <a:spcPct val="140000"/>
              </a:lnSpc>
            </a:pPr>
            <a:r>
              <a:rPr lang="pt-BR" sz="5800" dirty="0"/>
              <a:t>CHA do Perfil Empreendedor: Conhecimento, Habilidades e Atitude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pt-BR" sz="3000" b="1" dirty="0" err="1" smtClean="0"/>
              <a:t>Intraempreendedorismo</a:t>
            </a:r>
            <a:r>
              <a:rPr lang="pt-BR" sz="3000" b="1" dirty="0" smtClean="0"/>
              <a:t> (ou Empreendedorismo corporativo)</a:t>
            </a:r>
          </a:p>
          <a:p>
            <a:pPr lvl="1">
              <a:lnSpc>
                <a:spcPct val="120000"/>
              </a:lnSpc>
            </a:pPr>
            <a:r>
              <a:rPr lang="pt-BR" sz="2600" dirty="0" smtClean="0"/>
              <a:t>Surgiu na década de 80 (</a:t>
            </a:r>
            <a:r>
              <a:rPr lang="pt-BR" sz="2600" dirty="0" err="1" smtClean="0"/>
              <a:t>Pinchot</a:t>
            </a:r>
            <a:r>
              <a:rPr lang="pt-BR" sz="2600" dirty="0" smtClean="0"/>
              <a:t>);</a:t>
            </a:r>
          </a:p>
          <a:p>
            <a:pPr lvl="1">
              <a:lnSpc>
                <a:spcPct val="120000"/>
              </a:lnSpc>
            </a:pPr>
            <a:r>
              <a:rPr lang="pt-BR" sz="2600" dirty="0" smtClean="0"/>
              <a:t>Ator importante para garantir a sobrevivência das organizações;</a:t>
            </a:r>
          </a:p>
          <a:p>
            <a:pPr lvl="1">
              <a:lnSpc>
                <a:spcPct val="120000"/>
              </a:lnSpc>
            </a:pPr>
            <a:r>
              <a:rPr lang="pt-BR" sz="2600" dirty="0" smtClean="0"/>
              <a:t>Agente de mudanças e inovações.</a:t>
            </a:r>
          </a:p>
          <a:p>
            <a:endParaRPr lang="pt-BR" sz="3000" b="1" dirty="0" smtClean="0"/>
          </a:p>
          <a:p>
            <a:endParaRPr lang="pt-BR" sz="3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097234"/>
            <a:ext cx="2768744" cy="2760765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275067172"/>
              </p:ext>
            </p:extLst>
          </p:nvPr>
        </p:nvGraphicFramePr>
        <p:xfrm>
          <a:off x="208736" y="40975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9246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dirty="0"/>
              <a:t>“[...] os </a:t>
            </a:r>
            <a:r>
              <a:rPr lang="pt-BR" sz="4000" dirty="0" err="1"/>
              <a:t>intraempreendedores</a:t>
            </a:r>
            <a:r>
              <a:rPr lang="pt-BR" sz="4000" dirty="0"/>
              <a:t> são </a:t>
            </a:r>
            <a:r>
              <a:rPr lang="pt-BR" sz="4000" dirty="0" smtClean="0"/>
              <a:t>aqueles profissionais </a:t>
            </a:r>
            <a:r>
              <a:rPr lang="pt-BR" sz="4000" dirty="0"/>
              <a:t>que, apesar de não serem os donos do negócio, </a:t>
            </a:r>
            <a:r>
              <a:rPr lang="pt-BR" sz="4000" dirty="0" smtClean="0"/>
              <a:t>mantêm atitudes </a:t>
            </a:r>
            <a:r>
              <a:rPr lang="pt-BR" sz="4000" dirty="0"/>
              <a:t>empreendedoras e empreendem por meio de seu trabalho”.</a:t>
            </a:r>
          </a:p>
        </p:txBody>
      </p:sp>
    </p:spTree>
    <p:extLst>
      <p:ext uri="{BB962C8B-B14F-4D97-AF65-F5344CB8AC3E}">
        <p14:creationId xmlns:p14="http://schemas.microsoft.com/office/powerpoint/2010/main" val="183684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pt-BR" sz="2000" dirty="0" smtClean="0"/>
              <a:t>Para </a:t>
            </a:r>
            <a:r>
              <a:rPr lang="pt-BR" sz="2000" dirty="0" err="1" smtClean="0"/>
              <a:t>Pinchot</a:t>
            </a:r>
            <a:r>
              <a:rPr lang="pt-BR" sz="2000" dirty="0" smtClean="0"/>
              <a:t> (1980; 1985), </a:t>
            </a:r>
            <a:r>
              <a:rPr lang="pt-BR" sz="2000" dirty="0"/>
              <a:t>a inovação dentro das organizações pode </a:t>
            </a:r>
            <a:r>
              <a:rPr lang="pt-BR" sz="2000" dirty="0" smtClean="0"/>
              <a:t>ocorrer na </a:t>
            </a:r>
            <a:r>
              <a:rPr lang="pt-BR" sz="2000" dirty="0"/>
              <a:t>forma de</a:t>
            </a:r>
            <a:r>
              <a:rPr lang="pt-BR" sz="2000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novos </a:t>
            </a:r>
            <a:r>
              <a:rPr lang="pt-BR" sz="2000" dirty="0"/>
              <a:t>produtos e </a:t>
            </a:r>
            <a:r>
              <a:rPr lang="pt-BR" sz="2000" dirty="0" smtClean="0"/>
              <a:t>serviços;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novas </a:t>
            </a:r>
            <a:r>
              <a:rPr lang="pt-BR" sz="2000" dirty="0"/>
              <a:t>formas de relacionamento com clientes</a:t>
            </a:r>
            <a:r>
              <a:rPr lang="pt-BR" sz="2000" dirty="0" smtClean="0"/>
              <a:t>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novas </a:t>
            </a:r>
            <a:r>
              <a:rPr lang="pt-BR" sz="2000" dirty="0"/>
              <a:t>técnicas de fazer mais com </a:t>
            </a:r>
            <a:r>
              <a:rPr lang="pt-BR" sz="2000" dirty="0" smtClean="0"/>
              <a:t>menos (otimizar recursos);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melhoria </a:t>
            </a:r>
            <a:r>
              <a:rPr lang="pt-BR" sz="2000" dirty="0"/>
              <a:t>da </a:t>
            </a:r>
            <a:r>
              <a:rPr lang="pt-BR" sz="2000" dirty="0" smtClean="0"/>
              <a:t>qualidade (produtos/serviços/processos);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redução </a:t>
            </a:r>
            <a:r>
              <a:rPr lang="pt-BR" sz="2000" dirty="0"/>
              <a:t>do prazo de produção e </a:t>
            </a:r>
            <a:r>
              <a:rPr lang="pt-BR" sz="2000" dirty="0" smtClean="0"/>
              <a:t>entrega;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novos </a:t>
            </a:r>
            <a:r>
              <a:rPr lang="pt-BR" sz="2000" dirty="0"/>
              <a:t>métodos de redução do impacto ambiental do </a:t>
            </a:r>
            <a:r>
              <a:rPr lang="pt-BR" sz="2000" dirty="0" smtClean="0"/>
              <a:t>empreendimento;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melhoria </a:t>
            </a:r>
            <a:r>
              <a:rPr lang="pt-BR" sz="2000" dirty="0"/>
              <a:t>do sistema e da estrutura </a:t>
            </a:r>
            <a:r>
              <a:rPr lang="pt-BR" sz="2000" dirty="0" smtClean="0"/>
              <a:t>organizacional (modelo de gestão);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novas </a:t>
            </a:r>
            <a:r>
              <a:rPr lang="pt-BR" sz="2000" dirty="0"/>
              <a:t>abordagens para a coleta, organização e </a:t>
            </a:r>
            <a:r>
              <a:rPr lang="pt-BR" sz="2000" dirty="0" smtClean="0"/>
              <a:t>distribuição de informação;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melhoria </a:t>
            </a:r>
            <a:r>
              <a:rPr lang="pt-BR" sz="2000" dirty="0"/>
              <a:t>dos serviços </a:t>
            </a:r>
            <a:r>
              <a:rPr lang="pt-BR" sz="2000" dirty="0" smtClean="0"/>
              <a:t>internos (eficiência);</a:t>
            </a:r>
            <a:endParaRPr lang="pt-BR" sz="2000" dirty="0"/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novas </a:t>
            </a:r>
            <a:r>
              <a:rPr lang="pt-BR" sz="2000" dirty="0"/>
              <a:t>formas de participação e envolvimento de </a:t>
            </a:r>
            <a:r>
              <a:rPr lang="pt-BR" sz="2000" dirty="0" smtClean="0"/>
              <a:t>empregados e </a:t>
            </a:r>
            <a:r>
              <a:rPr lang="pt-BR" sz="2000" dirty="0"/>
              <a:t>demais partes interessadas; </a:t>
            </a:r>
            <a:r>
              <a:rPr lang="pt-BR" sz="2000" dirty="0" smtClean="0"/>
              <a:t>ou </a:t>
            </a:r>
          </a:p>
          <a:p>
            <a:pPr lvl="1">
              <a:lnSpc>
                <a:spcPct val="110000"/>
              </a:lnSpc>
            </a:pPr>
            <a:r>
              <a:rPr lang="pt-BR" sz="2000" dirty="0" smtClean="0"/>
              <a:t>qualquer </a:t>
            </a:r>
            <a:r>
              <a:rPr lang="pt-BR" sz="2000" dirty="0"/>
              <a:t>outra coisa que faça do mundo um lugar melhor.</a:t>
            </a:r>
          </a:p>
        </p:txBody>
      </p:sp>
    </p:spTree>
    <p:extLst>
      <p:ext uri="{BB962C8B-B14F-4D97-AF65-F5344CB8AC3E}">
        <p14:creationId xmlns:p14="http://schemas.microsoft.com/office/powerpoint/2010/main" val="47183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Bom </a:t>
            </a:r>
            <a:r>
              <a:rPr lang="pt-BR" dirty="0" err="1"/>
              <a:t>Angelo</a:t>
            </a:r>
            <a:r>
              <a:rPr lang="pt-BR" dirty="0"/>
              <a:t> (2003) recomenda o </a:t>
            </a:r>
            <a:r>
              <a:rPr lang="pt-BR" dirty="0" smtClean="0"/>
              <a:t>desenvolvimento da </a:t>
            </a:r>
            <a:r>
              <a:rPr lang="pt-BR" dirty="0"/>
              <a:t>cultura empreendedora não apenas para reduzir custos e </a:t>
            </a:r>
            <a:r>
              <a:rPr lang="pt-BR" dirty="0" smtClean="0"/>
              <a:t>aumentar a </a:t>
            </a:r>
            <a:r>
              <a:rPr lang="pt-BR" dirty="0"/>
              <a:t>produtividade e a qualidade, </a:t>
            </a:r>
            <a:r>
              <a:rPr lang="pt-BR" b="1" u="sng" dirty="0"/>
              <a:t>mas principalmente para criar </a:t>
            </a:r>
            <a:r>
              <a:rPr lang="pt-BR" b="1" u="sng" dirty="0" smtClean="0"/>
              <a:t>células de </a:t>
            </a:r>
            <a:r>
              <a:rPr lang="pt-BR" b="1" u="sng" dirty="0"/>
              <a:t>negócios absolutamente novas</a:t>
            </a:r>
            <a:r>
              <a:rPr lang="pt-BR" dirty="0"/>
              <a:t>, com aproveitamento do capital </a:t>
            </a:r>
            <a:r>
              <a:rPr lang="pt-BR" dirty="0" smtClean="0"/>
              <a:t>intelectual existente </a:t>
            </a:r>
            <a:r>
              <a:rPr lang="pt-BR" dirty="0"/>
              <a:t>e capacidade instalada, visando o atendimento </a:t>
            </a:r>
            <a:r>
              <a:rPr lang="pt-BR" dirty="0" smtClean="0"/>
              <a:t>de demandas </a:t>
            </a:r>
            <a:r>
              <a:rPr lang="pt-BR" dirty="0"/>
              <a:t>nascentes ou futuras.</a:t>
            </a:r>
          </a:p>
        </p:txBody>
      </p:sp>
    </p:spTree>
    <p:extLst>
      <p:ext uri="{BB962C8B-B14F-4D97-AF65-F5344CB8AC3E}">
        <p14:creationId xmlns:p14="http://schemas.microsoft.com/office/powerpoint/2010/main" val="1529617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Ideia criativa ≠ inovação!</a:t>
            </a:r>
          </a:p>
          <a:p>
            <a:endParaRPr lang="pt-BR" dirty="0"/>
          </a:p>
          <a:p>
            <a:pPr lvl="1"/>
            <a:r>
              <a:rPr lang="pt-BR" dirty="0" smtClean="0"/>
              <a:t>Inovação é a ideia transformada em um empreendimento de sucesso!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419744"/>
            <a:ext cx="1872208" cy="217043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419744"/>
            <a:ext cx="2033592" cy="20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460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b="1" dirty="0"/>
              <a:t>Demanda por Empreendedores </a:t>
            </a:r>
            <a:r>
              <a:rPr lang="pt-BR" b="1" dirty="0" smtClean="0"/>
              <a:t>Corporativos</a:t>
            </a:r>
          </a:p>
          <a:p>
            <a:pPr lvl="1"/>
            <a:r>
              <a:rPr lang="pt-BR" dirty="0"/>
              <a:t>Capacidade de colocar as ideias em prática</a:t>
            </a:r>
          </a:p>
          <a:p>
            <a:pPr lvl="1"/>
            <a:r>
              <a:rPr lang="pt-BR" dirty="0"/>
              <a:t>Habilidade de dar vida aos próprios projetos</a:t>
            </a:r>
          </a:p>
          <a:p>
            <a:pPr lvl="1"/>
            <a:r>
              <a:rPr lang="pt-BR" dirty="0"/>
              <a:t>Requeridos em todos os níveis organizacionais</a:t>
            </a:r>
          </a:p>
          <a:p>
            <a:pPr marL="0" indent="0">
              <a:buNone/>
            </a:pPr>
            <a:endParaRPr lang="pt-BR" b="1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3200" b="1" dirty="0"/>
              <a:t>Ciclo de Vida das </a:t>
            </a:r>
            <a:r>
              <a:rPr lang="pt-BR" sz="3200" b="1" dirty="0" smtClean="0"/>
              <a:t>Organizações: </a:t>
            </a:r>
          </a:p>
          <a:p>
            <a:pPr marL="742950" lvl="2" indent="-342900">
              <a:lnSpc>
                <a:spcPct val="140000"/>
              </a:lnSpc>
            </a:pPr>
            <a:r>
              <a:rPr lang="pt-BR" dirty="0" smtClean="0"/>
              <a:t>Nascem</a:t>
            </a:r>
          </a:p>
          <a:p>
            <a:pPr marL="742950" lvl="2" indent="-342900">
              <a:lnSpc>
                <a:spcPct val="140000"/>
              </a:lnSpc>
            </a:pPr>
            <a:r>
              <a:rPr lang="pt-BR" dirty="0" smtClean="0"/>
              <a:t>Crescem  - diferencial </a:t>
            </a:r>
            <a:r>
              <a:rPr lang="pt-BR" dirty="0"/>
              <a:t>criado por algum tipo de </a:t>
            </a:r>
            <a:r>
              <a:rPr lang="pt-BR" dirty="0" smtClean="0"/>
              <a:t>inovação em </a:t>
            </a:r>
            <a:r>
              <a:rPr lang="pt-BR" dirty="0"/>
              <a:t>relação ao mercado. </a:t>
            </a:r>
            <a:endParaRPr lang="pt-BR" dirty="0" smtClean="0"/>
          </a:p>
          <a:p>
            <a:pPr marL="742950" lvl="2" indent="-342900">
              <a:lnSpc>
                <a:spcPct val="140000"/>
              </a:lnSpc>
            </a:pPr>
            <a:r>
              <a:rPr lang="pt-BR" dirty="0" smtClean="0"/>
              <a:t>Atingem </a:t>
            </a:r>
            <a:r>
              <a:rPr lang="pt-BR" dirty="0"/>
              <a:t>a sua </a:t>
            </a:r>
            <a:r>
              <a:rPr lang="pt-BR" dirty="0" smtClean="0"/>
              <a:t>maturidade</a:t>
            </a:r>
          </a:p>
          <a:p>
            <a:pPr marL="742950" lvl="2" indent="-342900">
              <a:lnSpc>
                <a:spcPct val="140000"/>
              </a:lnSpc>
            </a:pPr>
            <a:r>
              <a:rPr lang="pt-BR" dirty="0" smtClean="0"/>
              <a:t>Desaceleração </a:t>
            </a:r>
            <a:r>
              <a:rPr lang="pt-BR" dirty="0"/>
              <a:t>e queda do crescimento, </a:t>
            </a:r>
            <a:r>
              <a:rPr lang="pt-BR" dirty="0" smtClean="0"/>
              <a:t>geralmente ocasionada </a:t>
            </a:r>
            <a:r>
              <a:rPr lang="pt-BR" dirty="0"/>
              <a:t>pelo aumento da </a:t>
            </a:r>
            <a:r>
              <a:rPr lang="pt-BR" dirty="0" smtClean="0"/>
              <a:t>concorrência – SOBREVIVÊNCIA DEPENDE DA CAPACIDADE DE INOVAÇÃO DO EMPREENDIMENTO  (ESSA CAPACIDADE DEVE COMEÇAR A SER DESENVOLVIDA NA FASE DE AMADURECIMENTO DE FORMA A EVITAR A FASE DE DESACELERAÇÃO).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6694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5469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07701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825</Words>
  <Application>Microsoft Macintosh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Tema do Office</vt:lpstr>
      <vt:lpstr>Cultura Empreendedora e Criatividade  Unidade 2 – Empreendedorismo Corporativo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Empreendedora e Criatividade</dc:title>
  <dc:creator>Usuário</dc:creator>
  <cp:lastModifiedBy>Thesta_Mac</cp:lastModifiedBy>
  <cp:revision>30</cp:revision>
  <dcterms:created xsi:type="dcterms:W3CDTF">2014-06-12T13:57:56Z</dcterms:created>
  <dcterms:modified xsi:type="dcterms:W3CDTF">2014-07-09T20:08:01Z</dcterms:modified>
</cp:coreProperties>
</file>