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sldIdLst>
    <p:sldId id="257" r:id="rId2"/>
    <p:sldId id="375" r:id="rId3"/>
    <p:sldId id="376" r:id="rId4"/>
    <p:sldId id="377" r:id="rId5"/>
    <p:sldId id="378" r:id="rId6"/>
    <p:sldId id="379" r:id="rId7"/>
    <p:sldId id="380" r:id="rId8"/>
    <p:sldId id="381" r:id="rId9"/>
    <p:sldId id="382" r:id="rId10"/>
    <p:sldId id="383" r:id="rId11"/>
    <p:sldId id="384" r:id="rId12"/>
    <p:sldId id="385" r:id="rId13"/>
  </p:sldIdLst>
  <p:sldSz cx="9144000" cy="6858000" type="screen4x3"/>
  <p:notesSz cx="6858000" cy="9144000"/>
  <p:custDataLst>
    <p:tags r:id="rId15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xmlns="" val="215291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>
                <a:effectLst/>
              </a:rPr>
              <a:t>Cultura Organizacional 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</a:t>
            </a:r>
            <a:r>
              <a:rPr lang="en-US" sz="2800" b="1" baseline="30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 </a:t>
            </a:r>
            <a:r>
              <a:rPr lang="pt-BR" sz="2800" b="1" dirty="0" smtClean="0">
                <a:latin typeface="Calibri" pitchFamily="34" charset="0"/>
              </a:rPr>
              <a:t>Gabriela Gonçalves Silveira Fiates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Sendo assim este Seminário propõe que:</a:t>
            </a:r>
            <a:r>
              <a:rPr lang="pt-BR" sz="3200" dirty="0"/>
              <a:t/>
            </a:r>
            <a:br>
              <a:rPr lang="pt-BR" sz="3200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9436" y="2349500"/>
            <a:ext cx="8229600" cy="3743325"/>
          </a:xfrm>
        </p:spPr>
        <p:txBody>
          <a:bodyPr/>
          <a:lstStyle/>
          <a:p>
            <a:pPr lvl="0" fontAlgn="t">
              <a:lnSpc>
                <a:spcPct val="120000"/>
              </a:lnSpc>
            </a:pPr>
            <a:r>
              <a:rPr lang="pt-BR" sz="2000" dirty="0" smtClean="0"/>
              <a:t>Sejam </a:t>
            </a:r>
            <a:r>
              <a:rPr lang="pt-BR" sz="2000" dirty="0"/>
              <a:t>formadas equipes de </a:t>
            </a:r>
            <a:r>
              <a:rPr lang="pt-BR" sz="2000" u="sng" dirty="0"/>
              <a:t>3 a 5</a:t>
            </a:r>
            <a:r>
              <a:rPr lang="pt-BR" sz="2000" dirty="0"/>
              <a:t> pessoas.</a:t>
            </a:r>
            <a:endParaRPr lang="pt-BR" sz="1800" dirty="0"/>
          </a:p>
          <a:p>
            <a:pPr lvl="0" fontAlgn="t">
              <a:lnSpc>
                <a:spcPct val="120000"/>
              </a:lnSpc>
            </a:pPr>
            <a:r>
              <a:rPr lang="pt-BR" sz="2000" dirty="0"/>
              <a:t>Seja escolhida uma organização que tenha </a:t>
            </a:r>
            <a:r>
              <a:rPr lang="pt-BR" sz="2000" u="sng" dirty="0"/>
              <a:t>pelo menos 15 colaboradores</a:t>
            </a:r>
            <a:r>
              <a:rPr lang="pt-BR" sz="2000" dirty="0"/>
              <a:t> e exista há pelo menos </a:t>
            </a:r>
            <a:r>
              <a:rPr lang="pt-BR" sz="2000" u="sng" dirty="0"/>
              <a:t>2 anos</a:t>
            </a:r>
            <a:r>
              <a:rPr lang="pt-BR" sz="2000" dirty="0"/>
              <a:t>.</a:t>
            </a:r>
            <a:endParaRPr lang="pt-BR" sz="1800" dirty="0"/>
          </a:p>
          <a:p>
            <a:pPr lvl="0" fontAlgn="t">
              <a:lnSpc>
                <a:spcPct val="120000"/>
              </a:lnSpc>
            </a:pPr>
            <a:r>
              <a:rPr lang="pt-BR" sz="2000" dirty="0"/>
              <a:t>Seja construído uma fundamentação teórica de </a:t>
            </a:r>
            <a:r>
              <a:rPr lang="pt-BR" sz="2000" u="sng" dirty="0"/>
              <a:t>pelo menos 5 páginas</a:t>
            </a:r>
            <a:r>
              <a:rPr lang="pt-BR" sz="2000" dirty="0"/>
              <a:t> que contenha pelo </a:t>
            </a:r>
            <a:r>
              <a:rPr lang="pt-BR" sz="2000" u="sng" dirty="0"/>
              <a:t>menos 3 autores ou obras</a:t>
            </a:r>
            <a:r>
              <a:rPr lang="pt-BR" sz="2000" dirty="0"/>
              <a:t> que não tenham sido citadas na apostila. Lembrando a todos que qualquer referência deve ser feita corretamente conforme a ABNT e tomando o cuidado de não incorrer em plágio.</a:t>
            </a:r>
            <a:endParaRPr lang="pt-BR" sz="18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805308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340768"/>
            <a:ext cx="8229600" cy="3743325"/>
          </a:xfrm>
        </p:spPr>
        <p:txBody>
          <a:bodyPr/>
          <a:lstStyle/>
          <a:p>
            <a:pPr lvl="0" fontAlgn="t">
              <a:lnSpc>
                <a:spcPct val="120000"/>
              </a:lnSpc>
            </a:pPr>
            <a:r>
              <a:rPr lang="pt-BR" sz="2000" dirty="0"/>
              <a:t>Seja desenvolvido </a:t>
            </a:r>
            <a:r>
              <a:rPr lang="pt-BR" sz="2000" u="sng" dirty="0"/>
              <a:t>pelo menos 3 instrumentos</a:t>
            </a:r>
            <a:r>
              <a:rPr lang="pt-BR" sz="2000" dirty="0"/>
              <a:t> que permitam o diagnóstico da cultura organizacional tal que contemple pelo menos:</a:t>
            </a:r>
            <a:endParaRPr lang="pt-BR" sz="1800" dirty="0"/>
          </a:p>
          <a:p>
            <a:pPr lvl="1" fontAlgn="t">
              <a:lnSpc>
                <a:spcPct val="120000"/>
              </a:lnSpc>
            </a:pPr>
            <a:r>
              <a:rPr lang="pt-BR" sz="2000" u="sng" dirty="0">
                <a:effectLst/>
              </a:rPr>
              <a:t>Um roteiro de entrevista</a:t>
            </a:r>
            <a:r>
              <a:rPr lang="pt-BR" sz="2000" dirty="0">
                <a:effectLst/>
              </a:rPr>
              <a:t> com um dos gestores;</a:t>
            </a:r>
            <a:endParaRPr lang="pt-BR" sz="1800" dirty="0">
              <a:effectLst/>
            </a:endParaRPr>
          </a:p>
          <a:p>
            <a:pPr lvl="1" fontAlgn="t">
              <a:lnSpc>
                <a:spcPct val="120000"/>
              </a:lnSpc>
            </a:pPr>
            <a:r>
              <a:rPr lang="pt-BR" sz="2000" dirty="0">
                <a:effectLst/>
              </a:rPr>
              <a:t>Um instrumento de coleta (</a:t>
            </a:r>
            <a:r>
              <a:rPr lang="pt-BR" sz="2000" u="sng" dirty="0">
                <a:effectLst/>
              </a:rPr>
              <a:t>roteiro de entrevista ou questionário</a:t>
            </a:r>
            <a:r>
              <a:rPr lang="pt-BR" sz="2000" dirty="0">
                <a:effectLst/>
              </a:rPr>
              <a:t>) para ser aplicado com uma amostra de colaboradores (cuja escolha precisa ser </a:t>
            </a:r>
            <a:r>
              <a:rPr lang="pt-BR" sz="2000" u="sng" dirty="0">
                <a:effectLst/>
              </a:rPr>
              <a:t>justificada</a:t>
            </a:r>
            <a:r>
              <a:rPr lang="pt-BR" sz="2000" dirty="0">
                <a:effectLst/>
              </a:rPr>
              <a:t>);</a:t>
            </a:r>
            <a:endParaRPr lang="pt-BR" sz="1800" dirty="0">
              <a:effectLst/>
            </a:endParaRPr>
          </a:p>
          <a:p>
            <a:pPr lvl="1" fontAlgn="t">
              <a:lnSpc>
                <a:spcPct val="120000"/>
              </a:lnSpc>
            </a:pPr>
            <a:r>
              <a:rPr lang="pt-BR" sz="2000" dirty="0">
                <a:effectLst/>
              </a:rPr>
              <a:t>Um </a:t>
            </a:r>
            <a:r>
              <a:rPr lang="pt-BR" sz="2000" u="sng" dirty="0">
                <a:effectLst/>
              </a:rPr>
              <a:t>roteiro de observação na empresa ou de coleta de dados secundários</a:t>
            </a:r>
            <a:r>
              <a:rPr lang="pt-BR" sz="2000" dirty="0">
                <a:effectLst/>
              </a:rPr>
              <a:t>.</a:t>
            </a:r>
            <a:endParaRPr lang="pt-BR" sz="1800" dirty="0">
              <a:effectLst/>
            </a:endParaRPr>
          </a:p>
          <a:p>
            <a:pPr fontAlgn="t">
              <a:lnSpc>
                <a:spcPct val="120000"/>
              </a:lnSpc>
            </a:pPr>
            <a:r>
              <a:rPr lang="pt-BR" sz="2000" dirty="0"/>
              <a:t>Lembrando que estes instrumentos devem permitir a posterior classificação da cultura da empresa nas duas tipologias propostas.</a:t>
            </a:r>
            <a:endParaRPr lang="pt-BR" sz="1800" dirty="0"/>
          </a:p>
          <a:p>
            <a:pPr lvl="0" fontAlgn="t">
              <a:lnSpc>
                <a:spcPct val="120000"/>
              </a:lnSpc>
            </a:pPr>
            <a:r>
              <a:rPr lang="pt-BR" sz="2000" dirty="0"/>
              <a:t>O grupo deve apresentar os dados coletados e ANALISÁ-LOS DE ACORDO COM A TEORIA apresentada e pesquisada.</a:t>
            </a:r>
            <a:endParaRPr lang="pt-BR" sz="1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044624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8188565"/>
              </p:ext>
            </p:extLst>
          </p:nvPr>
        </p:nvGraphicFramePr>
        <p:xfrm>
          <a:off x="449150" y="1196752"/>
          <a:ext cx="8352159" cy="5688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3871"/>
                <a:gridCol w="5098288"/>
              </a:tblGrid>
              <a:tr h="17279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Páginas Pré textuais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 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</a:tr>
              <a:tr h="8639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Introdução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Contextualização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Problema de pesquisa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Objetivo do trabalho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Justificativa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(1 a 2 páginas)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</a:tr>
              <a:tr h="51838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Fundamentação Teórica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 u="sng">
                          <a:effectLst/>
                        </a:rPr>
                        <a:t>Pelo menos 5 páginas</a:t>
                      </a:r>
                      <a:r>
                        <a:rPr lang="pt-BR" sz="900">
                          <a:effectLst/>
                        </a:rPr>
                        <a:t> que contenha pelo </a:t>
                      </a:r>
                      <a:r>
                        <a:rPr lang="pt-BR" sz="900" u="sng">
                          <a:effectLst/>
                        </a:rPr>
                        <a:t>menos 3 autores ou obras</a:t>
                      </a:r>
                      <a:r>
                        <a:rPr lang="pt-BR" sz="900">
                          <a:effectLst/>
                        </a:rPr>
                        <a:t> que não tenham sido citadas na apostila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</a:tr>
              <a:tr h="172795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Procedimentos Metodológicos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Classificação do trabalho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Quanto à natureza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Quanto aos objetivos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Quanto à abordagem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Quanto aos procedimentos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Procedimentos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Amostra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Variáveis e dimensões de estudo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Instrumentos de coleta</a:t>
                      </a:r>
                      <a:endParaRPr lang="pt-BR" sz="100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pt-BR" sz="900">
                          <a:effectLst/>
                        </a:rPr>
                        <a:t>Forma de análise dos dados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</a:tr>
              <a:tr h="69118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Apresentação e Análise dos dados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Apresentação da Empresa objeto de estudo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Apresentação dos dados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Análise dos dados e classificação da cultura organizacional da empresa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</a:tr>
              <a:tr h="8639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Considerações Finais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Fechamento do trabalho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Os objetivos foram atendidos?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Quais são as limitações deste trabalho?</a:t>
                      </a:r>
                      <a:endParaRPr lang="pt-BR" sz="10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Quais as dificuldades enfrentadas para o desenvolvimento deste?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</a:tr>
              <a:tr h="34559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>
                          <a:effectLst/>
                        </a:rPr>
                        <a:t>Elementos Pós textuais</a:t>
                      </a:r>
                      <a:endParaRPr lang="pt-BR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Referências</a:t>
                      </a:r>
                      <a:endParaRPr lang="pt-BR" sz="1000" dirty="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</a:rPr>
                        <a:t>Apêndices e/ou Anexos</a:t>
                      </a:r>
                      <a:endParaRPr lang="pt-BR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33" marR="3743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24581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1417" y="2339102"/>
            <a:ext cx="8229600" cy="3743325"/>
          </a:xfrm>
        </p:spPr>
        <p:txBody>
          <a:bodyPr/>
          <a:lstStyle/>
          <a:p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relacionados ao </a:t>
            </a:r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Conteúdo:</a:t>
            </a:r>
          </a:p>
          <a:p>
            <a:pPr lvl="1"/>
            <a:r>
              <a:rPr lang="pt-BR" dirty="0"/>
              <a:t>Compreender o que é cultura organizacional, suas dimensões e elementos que </a:t>
            </a:r>
            <a:r>
              <a:rPr lang="pt-BR" dirty="0" smtClean="0"/>
              <a:t>caracterizam-na.</a:t>
            </a:r>
          </a:p>
          <a:p>
            <a:pPr lvl="1"/>
            <a:r>
              <a:rPr lang="pt-BR" dirty="0" smtClean="0"/>
              <a:t>Entender </a:t>
            </a:r>
            <a:r>
              <a:rPr lang="pt-BR" dirty="0"/>
              <a:t>o impacto que a cultura organizacional tem sobre o comportamento organizacional, bem como, sua postura e seus resultados.</a:t>
            </a:r>
            <a:br>
              <a:rPr lang="pt-BR" dirty="0"/>
            </a:br>
            <a:endParaRPr lang="pt-B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</a:t>
            </a: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relacionados à Metodologia de 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Pesquisa:</a:t>
            </a:r>
            <a:endParaRPr lang="pt-BR" dirty="0" smtClean="0"/>
          </a:p>
          <a:p>
            <a:pPr lvl="1"/>
            <a:r>
              <a:rPr lang="pt-BR" dirty="0" smtClean="0"/>
              <a:t>Desenvolver </a:t>
            </a:r>
            <a:r>
              <a:rPr lang="pt-BR" dirty="0"/>
              <a:t>diferentes instrumentos de coleta de dados alinhados aos objetivos </a:t>
            </a:r>
            <a:r>
              <a:rPr lang="pt-BR" dirty="0" smtClean="0"/>
              <a:t>propostos.</a:t>
            </a:r>
          </a:p>
          <a:p>
            <a:pPr lvl="1"/>
            <a:r>
              <a:rPr lang="pt-BR" dirty="0" smtClean="0"/>
              <a:t>Analisar </a:t>
            </a:r>
            <a:r>
              <a:rPr lang="pt-BR" dirty="0"/>
              <a:t>dados relacionando-os à teoria estudada.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Como mudar de forma contínua para se manter adequado ao contexto sem perder a identidade organizacional?</a:t>
            </a:r>
          </a:p>
          <a:p>
            <a:pPr lvl="0"/>
            <a:r>
              <a:rPr lang="pt-BR" dirty="0"/>
              <a:t>Que dimensões organizacionais podem definir um comportamento organizacional mais flexível para perceber as necessidades de novas mudanças e implementá-las?</a:t>
            </a:r>
          </a:p>
          <a:p>
            <a:pPr lvl="0"/>
            <a:r>
              <a:rPr lang="pt-BR" dirty="0"/>
              <a:t>De que forma indivíduos e a organização na qual estão inseridos podem convergir para uma ação que garanta uma postura mais estratégica?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550846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20000"/>
              </a:lnSpc>
              <a:buNone/>
            </a:pPr>
            <a:r>
              <a:rPr lang="pt-BR" dirty="0"/>
              <a:t>A resposta para todas essas questões passa pela CULTURA ORGANIZACIONAL, uma vez que, entre outras coisas, é a cultura organizacional que define como as pessoas devem se comportar no ambiente organizacional, bem como, de que forma a organização se relacionará com seus clientes, fornecedores, concorrentes e demais </a:t>
            </a:r>
            <a:r>
              <a:rPr lang="pt-BR" i="1" dirty="0" err="1"/>
              <a:t>stakeholders</a:t>
            </a:r>
            <a:r>
              <a:rPr lang="pt-BR" i="1" dirty="0"/>
              <a:t>.</a:t>
            </a:r>
            <a:r>
              <a:rPr lang="pt-BR" dirty="0"/>
              <a:t>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92229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Cultura organizacional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564904"/>
            <a:ext cx="8229600" cy="37433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pt-BR" dirty="0" smtClean="0"/>
              <a:t>A cultura </a:t>
            </a:r>
            <a:r>
              <a:rPr lang="pt-BR" dirty="0"/>
              <a:t>organizacional </a:t>
            </a:r>
            <a:r>
              <a:rPr lang="pt-BR" dirty="0" smtClean="0"/>
              <a:t>pode ser definida como </a:t>
            </a:r>
            <a:r>
              <a:rPr lang="pt-BR" dirty="0"/>
              <a:t>produto do aprendizado resultante das experiências compartilhadas por um </a:t>
            </a:r>
            <a:r>
              <a:rPr lang="pt-BR" dirty="0" smtClean="0"/>
              <a:t>grupo. Assim, a cultura pode se </a:t>
            </a:r>
            <a:r>
              <a:rPr lang="pt-BR" dirty="0"/>
              <a:t>modificar ao longo do tempo, justificando assim, sua adoção neste contexto dinâmico</a:t>
            </a:r>
            <a:endParaRPr lang="pt-BR" dirty="0" smtClean="0"/>
          </a:p>
          <a:p>
            <a:pPr>
              <a:lnSpc>
                <a:spcPct val="120000"/>
              </a:lnSpc>
            </a:pPr>
            <a:endParaRPr lang="pt-BR" dirty="0"/>
          </a:p>
          <a:p>
            <a:pPr>
              <a:lnSpc>
                <a:spcPct val="120000"/>
              </a:lnSpc>
            </a:pPr>
            <a:r>
              <a:rPr lang="pt-BR" dirty="0" smtClean="0"/>
              <a:t>Poder </a:t>
            </a:r>
            <a:r>
              <a:rPr lang="pt-BR" dirty="0"/>
              <a:t>haver várias “subculturas” diferentes em uma organização desde que todas sejam convergentes com a cultura </a:t>
            </a:r>
            <a:r>
              <a:rPr lang="pt-BR" dirty="0" smtClean="0"/>
              <a:t>macro.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27302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 análise da cultura: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Segundo </a:t>
            </a:r>
            <a:r>
              <a:rPr lang="pt-BR" dirty="0" err="1"/>
              <a:t>Schein</a:t>
            </a:r>
            <a:r>
              <a:rPr lang="pt-BR" dirty="0"/>
              <a:t> (1984), para compreender a cultura de uma organização há que se considerar três níveis: 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nível dos artefatos e das criações;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dos valores; e </a:t>
            </a:r>
            <a:endParaRPr lang="pt-BR" dirty="0" smtClean="0"/>
          </a:p>
          <a:p>
            <a:r>
              <a:rPr lang="pt-BR" dirty="0" smtClean="0"/>
              <a:t>o </a:t>
            </a:r>
            <a:r>
              <a:rPr lang="pt-BR" dirty="0"/>
              <a:t>dos pressupostos inconscientes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Observar quadro 2.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024012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268760"/>
            <a:ext cx="8229600" cy="792162"/>
          </a:xfrm>
        </p:spPr>
        <p:txBody>
          <a:bodyPr/>
          <a:lstStyle/>
          <a:p>
            <a:r>
              <a:rPr lang="pt-BR" dirty="0" smtClean="0"/>
              <a:t>Classificação de Cultura organizacional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2348880"/>
            <a:ext cx="9143999" cy="3743325"/>
          </a:xfrm>
        </p:spPr>
        <p:txBody>
          <a:bodyPr/>
          <a:lstStyle/>
          <a:p>
            <a:r>
              <a:rPr lang="pt-BR" dirty="0" smtClean="0"/>
              <a:t>Taxonomia de </a:t>
            </a:r>
            <a:r>
              <a:rPr lang="pt-BR" dirty="0" err="1" smtClean="0"/>
              <a:t>Handy</a:t>
            </a:r>
            <a:r>
              <a:rPr lang="pt-BR" dirty="0" smtClean="0"/>
              <a:t> (</a:t>
            </a:r>
            <a:r>
              <a:rPr lang="pt-BR" dirty="0"/>
              <a:t>1976) usa como principal critério para distinguir as diferentes culturas, o fluxo de poder nas organizações</a:t>
            </a:r>
            <a:r>
              <a:rPr lang="pt-BR" dirty="0" smtClean="0"/>
              <a:t>.</a:t>
            </a:r>
          </a:p>
          <a:p>
            <a:pPr lvl="1"/>
            <a:r>
              <a:rPr lang="pt-BR" dirty="0" smtClean="0"/>
              <a:t>Zeus – centralizada, decisões pessoais para os interesses organizacionais.</a:t>
            </a:r>
          </a:p>
          <a:p>
            <a:pPr lvl="1"/>
            <a:r>
              <a:rPr lang="pt-BR" dirty="0" smtClean="0"/>
              <a:t>Apolo – Hierárquica, com poder dividido nos diferentes níveis de forma </a:t>
            </a:r>
            <a:r>
              <a:rPr lang="pt-BR" dirty="0" err="1" smtClean="0"/>
              <a:t>meritocrática</a:t>
            </a:r>
            <a:r>
              <a:rPr lang="pt-BR" dirty="0" smtClean="0"/>
              <a:t>, decisões racionais.</a:t>
            </a:r>
          </a:p>
          <a:p>
            <a:pPr lvl="1"/>
            <a:r>
              <a:rPr lang="pt-BR" dirty="0" smtClean="0"/>
              <a:t>Atena – Poder compartilhado em equipes, decisões discutidas em grupos de especialistas.</a:t>
            </a:r>
          </a:p>
          <a:p>
            <a:pPr lvl="1"/>
            <a:r>
              <a:rPr lang="pt-BR" dirty="0" smtClean="0"/>
              <a:t>Dionísio – Decisões pessoais que levam em consideração interesses pessoais e individuais.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4173516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412776"/>
            <a:ext cx="8229600" cy="792162"/>
          </a:xfrm>
        </p:spPr>
        <p:txBody>
          <a:bodyPr/>
          <a:lstStyle/>
          <a:p>
            <a:r>
              <a:rPr lang="pt-BR" dirty="0"/>
              <a:t>Classificação de Cultura organizacional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2636912"/>
            <a:ext cx="8229600" cy="3743325"/>
          </a:xfrm>
        </p:spPr>
        <p:txBody>
          <a:bodyPr/>
          <a:lstStyle/>
          <a:p>
            <a:r>
              <a:rPr lang="pt-BR" dirty="0"/>
              <a:t>A proposta de Cameron e Quinn (1999) baseia-se </a:t>
            </a:r>
            <a:r>
              <a:rPr lang="pt-BR" dirty="0" smtClean="0"/>
              <a:t>em uma </a:t>
            </a:r>
            <a:r>
              <a:rPr lang="pt-BR" dirty="0"/>
              <a:t>estrutura de Valores Concorrentes (</a:t>
            </a:r>
            <a:r>
              <a:rPr lang="pt-BR" i="1" dirty="0" err="1"/>
              <a:t>Competing</a:t>
            </a:r>
            <a:r>
              <a:rPr lang="pt-BR" i="1" dirty="0"/>
              <a:t> </a:t>
            </a:r>
            <a:r>
              <a:rPr lang="pt-BR" i="1" dirty="0" err="1"/>
              <a:t>Values</a:t>
            </a:r>
            <a:r>
              <a:rPr lang="pt-BR" i="1" dirty="0"/>
              <a:t> Framework</a:t>
            </a:r>
            <a:r>
              <a:rPr lang="pt-BR" dirty="0" smtClean="0"/>
              <a:t>).</a:t>
            </a:r>
          </a:p>
          <a:p>
            <a:pPr lvl="1"/>
            <a:r>
              <a:rPr lang="pt-BR" b="1" dirty="0"/>
              <a:t>Cultura Clã – foco interno com flexibilidade e dinamismo – </a:t>
            </a:r>
            <a:r>
              <a:rPr lang="pt-BR" dirty="0"/>
              <a:t>é caracterizada pela coesão, comprometimento e coletividade. </a:t>
            </a:r>
            <a:endParaRPr lang="pt-BR" dirty="0" smtClean="0"/>
          </a:p>
          <a:p>
            <a:pPr lvl="1"/>
            <a:r>
              <a:rPr lang="pt-BR" b="1" dirty="0" smtClean="0"/>
              <a:t>Cultura </a:t>
            </a:r>
            <a:r>
              <a:rPr lang="pt-BR" b="1" dirty="0"/>
              <a:t>Mercado ou Racional – foco externo, racionalidade e controle -  </a:t>
            </a:r>
            <a:r>
              <a:rPr lang="pt-BR" dirty="0"/>
              <a:t>é caracterizada pela busca da competitividade, produtividade e </a:t>
            </a:r>
            <a:r>
              <a:rPr lang="pt-BR" dirty="0" smtClean="0"/>
              <a:t>resultados.</a:t>
            </a:r>
          </a:p>
        </p:txBody>
      </p:sp>
    </p:spTree>
    <p:extLst>
      <p:ext uri="{BB962C8B-B14F-4D97-AF65-F5344CB8AC3E}">
        <p14:creationId xmlns:p14="http://schemas.microsoft.com/office/powerpoint/2010/main" xmlns="" val="3998161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pt-BR" b="1" dirty="0"/>
              <a:t>Cultura </a:t>
            </a:r>
            <a:r>
              <a:rPr lang="pt-BR" b="1" dirty="0" err="1"/>
              <a:t>Adhocrática</a:t>
            </a:r>
            <a:r>
              <a:rPr lang="pt-BR" b="1" dirty="0"/>
              <a:t> ou </a:t>
            </a:r>
            <a:r>
              <a:rPr lang="pt-BR" b="1" dirty="0" err="1"/>
              <a:t>Inovativa</a:t>
            </a:r>
            <a:r>
              <a:rPr lang="pt-BR" dirty="0"/>
              <a:t> – </a:t>
            </a:r>
            <a:r>
              <a:rPr lang="pt-BR" b="1" dirty="0"/>
              <a:t>foco externo, flexibilidade e dinamismo</a:t>
            </a:r>
            <a:r>
              <a:rPr lang="pt-BR" dirty="0"/>
              <a:t> – a flexibilidade e dinamismo refletem-se em uma organização com indivíduos empreendedores e criativos voltados para atender um ambiente externo que é extremamente dinâmico e arriscado. </a:t>
            </a:r>
          </a:p>
          <a:p>
            <a:pPr lvl="1"/>
            <a:r>
              <a:rPr lang="pt-BR" b="1" dirty="0"/>
              <a:t>Cultura Hierárquica</a:t>
            </a:r>
            <a:r>
              <a:rPr lang="pt-BR" dirty="0"/>
              <a:t> – </a:t>
            </a:r>
            <a:r>
              <a:rPr lang="pt-BR" b="1" dirty="0"/>
              <a:t>foco interno, estabilidade e controle</a:t>
            </a:r>
            <a:r>
              <a:rPr lang="pt-BR" dirty="0"/>
              <a:t> - O ambiente interno de trabalho é caracterizado por regras, procedimentos e controles.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214872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2089</TotalTime>
  <Words>799</Words>
  <Application>Microsoft Office PowerPoint</Application>
  <PresentationFormat>Apresentação na tela (4:3)</PresentationFormat>
  <Paragraphs>82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EAD 2</vt:lpstr>
      <vt:lpstr>Disciplina: Cultura Organizacional </vt:lpstr>
      <vt:lpstr>Objetivos</vt:lpstr>
      <vt:lpstr>Contexto</vt:lpstr>
      <vt:lpstr>Slide 4</vt:lpstr>
      <vt:lpstr>Cultura organizacional </vt:lpstr>
      <vt:lpstr>Para análise da cultura:</vt:lpstr>
      <vt:lpstr>Classificação de Cultura organizacional</vt:lpstr>
      <vt:lpstr>Classificação de Cultura organizacional</vt:lpstr>
      <vt:lpstr>Slide 9</vt:lpstr>
      <vt:lpstr>Sendo assim este Seminário propõe que: 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SUPERVISÃO</cp:lastModifiedBy>
  <cp:revision>148</cp:revision>
  <dcterms:created xsi:type="dcterms:W3CDTF">2008-02-29T14:01:30Z</dcterms:created>
  <dcterms:modified xsi:type="dcterms:W3CDTF">2015-02-24T17:26:41Z</dcterms:modified>
</cp:coreProperties>
</file>