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9"/>
  </p:notesMasterIdLst>
  <p:sldIdLst>
    <p:sldId id="257" r:id="rId2"/>
    <p:sldId id="261" r:id="rId3"/>
    <p:sldId id="262" r:id="rId4"/>
    <p:sldId id="263" r:id="rId5"/>
    <p:sldId id="264" r:id="rId6"/>
    <p:sldId id="265" r:id="rId7"/>
    <p:sldId id="266" r:id="rId8"/>
  </p:sldIdLst>
  <p:sldSz cx="9144000" cy="6858000" type="screen4x3"/>
  <p:notesSz cx="6858000" cy="9144000"/>
  <p:custDataLst>
    <p:tags r:id="rId10"/>
  </p:custDataLst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339933"/>
    <a:srgbClr val="66FFCC"/>
    <a:srgbClr val="00FF99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1686" y="2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04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CED7630A-573F-4D86-9A1C-31D1C6A2C6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500954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D8E753A-1649-4C62-8232-A2C3D93F9C9E}" type="slidenum">
              <a:rPr lang="pt-BR" smtClean="0"/>
              <a:pPr/>
              <a:t>1</a:t>
            </a:fld>
            <a:endParaRPr lang="pt-BR" smtClean="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</p:spTree>
    <p:extLst>
      <p:ext uri="{BB962C8B-B14F-4D97-AF65-F5344CB8AC3E}">
        <p14:creationId xmlns:p14="http://schemas.microsoft.com/office/powerpoint/2010/main" val="2152917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[final]barra-ead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250825" y="1341438"/>
            <a:ext cx="8713788" cy="1116012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23850" y="2852738"/>
            <a:ext cx="8424863" cy="3744912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200"/>
            </a:lvl1pPr>
          </a:lstStyle>
          <a:p>
            <a:r>
              <a:rPr lang="pt-BR"/>
              <a:t>Clique para editar o estilo do subtítulo mestre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02B11F-1C32-4586-88A9-72A0FAEF649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40513" y="1557338"/>
            <a:ext cx="2057400" cy="4967287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68313" y="1557338"/>
            <a:ext cx="6019800" cy="4967287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43A183-BCBB-442B-A16A-1B2CB3C3BB9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ítulo, text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8313" y="1557338"/>
            <a:ext cx="8229600" cy="792162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half" idx="1"/>
          </p:nvPr>
        </p:nvSpPr>
        <p:spPr>
          <a:xfrm>
            <a:off x="468313" y="2781300"/>
            <a:ext cx="4038600" cy="3743325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59313" y="2781300"/>
            <a:ext cx="4038600" cy="3743325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5A82FB-C9D1-42B6-AC1B-36059DB2D18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B28510-EA7C-4EFA-BBFD-32127D50DCD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7110A8-2B5E-40B4-950F-4EBD6726E46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68313" y="2781300"/>
            <a:ext cx="4038600" cy="3743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59313" y="2781300"/>
            <a:ext cx="4038600" cy="3743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C787DC-73A1-404B-A83B-CA102F7C745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E3B350-94DC-4666-B87A-D370497737D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31A1CE-DDEE-4769-87D1-5C934361D90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5F5C20-8CF7-4BD6-8DD9-D5018970B40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08E7D9-DD8B-4365-9A45-359706DEED9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0AC24D-80E4-4C3E-9A5C-220DE2F7E7E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FFB27952-DDF6-4A3F-A070-21A7588E5C5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149" name="Rectangle 5"/>
          <p:cNvSpPr>
            <a:spLocks noChangeArrowheads="1"/>
          </p:cNvSpPr>
          <p:nvPr userDrawn="1"/>
        </p:nvSpPr>
        <p:spPr bwMode="auto">
          <a:xfrm>
            <a:off x="0" y="1268413"/>
            <a:ext cx="9144000" cy="5589587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2781300"/>
            <a:ext cx="8229600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31" name="Rectangle 7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68313" y="1557338"/>
            <a:ext cx="82296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pic>
        <p:nvPicPr>
          <p:cNvPr id="1032" name="Picture 8" descr="[final]barra-ead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91440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895" r:id="rId1"/>
    <p:sldLayoutId id="2147483884" r:id="rId2"/>
    <p:sldLayoutId id="2147483885" r:id="rId3"/>
    <p:sldLayoutId id="2147483886" r:id="rId4"/>
    <p:sldLayoutId id="2147483887" r:id="rId5"/>
    <p:sldLayoutId id="2147483888" r:id="rId6"/>
    <p:sldLayoutId id="2147483889" r:id="rId7"/>
    <p:sldLayoutId id="2147483890" r:id="rId8"/>
    <p:sldLayoutId id="2147483891" r:id="rId9"/>
    <p:sldLayoutId id="2147483892" r:id="rId10"/>
    <p:sldLayoutId id="2147483893" r:id="rId11"/>
    <p:sldLayoutId id="2147483894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323528" y="2348880"/>
            <a:ext cx="8748464" cy="1597025"/>
          </a:xfrm>
        </p:spPr>
        <p:txBody>
          <a:bodyPr/>
          <a:lstStyle/>
          <a:p>
            <a:pPr eaLnBrk="1" hangingPunct="1"/>
            <a:r>
              <a:rPr lang="pt-BR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Disciplina:</a:t>
            </a:r>
            <a:r>
              <a:rPr lang="pt-BR" sz="44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/>
            </a:r>
            <a:br>
              <a:rPr lang="pt-BR" sz="44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</a:br>
            <a:r>
              <a:rPr lang="pt-BR" sz="4400" dirty="0" smtClean="0">
                <a:effectLst/>
              </a:rPr>
              <a:t>Direção Estratégica</a:t>
            </a:r>
            <a:endParaRPr lang="pt-BR" sz="4400" dirty="0" smtClean="0">
              <a:solidFill>
                <a:schemeClr val="bg1">
                  <a:lumMod val="50000"/>
                </a:schemeClr>
              </a:solidFill>
              <a:effectLst/>
              <a:latin typeface="Calibri" pitchFamily="34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539552" y="4077072"/>
            <a:ext cx="8352927" cy="72008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Prof</a:t>
            </a:r>
            <a:r>
              <a:rPr lang="en-US" sz="2800" b="1" baseline="300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a</a:t>
            </a: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. </a:t>
            </a:r>
            <a:r>
              <a:rPr lang="pt-BR" sz="2800" b="1" dirty="0" smtClean="0">
                <a:latin typeface="Calibri" pitchFamily="34" charset="0"/>
              </a:rPr>
              <a:t>Gabriela Gonçalves Silveira Fiates</a:t>
            </a:r>
            <a:endParaRPr lang="en-US" sz="28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800" dirty="0"/>
              <a:t>Unidade 2 – O Tempo, o Espaço, os Autores e suas Ideias em Relação à Estratégia</a:t>
            </a:r>
            <a:br>
              <a:rPr lang="pt-BR" sz="2800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O </a:t>
            </a:r>
            <a:r>
              <a:rPr lang="pt-BR" dirty="0"/>
              <a:t>Tempo, o Espaço, os Autores e suas Ideias: elos de construção do </a:t>
            </a:r>
            <a:r>
              <a:rPr lang="pt-BR" dirty="0" smtClean="0"/>
              <a:t>conhecimento estratégico </a:t>
            </a:r>
            <a:r>
              <a:rPr lang="pt-BR" dirty="0"/>
              <a:t>gerencial </a:t>
            </a:r>
            <a:endParaRPr lang="pt-BR" dirty="0" smtClean="0"/>
          </a:p>
          <a:p>
            <a:r>
              <a:rPr lang="pt-BR" dirty="0" smtClean="0"/>
              <a:t>Autores</a:t>
            </a:r>
            <a:r>
              <a:rPr lang="pt-BR" dirty="0"/>
              <a:t>, Obras e Ideias </a:t>
            </a:r>
            <a:r>
              <a:rPr lang="pt-BR" dirty="0" smtClean="0"/>
              <a:t>Centrais</a:t>
            </a:r>
          </a:p>
          <a:p>
            <a:endParaRPr lang="pt-BR" dirty="0"/>
          </a:p>
          <a:p>
            <a:r>
              <a:rPr lang="pt-BR" dirty="0" smtClean="0"/>
              <a:t>Objetivo: </a:t>
            </a:r>
            <a:r>
              <a:rPr lang="pt-BR" dirty="0" smtClean="0"/>
              <a:t>entender </a:t>
            </a:r>
            <a:r>
              <a:rPr lang="pt-BR" dirty="0"/>
              <a:t>os fatos que marcaram o Século XX e </a:t>
            </a:r>
            <a:r>
              <a:rPr lang="pt-BR" dirty="0" smtClean="0"/>
              <a:t>que fortaleceram </a:t>
            </a:r>
            <a:r>
              <a:rPr lang="pt-BR" dirty="0"/>
              <a:t>a gestão como campo do </a:t>
            </a:r>
            <a:r>
              <a:rPr lang="pt-BR" dirty="0" smtClean="0"/>
              <a:t>conhecimento e </a:t>
            </a:r>
            <a:r>
              <a:rPr lang="pt-BR" dirty="0"/>
              <a:t>de atuação profissional; </a:t>
            </a:r>
            <a:r>
              <a:rPr lang="pt-BR" dirty="0" smtClean="0"/>
              <a:t>e o desenvolvimento do tema a partir da ideia dos principais autores da área.</a:t>
            </a:r>
          </a:p>
        </p:txBody>
      </p:sp>
    </p:spTree>
    <p:extLst>
      <p:ext uri="{BB962C8B-B14F-4D97-AF65-F5344CB8AC3E}">
        <p14:creationId xmlns:p14="http://schemas.microsoft.com/office/powerpoint/2010/main" val="4234095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8313" y="1557338"/>
            <a:ext cx="8229600" cy="3743325"/>
          </a:xfrm>
        </p:spPr>
        <p:txBody>
          <a:bodyPr/>
          <a:lstStyle/>
          <a:p>
            <a:r>
              <a:rPr lang="pt-BR" dirty="0" smtClean="0"/>
              <a:t>O </a:t>
            </a:r>
            <a:r>
              <a:rPr lang="pt-BR" dirty="0"/>
              <a:t>Século </a:t>
            </a:r>
            <a:r>
              <a:rPr lang="pt-BR" dirty="0" smtClean="0"/>
              <a:t>XX, a partir de suas inúmeras mudanças, foi </a:t>
            </a:r>
            <a:r>
              <a:rPr lang="pt-BR" dirty="0"/>
              <a:t>o </a:t>
            </a:r>
            <a:r>
              <a:rPr lang="pt-BR" dirty="0" smtClean="0"/>
              <a:t>Século da </a:t>
            </a:r>
            <a:r>
              <a:rPr lang="pt-BR" dirty="0"/>
              <a:t>Gestão como campo de estudos e aplicação dos </a:t>
            </a:r>
            <a:r>
              <a:rPr lang="pt-BR" dirty="0" smtClean="0"/>
              <a:t>conhecimentos desenvolvidos voltados </a:t>
            </a:r>
            <a:r>
              <a:rPr lang="pt-BR" dirty="0"/>
              <a:t>ao alcance de resultados organizacionais no primeiro, </a:t>
            </a:r>
            <a:r>
              <a:rPr lang="pt-BR" dirty="0" smtClean="0"/>
              <a:t>segundo e </a:t>
            </a:r>
            <a:r>
              <a:rPr lang="pt-BR" dirty="0"/>
              <a:t>terceiro setores do sistema produtivo mundial</a:t>
            </a:r>
            <a:r>
              <a:rPr lang="pt-BR" dirty="0" smtClean="0"/>
              <a:t>.</a:t>
            </a:r>
          </a:p>
          <a:p>
            <a:endParaRPr lang="pt-BR" dirty="0"/>
          </a:p>
          <a:p>
            <a:r>
              <a:rPr lang="pt-BR" dirty="0"/>
              <a:t>O estudo do Século XX nos remete ao surgimento </a:t>
            </a:r>
            <a:r>
              <a:rPr lang="pt-BR" dirty="0" smtClean="0"/>
              <a:t>de organizações </a:t>
            </a:r>
            <a:r>
              <a:rPr lang="pt-BR" dirty="0"/>
              <a:t>de classe </a:t>
            </a:r>
            <a:r>
              <a:rPr lang="pt-BR" dirty="0" smtClean="0"/>
              <a:t>mundial.</a:t>
            </a:r>
          </a:p>
          <a:p>
            <a:endParaRPr lang="pt-BR" dirty="0"/>
          </a:p>
          <a:p>
            <a:r>
              <a:rPr lang="pt-BR" dirty="0"/>
              <a:t>Para compreender o avanço científico, tecnológico, </a:t>
            </a:r>
            <a:r>
              <a:rPr lang="pt-BR" dirty="0" smtClean="0"/>
              <a:t>econômico e </a:t>
            </a:r>
            <a:r>
              <a:rPr lang="pt-BR" dirty="0"/>
              <a:t>produtivo, acelerado ao longo do Século XX, é necessário estudar </a:t>
            </a:r>
            <a:r>
              <a:rPr lang="pt-BR" dirty="0" smtClean="0"/>
              <a:t>as contribuições </a:t>
            </a:r>
            <a:r>
              <a:rPr lang="pt-BR" dirty="0"/>
              <a:t>de Frederick Winslow Taylor, Henri Fayol e Henri Ford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39465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0951552"/>
              </p:ext>
            </p:extLst>
          </p:nvPr>
        </p:nvGraphicFramePr>
        <p:xfrm>
          <a:off x="251520" y="1268760"/>
          <a:ext cx="8661648" cy="52195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119"/>
                <a:gridCol w="2016224"/>
                <a:gridCol w="1656184"/>
                <a:gridCol w="3909121"/>
              </a:tblGrid>
              <a:tr h="647526">
                <a:tc>
                  <a:txBody>
                    <a:bodyPr/>
                    <a:lstStyle/>
                    <a:p>
                      <a:r>
                        <a:rPr lang="pt-BR" dirty="0" smtClean="0"/>
                        <a:t>Autor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Biografia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Obra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Destaque da obra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Sun </a:t>
                      </a:r>
                      <a:r>
                        <a:rPr lang="pt-BR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Tzu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filósofo, ideólogo, mestre e general Chinês, viveu</a:t>
                      </a:r>
                    </a:p>
                    <a:p>
                      <a:r>
                        <a:rPr lang="pt-BR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aproximadamente a 500 a.C.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b="0" i="1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 Arte da Guerra</a:t>
                      </a:r>
                      <a:r>
                        <a:rPr lang="pt-BR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Avaliações Estratégicas;</a:t>
                      </a:r>
                    </a:p>
                    <a:p>
                      <a:r>
                        <a:rPr lang="pt-BR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Competição;</a:t>
                      </a:r>
                    </a:p>
                    <a:p>
                      <a:r>
                        <a:rPr lang="pt-BR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Comportamento tático e ofensivo;</a:t>
                      </a:r>
                    </a:p>
                    <a:p>
                      <a:r>
                        <a:rPr lang="pt-BR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Pontos Fracos e Pontos Fortes;</a:t>
                      </a:r>
                    </a:p>
                    <a:p>
                      <a:r>
                        <a:rPr lang="pt-BR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Adaptações;</a:t>
                      </a:r>
                    </a:p>
                    <a:p>
                      <a:r>
                        <a:rPr lang="pt-BR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Dinâmica;</a:t>
                      </a:r>
                    </a:p>
                    <a:p>
                      <a:r>
                        <a:rPr lang="pt-BR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Vigilância;</a:t>
                      </a:r>
                    </a:p>
                    <a:p>
                      <a:r>
                        <a:rPr lang="pt-BR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Alinhamento</a:t>
                      </a:r>
                    </a:p>
                    <a:p>
                      <a:r>
                        <a:rPr lang="pt-BR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dos objetivos individuais aos organizacionais</a:t>
                      </a:r>
                      <a:endParaRPr lang="pt-BR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Henry Fayol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Engenheiro</a:t>
                      </a:r>
                      <a:r>
                        <a:rPr lang="pt-BR" sz="1600" baseline="0" dirty="0" smtClean="0"/>
                        <a:t> de minas, francês.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b="0" i="1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Administração Industrial</a:t>
                      </a:r>
                    </a:p>
                    <a:p>
                      <a:r>
                        <a:rPr lang="pt-BR" sz="1600" b="0" i="1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 Geral: previsão, organização,</a:t>
                      </a:r>
                    </a:p>
                    <a:p>
                      <a:r>
                        <a:rPr lang="pt-BR" sz="1600" b="0" i="1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comando, coordenação,</a:t>
                      </a:r>
                    </a:p>
                    <a:p>
                      <a:r>
                        <a:rPr lang="pt-BR" sz="1600" b="0" i="1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Controle</a:t>
                      </a:r>
                      <a:r>
                        <a:rPr lang="pt-BR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Planejamento</a:t>
                      </a:r>
                    </a:p>
                    <a:p>
                      <a:r>
                        <a:rPr lang="pt-BR" sz="1600" dirty="0" smtClean="0"/>
                        <a:t>Top-</a:t>
                      </a:r>
                      <a:r>
                        <a:rPr lang="pt-BR" sz="1600" dirty="0" err="1" smtClean="0"/>
                        <a:t>down</a:t>
                      </a:r>
                      <a:endParaRPr lang="pt-BR" sz="1600" dirty="0" smtClean="0"/>
                    </a:p>
                    <a:p>
                      <a:r>
                        <a:rPr lang="pt-BR" sz="1600" dirty="0" smtClean="0"/>
                        <a:t>Função Administrativa= </a:t>
                      </a:r>
                      <a:r>
                        <a:rPr lang="pt-BR" sz="1600" b="0" i="1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previsão, organização,</a:t>
                      </a:r>
                    </a:p>
                    <a:p>
                      <a:r>
                        <a:rPr lang="pt-BR" sz="1600" b="0" i="1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comando, coordenação,</a:t>
                      </a:r>
                    </a:p>
                    <a:p>
                      <a:r>
                        <a:rPr lang="pt-BR" sz="1600" b="0" i="1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Controle</a:t>
                      </a:r>
                      <a:r>
                        <a:rPr lang="pt-BR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pt-BR" sz="1600" dirty="0" smtClean="0"/>
                    </a:p>
                    <a:p>
                      <a:r>
                        <a:rPr lang="pt-BR" sz="1600" dirty="0" smtClean="0"/>
                        <a:t>POC</a:t>
                      </a:r>
                      <a:r>
                        <a:rPr lang="pt-BR" sz="1600" baseline="30000" dirty="0" smtClean="0"/>
                        <a:t>3</a:t>
                      </a:r>
                      <a:endParaRPr lang="pt-BR" sz="1600" baseline="30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881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7803782"/>
              </p:ext>
            </p:extLst>
          </p:nvPr>
        </p:nvGraphicFramePr>
        <p:xfrm>
          <a:off x="468313" y="1244600"/>
          <a:ext cx="8496174" cy="5613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8654"/>
                <a:gridCol w="1709831"/>
                <a:gridCol w="1858512"/>
                <a:gridCol w="3739177"/>
              </a:tblGrid>
              <a:tr h="370840"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Autor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Biografia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Obra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 smtClean="0"/>
                        <a:t>Destaque da obra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Frederick Winslow Taylor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Engenheiro mecânico, americano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b="0" i="1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Princípios de Administração</a:t>
                      </a:r>
                    </a:p>
                    <a:p>
                      <a:r>
                        <a:rPr lang="pt-BR" sz="1600" b="0" i="1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Científica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“</a:t>
                      </a:r>
                      <a:r>
                        <a:rPr lang="pt-BR" sz="1600" dirty="0" err="1" smtClean="0"/>
                        <a:t>One</a:t>
                      </a:r>
                      <a:r>
                        <a:rPr lang="pt-BR" sz="1600" dirty="0" smtClean="0"/>
                        <a:t> </a:t>
                      </a:r>
                      <a:r>
                        <a:rPr lang="pt-BR" sz="1600" dirty="0" err="1" smtClean="0"/>
                        <a:t>best</a:t>
                      </a:r>
                      <a:r>
                        <a:rPr lang="pt-BR" sz="1600" dirty="0" smtClean="0"/>
                        <a:t> </a:t>
                      </a:r>
                      <a:r>
                        <a:rPr lang="pt-BR" sz="1600" dirty="0" err="1" smtClean="0"/>
                        <a:t>way</a:t>
                      </a:r>
                      <a:r>
                        <a:rPr lang="pt-BR" sz="1600" dirty="0" smtClean="0"/>
                        <a:t>”</a:t>
                      </a:r>
                    </a:p>
                    <a:p>
                      <a:r>
                        <a:rPr lang="pt-BR" sz="1600" dirty="0" smtClean="0"/>
                        <a:t>Administrador: planeja e controle</a:t>
                      </a:r>
                    </a:p>
                    <a:p>
                      <a:r>
                        <a:rPr lang="pt-BR" sz="1600" dirty="0" smtClean="0"/>
                        <a:t>Operadores: executam – eficiência operacional.</a:t>
                      </a:r>
                      <a:endParaRPr lang="pt-BR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Igor </a:t>
                      </a:r>
                      <a:r>
                        <a:rPr lang="pt-BR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Ansoff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Imigrante Russo, morou e desenvolveu sua obra nos</a:t>
                      </a:r>
                      <a:r>
                        <a:rPr lang="pt-BR" sz="1600" baseline="0" dirty="0" smtClean="0"/>
                        <a:t> EUA. (Matemático)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b="0" i="1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Estratégia Corporativa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Planejamento</a:t>
                      </a:r>
                      <a:r>
                        <a:rPr lang="pt-BR" sz="1600" baseline="0" dirty="0" smtClean="0"/>
                        <a:t> ( anos mais tarde incluiu a importância da </a:t>
                      </a:r>
                      <a:r>
                        <a:rPr lang="pt-BR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flexibilidade e de adaptabilidade.)</a:t>
                      </a:r>
                    </a:p>
                    <a:p>
                      <a:r>
                        <a:rPr lang="pt-BR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Modelo racional para tomada de decisões.</a:t>
                      </a:r>
                    </a:p>
                    <a:p>
                      <a:r>
                        <a:rPr lang="pt-BR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Sinergia.</a:t>
                      </a:r>
                      <a:endParaRPr lang="pt-BR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Alfred P. </a:t>
                      </a:r>
                      <a:r>
                        <a:rPr lang="pt-BR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Sloan</a:t>
                      </a:r>
                      <a:r>
                        <a:rPr lang="pt-BR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Jr.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Engenheiro americano – gestor da GM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Meus anos com a General Motors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Organização vista como um </a:t>
                      </a:r>
                      <a:r>
                        <a:rPr lang="pt-BR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sistema coordenado, articulado e gerenciado para atingir objetivos e estratégias empresariais com sucesso.</a:t>
                      </a:r>
                      <a:endParaRPr lang="pt-BR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Alfred Chandler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Economista, professor</a:t>
                      </a:r>
                      <a:r>
                        <a:rPr lang="pt-BR" sz="1600" baseline="0" dirty="0" smtClean="0"/>
                        <a:t> de Harvard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b="0" i="1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Estratégia e Estrutura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História empresarial como ferramenta gerencial. A organização rearranja sua estrutura</a:t>
                      </a:r>
                      <a:r>
                        <a:rPr lang="pt-BR" sz="1600" baseline="0" dirty="0" smtClean="0"/>
                        <a:t> para adequar-se às suas estratégias. </a:t>
                      </a:r>
                    </a:p>
                    <a:p>
                      <a:r>
                        <a:rPr lang="pt-BR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Adaptação organizacional e aprendizagem dos membros.</a:t>
                      </a:r>
                      <a:endParaRPr lang="pt-BR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5511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6461746"/>
              </p:ext>
            </p:extLst>
          </p:nvPr>
        </p:nvGraphicFramePr>
        <p:xfrm>
          <a:off x="107504" y="1268760"/>
          <a:ext cx="8856983" cy="5278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/>
                <a:gridCol w="1440160"/>
                <a:gridCol w="2377705"/>
                <a:gridCol w="3742974"/>
              </a:tblGrid>
              <a:tr h="370840"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Autor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Biografia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Obra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 smtClean="0"/>
                        <a:t>Destaque da obra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Carl von </a:t>
                      </a:r>
                      <a:r>
                        <a:rPr lang="pt-BR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Clausewitz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General da Prússia, atual território da Alemanha.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b="0" i="1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 Guerra</a:t>
                      </a:r>
                    </a:p>
                    <a:p>
                      <a:endParaRPr lang="pt-BR" sz="1600" b="0" i="1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pt-BR" sz="1600" b="0" i="1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Clausewitz</a:t>
                      </a:r>
                      <a:r>
                        <a:rPr lang="pt-BR" sz="1600" b="0" i="1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e a Estratégia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 melhor ataque é uma ótima defesa (desgaste do ofensor).</a:t>
                      </a:r>
                    </a:p>
                    <a:p>
                      <a:r>
                        <a:rPr lang="pt-BR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Clareza dos objetivos e da disponibilidade de meios.</a:t>
                      </a:r>
                    </a:p>
                    <a:p>
                      <a:r>
                        <a:rPr lang="pt-BR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Princípios éticos.</a:t>
                      </a:r>
                      <a:endParaRPr lang="pt-BR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Michael Porter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Engenheiro Aeronáutico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b="0" i="1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Estratégia Competitiva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Estratégias genéricas – liderança em</a:t>
                      </a:r>
                    </a:p>
                    <a:p>
                      <a:r>
                        <a:rPr lang="pt-BR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custo, diferenciação e enfoque.</a:t>
                      </a:r>
                    </a:p>
                    <a:p>
                      <a:r>
                        <a:rPr lang="pt-BR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Proposição única e com</a:t>
                      </a:r>
                    </a:p>
                    <a:p>
                      <a:r>
                        <a:rPr lang="pt-BR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grande valor agregado ao usuário final</a:t>
                      </a:r>
                      <a:endParaRPr lang="pt-BR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Henry </a:t>
                      </a:r>
                      <a:r>
                        <a:rPr lang="pt-BR" sz="16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Mintzberg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Engenheiro canadense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b="0" i="1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Safári de Estratégia:</a:t>
                      </a:r>
                    </a:p>
                    <a:p>
                      <a:r>
                        <a:rPr lang="pt-BR" sz="1600" b="0" i="1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um roteiro pela selva do planejamento estratégico</a:t>
                      </a:r>
                    </a:p>
                    <a:p>
                      <a:endParaRPr lang="pt-BR" sz="1600" b="0" i="1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pt-BR" sz="1600" b="0" i="1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 processo</a:t>
                      </a:r>
                    </a:p>
                    <a:p>
                      <a:r>
                        <a:rPr lang="pt-BR" sz="1600" b="0" i="1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 Estratégia </a:t>
                      </a:r>
                      <a:r>
                        <a:rPr lang="pt-BR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 </a:t>
                      </a:r>
                      <a:r>
                        <a:rPr lang="pt-BR" sz="1600" b="0" i="1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Ascensão e Queda do Planejamento Estratégico</a:t>
                      </a:r>
                      <a:r>
                        <a:rPr lang="pt-BR" sz="16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Estratégia não é um processo puramente analítico,</a:t>
                      </a:r>
                      <a:r>
                        <a:rPr lang="pt-BR" sz="1600" baseline="0" dirty="0" smtClean="0"/>
                        <a:t> mas também sintético.</a:t>
                      </a:r>
                    </a:p>
                    <a:p>
                      <a:r>
                        <a:rPr lang="pt-BR" sz="1600" baseline="0" dirty="0" smtClean="0"/>
                        <a:t>O fazer pode determinar a estratégia em alguns casos.</a:t>
                      </a:r>
                    </a:p>
                    <a:p>
                      <a:r>
                        <a:rPr lang="pt-BR" sz="1600" baseline="0" dirty="0" smtClean="0"/>
                        <a:t>Formular X formar.</a:t>
                      </a:r>
                      <a:endParaRPr lang="pt-BR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6172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9716018"/>
              </p:ext>
            </p:extLst>
          </p:nvPr>
        </p:nvGraphicFramePr>
        <p:xfrm>
          <a:off x="251520" y="1557338"/>
          <a:ext cx="8229600" cy="4942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Autor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Biografia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Obra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 smtClean="0"/>
                        <a:t>Destaque da obra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Gary </a:t>
                      </a:r>
                      <a:r>
                        <a:rPr lang="pt-BR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Hamel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Professor e consultor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800" b="0" i="1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Competindo pelo Futuro</a:t>
                      </a:r>
                      <a:r>
                        <a:rPr lang="pt-B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Mudança como dimensão inevitável no ambiente externo</a:t>
                      </a:r>
                    </a:p>
                    <a:p>
                      <a:endParaRPr lang="pt-BR" sz="18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pt-B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Competência essencial.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C. K. </a:t>
                      </a:r>
                      <a:r>
                        <a:rPr lang="pt-BR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Prahalad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Professor indiano, com atuação internacional.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i="1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Competindo pelo Futuro</a:t>
                      </a:r>
                      <a:r>
                        <a:rPr lang="pt-B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pt-BR" dirty="0" smtClean="0"/>
                    </a:p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competências essenciais ou mesmo na inovação</a:t>
                      </a:r>
                    </a:p>
                    <a:p>
                      <a:r>
                        <a:rPr lang="pt-B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 produtos em busca de competitividade e liderança</a:t>
                      </a:r>
                    </a:p>
                    <a:p>
                      <a:r>
                        <a:rPr lang="pt-B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organizacional.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4452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EAD 2">
  <a:themeElements>
    <a:clrScheme name="EAD 2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EAD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AD 2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AD 2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4120</TotalTime>
  <Words>609</Words>
  <Application>Microsoft Office PowerPoint</Application>
  <PresentationFormat>Apresentação na tela (4:3)</PresentationFormat>
  <Paragraphs>113</Paragraphs>
  <Slides>7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1" baseType="lpstr">
      <vt:lpstr>Arial</vt:lpstr>
      <vt:lpstr>Calibri</vt:lpstr>
      <vt:lpstr>Wingdings</vt:lpstr>
      <vt:lpstr>EAD 2</vt:lpstr>
      <vt:lpstr>Disciplina: Direção Estratégica</vt:lpstr>
      <vt:lpstr>Unidade 2 – O Tempo, o Espaço, os Autores e suas Ideias em Relação à Estratégia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DISCIPLINA</dc:title>
  <dc:creator>.</dc:creator>
  <cp:lastModifiedBy>Gabriela Fiates</cp:lastModifiedBy>
  <cp:revision>160</cp:revision>
  <dcterms:created xsi:type="dcterms:W3CDTF">2008-02-29T14:01:30Z</dcterms:created>
  <dcterms:modified xsi:type="dcterms:W3CDTF">2015-02-25T12:55:12Z</dcterms:modified>
</cp:coreProperties>
</file>