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  <p:sldMasterId id="2147483734" r:id="rId2"/>
    <p:sldMasterId id="2147483736" r:id="rId3"/>
  </p:sldMasterIdLst>
  <p:notesMasterIdLst>
    <p:notesMasterId r:id="rId30"/>
  </p:notesMasterIdLst>
  <p:sldIdLst>
    <p:sldId id="298" r:id="rId4"/>
    <p:sldId id="299" r:id="rId5"/>
    <p:sldId id="294" r:id="rId6"/>
    <p:sldId id="279" r:id="rId7"/>
    <p:sldId id="281" r:id="rId8"/>
    <p:sldId id="288" r:id="rId9"/>
    <p:sldId id="289" r:id="rId10"/>
    <p:sldId id="258" r:id="rId11"/>
    <p:sldId id="259" r:id="rId12"/>
    <p:sldId id="260" r:id="rId13"/>
    <p:sldId id="261" r:id="rId14"/>
    <p:sldId id="290" r:id="rId15"/>
    <p:sldId id="262" r:id="rId16"/>
    <p:sldId id="263" r:id="rId17"/>
    <p:sldId id="264" r:id="rId18"/>
    <p:sldId id="291" r:id="rId19"/>
    <p:sldId id="265" r:id="rId20"/>
    <p:sldId id="267" r:id="rId21"/>
    <p:sldId id="268" r:id="rId22"/>
    <p:sldId id="269" r:id="rId23"/>
    <p:sldId id="270" r:id="rId24"/>
    <p:sldId id="271" r:id="rId25"/>
    <p:sldId id="292" r:id="rId26"/>
    <p:sldId id="295" r:id="rId27"/>
    <p:sldId id="296" r:id="rId28"/>
    <p:sldId id="297" r:id="rId2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73"/>
    <a:srgbClr val="002060"/>
    <a:srgbClr val="003366"/>
    <a:srgbClr val="CCECFF"/>
    <a:srgbClr val="004182"/>
    <a:srgbClr val="00478E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6" autoAdjust="0"/>
    <p:restoredTop sz="93298" autoAdjust="0"/>
  </p:normalViewPr>
  <p:slideViewPr>
    <p:cSldViewPr>
      <p:cViewPr varScale="1">
        <p:scale>
          <a:sx n="102" d="100"/>
          <a:sy n="102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B7B436E-077F-43F9-A16C-4EC8C341AE58}" type="datetimeFigureOut">
              <a:rPr lang="pt-BR"/>
              <a:pPr>
                <a:defRPr/>
              </a:pPr>
              <a:t>18/03/2015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11D5140-9E36-4AF9-AC9D-F1157A59A1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797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228020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B34DAA-84F7-403D-8029-95A97938B7BD}" type="slidenum">
              <a:rPr lang="pt-BR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128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6AF1-9EB5-4678-BC5F-22D2CC646269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117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4640-1B7E-4D2E-A2A4-D49169446D4E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217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D59A-4CE6-4125-8F4F-AF52B3092B0F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045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DFBDDE-6D6B-4ADA-B682-3D5F9FD02F03}" type="datetime1">
              <a:rPr lang="pt-BR" smtClean="0"/>
              <a:pPr>
                <a:defRPr/>
              </a:pPr>
              <a:t>18/03/2015</a:t>
            </a:fld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1CA852-0233-4895-AEF4-4CD3DCAD995A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4263580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20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23EF-C9D4-4001-B088-27B26902E5A9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61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F67E-251B-459B-A2E8-099DB10DAE6F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33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1A59-A7A8-4320-91BF-169D47AE397A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808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8FD5F-C184-4BE3-B95B-C6A6D17DB155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595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BF61-81EB-4B2D-87F0-170692F44934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932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78FF-ED8B-438F-87FC-B88457DF6190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45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ECDE5-2EC0-47B6-932D-5518B90DD02B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968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8AB5-73E4-4AD5-9C09-2672643B2D61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226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2AABB-CD45-4A3E-9A3D-CD312BA1F073}" type="datetime1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99FA8-93FE-4192-8C4D-E110412B20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772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697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97780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3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4336507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latin typeface="Calibri" pitchFamily="34" charset="0"/>
              </a:rPr>
              <a:t>Contabilidade Gerencial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pt-BR" sz="2800" b="1" dirty="0" smtClean="0">
                <a:latin typeface="Calibri" pitchFamily="34" charset="0"/>
              </a:rPr>
              <a:t>Altair </a:t>
            </a:r>
            <a:r>
              <a:rPr lang="pt-BR" sz="2800" b="1" dirty="0" err="1" smtClean="0">
                <a:latin typeface="Calibri" pitchFamily="34" charset="0"/>
              </a:rPr>
              <a:t>Borgert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234061" y="4572008"/>
            <a:ext cx="8572529" cy="1643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146" name="Título 1"/>
          <p:cNvSpPr>
            <a:spLocks noGrp="1"/>
          </p:cNvSpPr>
          <p:nvPr>
            <p:ph type="title"/>
          </p:nvPr>
        </p:nvSpPr>
        <p:spPr>
          <a:xfrm>
            <a:off x="468313" y="785794"/>
            <a:ext cx="8229600" cy="792163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Quocientes de Liquidez</a:t>
            </a:r>
          </a:p>
        </p:txBody>
      </p:sp>
      <p:sp>
        <p:nvSpPr>
          <p:cNvPr id="614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2071688"/>
          </a:xfrm>
        </p:spPr>
        <p:txBody>
          <a:bodyPr>
            <a:normAutofit/>
          </a:bodyPr>
          <a:lstStyle/>
          <a:p>
            <a:pPr eaLnBrk="1" hangingPunct="1">
              <a:buClr>
                <a:srgbClr val="6600FF"/>
              </a:buClr>
              <a:buFont typeface="Wingdings" pitchFamily="2" charset="2"/>
              <a:buChar char="v"/>
            </a:pPr>
            <a:r>
              <a:rPr lang="pt-BR" sz="2800" b="1" dirty="0" smtClean="0">
                <a:solidFill>
                  <a:srgbClr val="FF0000"/>
                </a:solidFill>
              </a:rPr>
              <a:t>Quociente de Liquidez Seca</a:t>
            </a:r>
            <a:r>
              <a:rPr lang="pt-BR" sz="2800" dirty="0" smtClean="0"/>
              <a:t>: relação  dos disponíveis mais os valores a serem conversíveis em dinheiro menos o valor do estoque, com a dívida de curto prazo.</a:t>
            </a:r>
          </a:p>
          <a:p>
            <a:pPr eaLnBrk="1" hangingPunct="1">
              <a:buFont typeface="Wingdings" pitchFamily="2" charset="2"/>
              <a:buNone/>
            </a:pPr>
            <a:endParaRPr lang="pt-BR" sz="2800" dirty="0" smtClean="0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-142908" y="5102539"/>
            <a:ext cx="34210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/>
            <a:r>
              <a:rPr lang="pt-BR" sz="3200" b="1" dirty="0" smtClean="0">
                <a:solidFill>
                  <a:srgbClr val="002060"/>
                </a:solidFill>
                <a:latin typeface="Bell MT" pitchFamily="18" charset="0"/>
              </a:rPr>
              <a:t>Liquidez </a:t>
            </a:r>
            <a:r>
              <a:rPr lang="pt-BR" sz="3200" b="1" dirty="0">
                <a:solidFill>
                  <a:srgbClr val="002060"/>
                </a:solidFill>
                <a:latin typeface="Bell MT" pitchFamily="18" charset="0"/>
              </a:rPr>
              <a:t>Seca</a:t>
            </a: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3299583" y="4786320"/>
            <a:ext cx="543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  <a:latin typeface="Bell MT" pitchFamily="18" charset="0"/>
              </a:rPr>
              <a:t>Ativo Circulante  -  Estoques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523546" y="5487995"/>
            <a:ext cx="3495675" cy="579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200" b="1" spc="-150" dirty="0">
                <a:solidFill>
                  <a:srgbClr val="002060"/>
                </a:solidFill>
                <a:latin typeface="Bell MT" pitchFamily="18" charset="0"/>
              </a:rPr>
              <a:t>Passivo Circulante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3805961" y="5429272"/>
            <a:ext cx="4714908" cy="1588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>
            <a:off x="3377335" y="5357820"/>
            <a:ext cx="214312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>
            <a:off x="3375747" y="5500695"/>
            <a:ext cx="214313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500002" y="4286256"/>
            <a:ext cx="8143901" cy="20716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468313" y="714356"/>
            <a:ext cx="8229600" cy="792162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Quocientes de Liquidez</a:t>
            </a:r>
          </a:p>
        </p:txBody>
      </p:sp>
      <p:sp>
        <p:nvSpPr>
          <p:cNvPr id="7171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2428875"/>
          </a:xfrm>
        </p:spPr>
        <p:txBody>
          <a:bodyPr>
            <a:normAutofit/>
          </a:bodyPr>
          <a:lstStyle/>
          <a:p>
            <a:pPr eaLnBrk="1" hangingPunct="1">
              <a:buClr>
                <a:srgbClr val="6600FF"/>
              </a:buClr>
              <a:buFont typeface="Wingdings" pitchFamily="2" charset="2"/>
              <a:buChar char="v"/>
            </a:pPr>
            <a:r>
              <a:rPr lang="pt-BR" sz="2800" b="1" dirty="0" smtClean="0">
                <a:solidFill>
                  <a:srgbClr val="FF0000"/>
                </a:solidFill>
              </a:rPr>
              <a:t>Quociente de Liquidez Geral</a:t>
            </a:r>
            <a:r>
              <a:rPr lang="pt-BR" sz="2800" dirty="0" smtClean="0"/>
              <a:t>: identifica a “saúde” da empresa a longo prazo. Relacionando o Ativo Circulante mais o Ativo Realizável a Longo Prazo, com o Passivo Total.</a:t>
            </a:r>
          </a:p>
          <a:p>
            <a:pPr eaLnBrk="1" hangingPunct="1">
              <a:buFont typeface="Wingdings" pitchFamily="2" charset="2"/>
              <a:buNone/>
            </a:pPr>
            <a:endParaRPr lang="pt-BR" sz="2800" dirty="0" smtClean="0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-357222" y="5000631"/>
            <a:ext cx="3852862" cy="579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/>
            <a:r>
              <a:rPr lang="pt-BR" sz="3200" b="1" dirty="0" smtClean="0">
                <a:solidFill>
                  <a:srgbClr val="002060"/>
                </a:solidFill>
                <a:latin typeface="Bell MT" pitchFamily="18" charset="0"/>
              </a:rPr>
              <a:t>Liquidez </a:t>
            </a:r>
            <a:r>
              <a:rPr lang="pt-BR" sz="3200" b="1" dirty="0">
                <a:solidFill>
                  <a:srgbClr val="002060"/>
                </a:solidFill>
                <a:latin typeface="Bell MT" pitchFamily="18" charset="0"/>
              </a:rPr>
              <a:t>Geral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767103" y="4300543"/>
            <a:ext cx="4697412" cy="10668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  <a:latin typeface="Bell MT" pitchFamily="18" charset="0"/>
              </a:rPr>
              <a:t>Ativo Circulante  +</a:t>
            </a:r>
          </a:p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  <a:latin typeface="Bell MT" pitchFamily="18" charset="0"/>
              </a:rPr>
              <a:t>Realizável a Longo Prazo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856003" y="5297493"/>
            <a:ext cx="4357687" cy="1066800"/>
          </a:xfrm>
          <a:prstGeom prst="rect">
            <a:avLst/>
          </a:prstGeom>
          <a:noFill/>
        </p:spPr>
        <p:txBody>
          <a:bodyPr wrap="none" anchor="b">
            <a:spAutoFit/>
          </a:bodyPr>
          <a:lstStyle/>
          <a:p>
            <a:pPr algn="ctr"/>
            <a:r>
              <a:rPr lang="pt-BR" sz="3200" b="1">
                <a:solidFill>
                  <a:srgbClr val="002060"/>
                </a:solidFill>
                <a:latin typeface="Bell MT" pitchFamily="18" charset="0"/>
              </a:rPr>
              <a:t>Passivo Circulante  +</a:t>
            </a:r>
          </a:p>
          <a:p>
            <a:pPr algn="ctr"/>
            <a:r>
              <a:rPr lang="pt-BR" sz="3200" b="1">
                <a:solidFill>
                  <a:srgbClr val="002060"/>
                </a:solidFill>
                <a:latin typeface="Bell MT" pitchFamily="18" charset="0"/>
              </a:rPr>
              <a:t>Exigível a Longo Prazo</a:t>
            </a:r>
          </a:p>
        </p:txBody>
      </p:sp>
      <p:cxnSp>
        <p:nvCxnSpPr>
          <p:cNvPr id="9" name="Conector reto 8"/>
          <p:cNvCxnSpPr/>
          <p:nvPr/>
        </p:nvCxnSpPr>
        <p:spPr>
          <a:xfrm flipV="1">
            <a:off x="3856003" y="5357826"/>
            <a:ext cx="4287897" cy="158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567078" y="5286381"/>
            <a:ext cx="214312" cy="1587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3567078" y="5429256"/>
            <a:ext cx="214312" cy="1587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714348" y="571480"/>
            <a:ext cx="7786742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pt-BR" sz="3200" dirty="0">
                <a:solidFill>
                  <a:srgbClr val="0026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QUOCIENTES DE ENDIVIDAMENTO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714348" y="2428868"/>
            <a:ext cx="7786742" cy="400052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ts val="18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1"/>
                </a:solidFill>
                <a:latin typeface="Arial" charset="0"/>
              </a:rPr>
              <a:t>Endividamento Geral ou (Participação de Capitais de Terceiros </a:t>
            </a:r>
            <a:r>
              <a:rPr lang="pt-BR" sz="3200" dirty="0" smtClean="0">
                <a:solidFill>
                  <a:schemeClr val="bg1"/>
                </a:solidFill>
                <a:latin typeface="Arial" charset="0"/>
              </a:rPr>
              <a:t>sobre </a:t>
            </a:r>
            <a:r>
              <a:rPr lang="pt-BR" sz="3200" dirty="0">
                <a:solidFill>
                  <a:schemeClr val="bg1"/>
                </a:solidFill>
                <a:latin typeface="Arial" charset="0"/>
              </a:rPr>
              <a:t>Recursos Totais)</a:t>
            </a:r>
          </a:p>
          <a:p>
            <a:pPr marL="342900" indent="-342900" eaLnBrk="0" hangingPunct="0">
              <a:spcBef>
                <a:spcPts val="18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1"/>
                </a:solidFill>
                <a:latin typeface="Arial" charset="0"/>
              </a:rPr>
              <a:t>Capitais de Terceiros sobre Capitais Próprios</a:t>
            </a:r>
          </a:p>
          <a:p>
            <a:pPr marL="342900" indent="-342900" eaLnBrk="0" hangingPunct="0">
              <a:spcBef>
                <a:spcPts val="18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1"/>
                </a:solidFill>
                <a:latin typeface="Arial" charset="0"/>
              </a:rPr>
              <a:t>Participação do Exigível </a:t>
            </a:r>
            <a:r>
              <a:rPr lang="pt-BR" sz="3200" dirty="0" smtClean="0">
                <a:solidFill>
                  <a:schemeClr val="bg1"/>
                </a:solidFill>
                <a:latin typeface="Arial" charset="0"/>
              </a:rPr>
              <a:t>a </a:t>
            </a:r>
            <a:r>
              <a:rPr lang="pt-BR" sz="3200" dirty="0">
                <a:solidFill>
                  <a:schemeClr val="bg1"/>
                </a:solidFill>
                <a:latin typeface="Arial" charset="0"/>
              </a:rPr>
              <a:t>Curto Prazo sobre o Exigível Total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500033" y="4214818"/>
            <a:ext cx="8286809" cy="18573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194" name="Título 1"/>
          <p:cNvSpPr>
            <a:spLocks noGrp="1"/>
          </p:cNvSpPr>
          <p:nvPr>
            <p:ph type="title"/>
          </p:nvPr>
        </p:nvSpPr>
        <p:spPr>
          <a:xfrm>
            <a:off x="468313" y="714356"/>
            <a:ext cx="8229600" cy="792163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Quocientes de Endividamento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43130"/>
            <a:ext cx="8229600" cy="1928812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  <a:defRPr/>
            </a:pPr>
            <a:r>
              <a:rPr lang="pt-BR" sz="2800" dirty="0" smtClean="0"/>
              <a:t>Porcentagem do Ativo Total financiada com o Capital de Terceiros.</a:t>
            </a:r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13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642910" y="4288232"/>
            <a:ext cx="435768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t-BR" sz="3200" b="1" dirty="0" smtClean="0">
                <a:solidFill>
                  <a:srgbClr val="002060"/>
                </a:solidFill>
              </a:rPr>
              <a:t>Participação do Capital </a:t>
            </a:r>
            <a:r>
              <a:rPr lang="pt-BR" sz="3200" b="1" dirty="0">
                <a:solidFill>
                  <a:srgbClr val="002060"/>
                </a:solidFill>
              </a:rPr>
              <a:t>de Terceiros sobre os Recursos Totais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724525" y="4286255"/>
            <a:ext cx="3168650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Exigível Total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572125" y="4929193"/>
            <a:ext cx="2928938" cy="1066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pt-BR" sz="3200" b="1">
                <a:solidFill>
                  <a:srgbClr val="002060"/>
                </a:solidFill>
              </a:rPr>
              <a:t>Exigível Total + P. Líquido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5572125" y="4929193"/>
            <a:ext cx="2928938" cy="1587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076825" y="4857755"/>
            <a:ext cx="214313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5076825" y="5000630"/>
            <a:ext cx="214313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642910" y="4143375"/>
            <a:ext cx="7828044" cy="17859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9218" name="Título 1"/>
          <p:cNvSpPr>
            <a:spLocks noGrp="1"/>
          </p:cNvSpPr>
          <p:nvPr>
            <p:ph type="title"/>
          </p:nvPr>
        </p:nvSpPr>
        <p:spPr>
          <a:xfrm>
            <a:off x="468313" y="857232"/>
            <a:ext cx="8229600" cy="792163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Quocientes de Endividamento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1071562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  <a:defRPr/>
            </a:pPr>
            <a:r>
              <a:rPr lang="pt-BR" sz="2800" dirty="0" smtClean="0"/>
              <a:t>Quociente que mostra a dependência da empresa com o Capital de Terceiros.</a:t>
            </a:r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14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142844" y="4429125"/>
            <a:ext cx="464343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pt-BR" sz="3200" b="1" spc="-150" dirty="0" smtClean="0">
                <a:solidFill>
                  <a:srgbClr val="002060"/>
                </a:solidFill>
              </a:rPr>
              <a:t>Capitais </a:t>
            </a:r>
            <a:r>
              <a:rPr lang="pt-BR" sz="3200" b="1" spc="-150" dirty="0">
                <a:solidFill>
                  <a:srgbClr val="002060"/>
                </a:solidFill>
              </a:rPr>
              <a:t>de Terceiros/ Capitais Próprios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4827616" y="4273550"/>
            <a:ext cx="3671888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pt-BR" sz="3200" b="1" dirty="0">
                <a:solidFill>
                  <a:srgbClr val="002060"/>
                </a:solidFill>
              </a:rPr>
              <a:t>Exigível Total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899054" y="5072063"/>
            <a:ext cx="3744912" cy="579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Patrimônio Líquido</a:t>
            </a:r>
          </a:p>
        </p:txBody>
      </p:sp>
      <p:cxnSp>
        <p:nvCxnSpPr>
          <p:cNvPr id="9" name="Conector reto 8"/>
          <p:cNvCxnSpPr/>
          <p:nvPr/>
        </p:nvCxnSpPr>
        <p:spPr>
          <a:xfrm flipV="1">
            <a:off x="5259416" y="4929198"/>
            <a:ext cx="2925786" cy="1577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4899054" y="4856163"/>
            <a:ext cx="214312" cy="1587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4899054" y="5000625"/>
            <a:ext cx="214312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500033" y="4214813"/>
            <a:ext cx="8215371" cy="17859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468313" y="785794"/>
            <a:ext cx="8229600" cy="792163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Quocientes de Endividamento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1076325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accent1">
                  <a:lumMod val="75000"/>
                </a:schemeClr>
              </a:buClr>
              <a:buFont typeface="Wingdings" pitchFamily="2" charset="2"/>
              <a:buChar char="v"/>
              <a:defRPr/>
            </a:pPr>
            <a:r>
              <a:rPr lang="pt-BR" sz="2800" dirty="0" smtClean="0"/>
              <a:t>Quociente que mostra a expansão da entidade analisada.</a:t>
            </a: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15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71472" y="4286256"/>
            <a:ext cx="407196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t-BR" sz="3200" b="1" dirty="0" smtClean="0">
                <a:solidFill>
                  <a:srgbClr val="002060"/>
                </a:solidFill>
              </a:rPr>
              <a:t>Participação </a:t>
            </a:r>
            <a:r>
              <a:rPr lang="pt-BR" sz="3200" b="1" dirty="0">
                <a:solidFill>
                  <a:srgbClr val="002060"/>
                </a:solidFill>
              </a:rPr>
              <a:t>do Exigível a Curto Prazo sobre o Exigível Total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219700" y="4416425"/>
            <a:ext cx="3673475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Passivo Circulante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714876" y="5130800"/>
            <a:ext cx="4140200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Passivo Exigível Total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5148263" y="5072063"/>
            <a:ext cx="3281389" cy="11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4787900" y="4999038"/>
            <a:ext cx="214313" cy="1587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4787900" y="5141913"/>
            <a:ext cx="214313" cy="1587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1087462" y="785794"/>
            <a:ext cx="6913562" cy="10001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pt-BR" sz="3200" dirty="0">
                <a:solidFill>
                  <a:srgbClr val="0026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QUOCIENTES DE ROTATIVIDADE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1071538" y="2205038"/>
            <a:ext cx="6929486" cy="422435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ts val="24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 smtClean="0">
                <a:solidFill>
                  <a:schemeClr val="bg1"/>
                </a:solidFill>
                <a:latin typeface="Arial" charset="0"/>
              </a:rPr>
              <a:t>Rotatividade dos </a:t>
            </a:r>
            <a:r>
              <a:rPr lang="pt-BR" sz="3200" dirty="0">
                <a:solidFill>
                  <a:schemeClr val="bg1"/>
                </a:solidFill>
                <a:latin typeface="Arial" charset="0"/>
              </a:rPr>
              <a:t>Estoques</a:t>
            </a:r>
          </a:p>
          <a:p>
            <a:pPr marL="342900" indent="-342900" eaLnBrk="0" hangingPunct="0">
              <a:spcBef>
                <a:spcPts val="24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 smtClean="0">
                <a:solidFill>
                  <a:schemeClr val="bg1"/>
                </a:solidFill>
                <a:latin typeface="Arial" charset="0"/>
              </a:rPr>
              <a:t>Período </a:t>
            </a:r>
            <a:r>
              <a:rPr lang="pt-BR" sz="3200" dirty="0">
                <a:solidFill>
                  <a:schemeClr val="bg1"/>
                </a:solidFill>
                <a:latin typeface="Arial" charset="0"/>
              </a:rPr>
              <a:t>Médio de </a:t>
            </a:r>
            <a:r>
              <a:rPr lang="pt-BR" sz="3200" dirty="0" smtClean="0">
                <a:solidFill>
                  <a:schemeClr val="bg1"/>
                </a:solidFill>
                <a:latin typeface="Arial" charset="0"/>
              </a:rPr>
              <a:t>Recebimento das Vendas a Prazo</a:t>
            </a:r>
            <a:endParaRPr lang="pt-BR" sz="3200" dirty="0">
              <a:solidFill>
                <a:schemeClr val="bg1"/>
              </a:solidFill>
              <a:latin typeface="Arial" charset="0"/>
            </a:endParaRPr>
          </a:p>
          <a:p>
            <a:pPr marL="342900" indent="-342900" eaLnBrk="0" hangingPunct="0">
              <a:spcBef>
                <a:spcPts val="24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 smtClean="0">
                <a:solidFill>
                  <a:schemeClr val="bg1"/>
                </a:solidFill>
                <a:latin typeface="Arial" charset="0"/>
              </a:rPr>
              <a:t>Prazo </a:t>
            </a:r>
            <a:r>
              <a:rPr lang="pt-BR" sz="3200" dirty="0">
                <a:solidFill>
                  <a:schemeClr val="bg1"/>
                </a:solidFill>
                <a:latin typeface="Arial" charset="0"/>
              </a:rPr>
              <a:t>Médio de </a:t>
            </a:r>
            <a:r>
              <a:rPr lang="pt-BR" sz="3200" dirty="0" smtClean="0">
                <a:solidFill>
                  <a:schemeClr val="bg1"/>
                </a:solidFill>
                <a:latin typeface="Arial" charset="0"/>
              </a:rPr>
              <a:t>Pagamento de Contas a Pagar</a:t>
            </a:r>
            <a:endParaRPr lang="pt-BR" sz="3200" dirty="0">
              <a:solidFill>
                <a:schemeClr val="bg1"/>
              </a:solidFill>
              <a:latin typeface="Arial" charset="0"/>
            </a:endParaRPr>
          </a:p>
          <a:p>
            <a:pPr marL="342900" indent="-342900" eaLnBrk="0" hangingPunct="0">
              <a:spcBef>
                <a:spcPts val="24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 smtClean="0">
                <a:solidFill>
                  <a:schemeClr val="bg1"/>
                </a:solidFill>
                <a:latin typeface="Arial" charset="0"/>
              </a:rPr>
              <a:t>Posicionamento</a:t>
            </a:r>
            <a:endParaRPr lang="pt-BR" sz="3200" dirty="0">
              <a:solidFill>
                <a:schemeClr val="bg1"/>
              </a:solidFill>
              <a:latin typeface="Arial" charset="0"/>
            </a:endParaRPr>
          </a:p>
          <a:p>
            <a:pPr marL="342900" indent="-342900" eaLnBrk="0" hangingPunct="0">
              <a:spcBef>
                <a:spcPts val="24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pt-BR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428596" y="4143380"/>
            <a:ext cx="8286777" cy="17859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28625" y="779450"/>
            <a:ext cx="8229600" cy="792162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 de Rotatividade dos Estoques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1504950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3366"/>
              </a:buClr>
              <a:buFont typeface="Wingdings" pitchFamily="2" charset="2"/>
              <a:buChar char="v"/>
            </a:pPr>
            <a:r>
              <a:rPr lang="pt-BR" sz="2800" dirty="0" smtClean="0"/>
              <a:t>Quociente que mostra a rotatividade (renovação) do estoque de produtos e materiais.</a:t>
            </a: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17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357158" y="4500576"/>
            <a:ext cx="278608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pt-BR" sz="3200" b="1" dirty="0">
                <a:solidFill>
                  <a:srgbClr val="002060"/>
                </a:solidFill>
              </a:rPr>
              <a:t>Rotatividade dos Estoques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4429123" y="4273555"/>
            <a:ext cx="3429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Custos das Vendas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638548" y="5130805"/>
            <a:ext cx="5148262" cy="579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pt-BR" sz="3200" b="1">
                <a:solidFill>
                  <a:srgbClr val="002060"/>
                </a:solidFill>
              </a:rPr>
              <a:t>Estoque Médio de Produtos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3278185" y="5070480"/>
            <a:ext cx="214313" cy="1587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3278185" y="4929192"/>
            <a:ext cx="214313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 flipV="1">
            <a:off x="3709985" y="5000642"/>
            <a:ext cx="4862543" cy="1575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107950" y="4143380"/>
            <a:ext cx="8964613" cy="18573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3314" name="Título 1"/>
          <p:cNvSpPr>
            <a:spLocks noGrp="1"/>
          </p:cNvSpPr>
          <p:nvPr>
            <p:ph type="title"/>
          </p:nvPr>
        </p:nvSpPr>
        <p:spPr>
          <a:xfrm>
            <a:off x="485775" y="714356"/>
            <a:ext cx="8229600" cy="792162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 de Rotatividade das</a:t>
            </a:r>
          </a:p>
        </p:txBody>
      </p:sp>
      <p:sp>
        <p:nvSpPr>
          <p:cNvPr id="1331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1576388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3366"/>
              </a:buClr>
              <a:buFont typeface="Wingdings" pitchFamily="2" charset="2"/>
              <a:buChar char="v"/>
            </a:pPr>
            <a:r>
              <a:rPr lang="pt-BR" sz="2800" dirty="0" smtClean="0"/>
              <a:t>Quociente indica o tempo médio de espera para o recebimento das vendas a prazo.</a:t>
            </a: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18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641600" y="1285856"/>
            <a:ext cx="342068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dirty="0">
                <a:latin typeface="+mj-lt"/>
              </a:rPr>
              <a:t>Contas a Receber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0" y="4500567"/>
            <a:ext cx="5286375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spc="-300" dirty="0">
                <a:solidFill>
                  <a:srgbClr val="002060"/>
                </a:solidFill>
              </a:rPr>
              <a:t>Prazo Médio de Recebimento de Contas a Receber (Derivados de Vendas a Prazo)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219700" y="4143380"/>
            <a:ext cx="3995738" cy="1066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Duplicatas a Receber Média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5357813" y="5202242"/>
            <a:ext cx="40005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Vendas Médias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5643563" y="5141917"/>
            <a:ext cx="3357562" cy="1588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286375" y="5214942"/>
            <a:ext cx="214313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5286375" y="5072067"/>
            <a:ext cx="214313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107950" y="4214818"/>
            <a:ext cx="8964613" cy="18573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468313" y="714356"/>
            <a:ext cx="8229600" cy="792163"/>
          </a:xfrm>
        </p:spPr>
        <p:txBody>
          <a:bodyPr>
            <a:normAutofit/>
          </a:bodyPr>
          <a:lstStyle/>
          <a:p>
            <a:pPr eaLnBrk="1" hangingPunct="1"/>
            <a:r>
              <a:rPr lang="pt-BR" sz="3600" smtClean="0"/>
              <a:t>Quociente de Rotatividade das</a:t>
            </a:r>
          </a:p>
        </p:txBody>
      </p:sp>
      <p:sp>
        <p:nvSpPr>
          <p:cNvPr id="14340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781300"/>
            <a:ext cx="8229600" cy="1147763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3366"/>
              </a:buClr>
              <a:buFont typeface="Wingdings" pitchFamily="2" charset="2"/>
              <a:buChar char="v"/>
            </a:pPr>
            <a:r>
              <a:rPr lang="pt-BR" sz="2800" dirty="0" smtClean="0"/>
              <a:t>Este tipo de quociente nos dá o valor em dias.</a:t>
            </a:r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19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498725" y="1357294"/>
            <a:ext cx="348095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dirty="0">
                <a:latin typeface="+mj-lt"/>
              </a:rPr>
              <a:t>Contas a Receber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0" y="4572005"/>
            <a:ext cx="5286375" cy="1554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spc="-300" dirty="0">
                <a:solidFill>
                  <a:srgbClr val="002060"/>
                </a:solidFill>
              </a:rPr>
              <a:t>Prazo Médio de Recebimento de Contas a Receber (Derivados de Vendas a Prazo)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219700" y="4214818"/>
            <a:ext cx="3995738" cy="1066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Duplicatas a Receber Média x 360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5643563" y="5213355"/>
            <a:ext cx="3357562" cy="1588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5357813" y="5273680"/>
            <a:ext cx="40005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Receita Bruta</a:t>
            </a:r>
          </a:p>
        </p:txBody>
      </p:sp>
      <p:cxnSp>
        <p:nvCxnSpPr>
          <p:cNvPr id="11" name="Conector reto 10"/>
          <p:cNvCxnSpPr/>
          <p:nvPr/>
        </p:nvCxnSpPr>
        <p:spPr>
          <a:xfrm>
            <a:off x="5286375" y="5143505"/>
            <a:ext cx="214313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5286375" y="5286380"/>
            <a:ext cx="214313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683568" y="1700808"/>
            <a:ext cx="7725544" cy="792162"/>
          </a:xfrm>
        </p:spPr>
        <p:txBody>
          <a:bodyPr/>
          <a:lstStyle/>
          <a:p>
            <a:pPr>
              <a:defRPr/>
            </a:pPr>
            <a:r>
              <a:rPr lang="pt-BR" dirty="0" err="1" smtClean="0">
                <a:latin typeface="Calibri" pitchFamily="34" charset="0"/>
              </a:rPr>
              <a:t>Videoaula</a:t>
            </a:r>
            <a:r>
              <a:rPr lang="pt-BR" dirty="0" smtClean="0">
                <a:latin typeface="Calibri" pitchFamily="34" charset="0"/>
              </a:rPr>
              <a:t> 9</a:t>
            </a:r>
            <a:endParaRPr lang="nso-ZA" dirty="0" smtClean="0">
              <a:latin typeface="Calibri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187624" y="3140968"/>
            <a:ext cx="7128792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pt-BR" sz="5400" b="1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ANÁLISE DAS DEMONSTRAÇÕES FINANCEIRAS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07950" y="4652963"/>
            <a:ext cx="8964613" cy="15001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468313" y="785794"/>
            <a:ext cx="8229600" cy="776287"/>
          </a:xfrm>
        </p:spPr>
        <p:txBody>
          <a:bodyPr>
            <a:normAutofit/>
          </a:bodyPr>
          <a:lstStyle/>
          <a:p>
            <a:pPr eaLnBrk="1" hangingPunct="1"/>
            <a:r>
              <a:rPr lang="pt-BR" sz="3600" smtClean="0"/>
              <a:t>Quociente de Rotatividade das</a:t>
            </a:r>
          </a:p>
        </p:txBody>
      </p:sp>
      <p:sp>
        <p:nvSpPr>
          <p:cNvPr id="1536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85992"/>
            <a:ext cx="8435975" cy="1933575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3366"/>
              </a:buClr>
              <a:buFont typeface="Wingdings" pitchFamily="2" charset="2"/>
              <a:buChar char="v"/>
            </a:pPr>
            <a:r>
              <a:rPr lang="pt-BR" sz="2800" dirty="0" smtClean="0"/>
              <a:t>Comparando este quociente com o quociente do Contas a Receber, mostra se a situação da empresa é FAVORÁVEL ou DESFAVORÁVEL. </a:t>
            </a:r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20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619375" y="1362056"/>
            <a:ext cx="293420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dirty="0">
                <a:latin typeface="+mj-lt"/>
              </a:rPr>
              <a:t>Contas a Pagar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-142875" y="4786322"/>
            <a:ext cx="4859338" cy="1066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pt-BR" sz="3200" dirty="0">
                <a:solidFill>
                  <a:srgbClr val="002060"/>
                </a:solidFill>
              </a:rPr>
              <a:t>Prazo Médio de Pagamento </a:t>
            </a:r>
          </a:p>
          <a:p>
            <a:pPr algn="ctr"/>
            <a:r>
              <a:rPr lang="pt-BR" sz="3200" dirty="0">
                <a:solidFill>
                  <a:srgbClr val="002060"/>
                </a:solidFill>
              </a:rPr>
              <a:t>de Contas a Pagar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859338" y="4724400"/>
            <a:ext cx="4465637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pt-BR" sz="3200" b="1">
                <a:solidFill>
                  <a:srgbClr val="002060"/>
                </a:solidFill>
              </a:rPr>
              <a:t>Fornecedores Médios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787900" y="5229225"/>
            <a:ext cx="4356100" cy="1066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Compras Médias a Prazo</a:t>
            </a:r>
          </a:p>
        </p:txBody>
      </p:sp>
      <p:cxnSp>
        <p:nvCxnSpPr>
          <p:cNvPr id="11" name="Conector reto 10"/>
          <p:cNvCxnSpPr/>
          <p:nvPr/>
        </p:nvCxnSpPr>
        <p:spPr>
          <a:xfrm>
            <a:off x="4859338" y="5300663"/>
            <a:ext cx="4141787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4572000" y="5214950"/>
            <a:ext cx="214313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4573588" y="5357825"/>
            <a:ext cx="214312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107950" y="4149725"/>
            <a:ext cx="8964613" cy="17859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468313" y="785794"/>
            <a:ext cx="8207375" cy="998537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 de Posicionamento Relativo</a:t>
            </a: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501884"/>
            <a:ext cx="8229600" cy="1147763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3366"/>
              </a:buClr>
              <a:buFont typeface="Wingdings" pitchFamily="2" charset="2"/>
              <a:buChar char="v"/>
            </a:pPr>
            <a:r>
              <a:rPr lang="pt-BR" sz="2800" dirty="0" smtClean="0"/>
              <a:t>Confronto entre Contas a Receber e Contas a Pagar. 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21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4356100" y="4362464"/>
            <a:ext cx="4787900" cy="1066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Prazo Médio de Recebimento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4427538" y="5013325"/>
            <a:ext cx="4716462" cy="1066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300" dirty="0">
                <a:solidFill>
                  <a:srgbClr val="002060"/>
                </a:solidFill>
              </a:rPr>
              <a:t>Prazo Médio de Pagamento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42875" y="4773051"/>
            <a:ext cx="4143375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spc="-300" dirty="0" smtClean="0">
                <a:solidFill>
                  <a:srgbClr val="002060"/>
                </a:solidFill>
              </a:rPr>
              <a:t>Posicionamento </a:t>
            </a:r>
            <a:r>
              <a:rPr lang="pt-BR" sz="3200" spc="-300" dirty="0">
                <a:solidFill>
                  <a:srgbClr val="002060"/>
                </a:solidFill>
              </a:rPr>
              <a:t>Relativo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4572000" y="5084763"/>
            <a:ext cx="4214813" cy="14287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4211638" y="5143511"/>
            <a:ext cx="214312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4211638" y="5000636"/>
            <a:ext cx="214312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571471" y="4357688"/>
            <a:ext cx="8072495" cy="17859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 de Rotação do Ativo</a:t>
            </a:r>
          </a:p>
        </p:txBody>
      </p:sp>
      <p:sp>
        <p:nvSpPr>
          <p:cNvPr id="17411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1147763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3366"/>
              </a:buClr>
              <a:buFont typeface="Wingdings" pitchFamily="2" charset="2"/>
              <a:buChar char="v"/>
            </a:pPr>
            <a:r>
              <a:rPr lang="pt-BR" sz="2800" dirty="0" smtClean="0"/>
              <a:t>Índice que mostra a capacidade de gerar Receita com os Ativos da empresa. </a:t>
            </a: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22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142875" y="4857750"/>
            <a:ext cx="41433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spc="-150" dirty="0">
                <a:solidFill>
                  <a:srgbClr val="002060"/>
                </a:solidFill>
              </a:rPr>
              <a:t>Rotação do Ativo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4357688" y="4559300"/>
            <a:ext cx="4572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150" dirty="0">
                <a:solidFill>
                  <a:srgbClr val="002060"/>
                </a:solidFill>
              </a:rPr>
              <a:t>Vendas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572000" y="5273675"/>
            <a:ext cx="41433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spc="-150" dirty="0">
                <a:solidFill>
                  <a:srgbClr val="002060"/>
                </a:solidFill>
              </a:rPr>
              <a:t>Ativo Médio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4929188" y="5214938"/>
            <a:ext cx="3357562" cy="1587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4071938" y="5143500"/>
            <a:ext cx="214312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4071938" y="5286375"/>
            <a:ext cx="214312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941413" y="500042"/>
            <a:ext cx="7345363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pt-BR" sz="3200" dirty="0">
                <a:solidFill>
                  <a:srgbClr val="0026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QUOCIENTES DE RENTABILIDADE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928662" y="2098695"/>
            <a:ext cx="7358114" cy="440213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Margem Operacional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Margem Líquida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Retorno sobre o Ativo 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Retorno sobre o Investimento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Retorno sobre o PL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Outros Quocientes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93701" y="625495"/>
            <a:ext cx="8393141" cy="55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pt-BR" sz="3200" b="1" dirty="0" smtClean="0">
                <a:solidFill>
                  <a:srgbClr val="002673"/>
                </a:solidFill>
                <a:latin typeface="+mn-lt"/>
              </a:rPr>
              <a:t>COMPARAÇÃO DE QUOCIENTES</a:t>
            </a:r>
            <a:endParaRPr lang="pt-BR" sz="3200" b="1" dirty="0">
              <a:solidFill>
                <a:srgbClr val="002673"/>
              </a:solidFill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pt-BR" sz="2800" dirty="0" smtClean="0">
                <a:latin typeface="+mn-lt"/>
              </a:rPr>
              <a:t>Qualquer análise de balanço de um determinado empreendimento deve ser comparada com:</a:t>
            </a:r>
          </a:p>
          <a:p>
            <a:pPr lvl="0">
              <a:spcBef>
                <a:spcPts val="1200"/>
              </a:spcBef>
              <a:buClr>
                <a:srgbClr val="004182"/>
              </a:buClr>
              <a:buFont typeface="Wingdings" pitchFamily="2" charset="2"/>
              <a:buChar char="q"/>
            </a:pPr>
            <a:r>
              <a:rPr lang="pt-BR" sz="2800" dirty="0" smtClean="0">
                <a:latin typeface="+mn-lt"/>
              </a:rPr>
              <a:t>  série histórica da mesma empresa;</a:t>
            </a:r>
          </a:p>
          <a:p>
            <a:pPr lvl="0">
              <a:spcBef>
                <a:spcPts val="1200"/>
              </a:spcBef>
              <a:buClr>
                <a:srgbClr val="004182"/>
              </a:buClr>
              <a:buFont typeface="Wingdings" pitchFamily="2" charset="2"/>
              <a:buChar char="q"/>
            </a:pPr>
            <a:r>
              <a:rPr lang="pt-BR" sz="2800" dirty="0" smtClean="0">
                <a:latin typeface="+mn-lt"/>
              </a:rPr>
              <a:t>  padrões previamente estabelecidos pela gerência da 	empresa;</a:t>
            </a:r>
          </a:p>
          <a:p>
            <a:pPr lvl="0">
              <a:spcBef>
                <a:spcPts val="1200"/>
              </a:spcBef>
              <a:buClr>
                <a:srgbClr val="004182"/>
              </a:buClr>
              <a:buFont typeface="Wingdings" pitchFamily="2" charset="2"/>
              <a:buChar char="q"/>
            </a:pPr>
            <a:r>
              <a:rPr lang="pt-BR" sz="2800" dirty="0" smtClean="0">
                <a:latin typeface="+mn-lt"/>
              </a:rPr>
              <a:t>  quocientes análogos de empresas pertencentes ao 	mesmo ramo de atividade, bem como médias, 	medianas e modas dos quocientes do setor;</a:t>
            </a:r>
          </a:p>
          <a:p>
            <a:pPr lvl="0">
              <a:spcBef>
                <a:spcPts val="1200"/>
              </a:spcBef>
              <a:buClr>
                <a:srgbClr val="004182"/>
              </a:buClr>
              <a:buFont typeface="Wingdings" pitchFamily="2" charset="2"/>
              <a:buChar char="q"/>
            </a:pPr>
            <a:r>
              <a:rPr lang="pt-BR" sz="2800" dirty="0" smtClean="0">
                <a:latin typeface="+mn-lt"/>
              </a:rPr>
              <a:t>  certos parâmetros de interesse regional, nacional, ou 	mesmo internacional.</a:t>
            </a:r>
          </a:p>
          <a:p>
            <a:pPr marL="342900" lvl="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</a:pPr>
            <a:endParaRPr lang="pt-BR" sz="2000" dirty="0">
              <a:solidFill>
                <a:srgbClr val="002673"/>
              </a:solidFill>
              <a:latin typeface="+mn-lt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714348" y="428604"/>
            <a:ext cx="7643866" cy="55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pt-BR" sz="3200" b="1" dirty="0" smtClean="0">
                <a:solidFill>
                  <a:srgbClr val="002673"/>
                </a:solidFill>
                <a:latin typeface="+mn-lt"/>
              </a:rPr>
              <a:t>UTILIZAÇÃO DO “FATOR DE INSOLVÊNCIA” NA ANÁLISE DE CRÉDITO</a:t>
            </a:r>
            <a:endParaRPr lang="pt-BR" sz="3200" b="1" dirty="0">
              <a:solidFill>
                <a:srgbClr val="002673"/>
              </a:solidFill>
              <a:latin typeface="+mn-lt"/>
            </a:endParaRPr>
          </a:p>
          <a:p>
            <a:pPr marL="342900" lvl="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</a:pPr>
            <a:endParaRPr lang="pt-BR" sz="2000" dirty="0">
              <a:solidFill>
                <a:srgbClr val="002673"/>
              </a:solidFill>
              <a:latin typeface="+mn-lt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25</a:t>
            </a:fld>
            <a:endParaRPr lang="pt-BR"/>
          </a:p>
        </p:txBody>
      </p:sp>
      <p:pic>
        <p:nvPicPr>
          <p:cNvPr id="92166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09" y="5748357"/>
            <a:ext cx="4771477" cy="96679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09" y="1754953"/>
            <a:ext cx="4771477" cy="96679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09" y="2781254"/>
            <a:ext cx="8201281" cy="96679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09" y="3807555"/>
            <a:ext cx="6040806" cy="91089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09" y="4777955"/>
            <a:ext cx="4699136" cy="91089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57158" y="696933"/>
            <a:ext cx="8358246" cy="55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pt-BR" sz="3200" b="1" dirty="0" smtClean="0">
                <a:solidFill>
                  <a:srgbClr val="002673"/>
                </a:solidFill>
                <a:latin typeface="+mn-lt"/>
              </a:rPr>
              <a:t>“TERMÔMETRO DE INSOLVÊNCIA”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pt-BR" sz="3200" b="1" dirty="0" smtClean="0">
              <a:solidFill>
                <a:srgbClr val="002673"/>
              </a:solidFill>
              <a:latin typeface="+mn-lt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70000"/>
            </a:pPr>
            <a:r>
              <a:rPr lang="pt-BR" sz="3200" b="1" dirty="0" smtClean="0">
                <a:latin typeface="Arial Narrow" pitchFamily="34" charset="0"/>
              </a:rPr>
              <a:t>FATOR DE INSOLVÊNCIA </a:t>
            </a:r>
            <a:r>
              <a:rPr lang="pt-BR" sz="3200" b="1" dirty="0" smtClean="0"/>
              <a:t>= </a:t>
            </a:r>
            <a:r>
              <a:rPr lang="pt-BR" sz="3200" b="1" dirty="0" smtClean="0">
                <a:latin typeface="Arial Narrow" pitchFamily="34" charset="0"/>
              </a:rPr>
              <a:t>X1 + X2 + X3 – X4 – X5</a:t>
            </a:r>
            <a:endParaRPr lang="pt-BR" sz="3200" dirty="0" smtClean="0">
              <a:latin typeface="Arial Narrow" pitchFamily="34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pt-BR" sz="3200" b="1" dirty="0">
              <a:solidFill>
                <a:srgbClr val="002673"/>
              </a:solidFill>
              <a:latin typeface="+mn-lt"/>
            </a:endParaRPr>
          </a:p>
          <a:p>
            <a:pPr marL="342900" lvl="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</a:pPr>
            <a:endParaRPr lang="pt-BR" sz="2000" dirty="0">
              <a:solidFill>
                <a:srgbClr val="002673"/>
              </a:solidFill>
              <a:latin typeface="+mn-lt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26</a:t>
            </a:fld>
            <a:endParaRPr lang="pt-BR"/>
          </a:p>
        </p:txBody>
      </p:sp>
      <p:graphicFrame>
        <p:nvGraphicFramePr>
          <p:cNvPr id="17" name="Tabela 16"/>
          <p:cNvGraphicFramePr>
            <a:graphicFrameLocks noGrp="1"/>
          </p:cNvGraphicFramePr>
          <p:nvPr/>
        </p:nvGraphicFramePr>
        <p:xfrm>
          <a:off x="1571604" y="3429000"/>
          <a:ext cx="5786478" cy="2560320"/>
        </p:xfrm>
        <a:graphic>
          <a:graphicData uri="http://schemas.openxmlformats.org/drawingml/2006/table">
            <a:tbl>
              <a:tblPr/>
              <a:tblGrid>
                <a:gridCol w="2865036"/>
                <a:gridCol w="2921442"/>
              </a:tblGrid>
              <a:tr h="0">
                <a:tc>
                  <a:txBody>
                    <a:bodyPr/>
                    <a:lstStyle/>
                    <a:p>
                      <a:pPr marL="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Faixa</a:t>
                      </a:r>
                      <a:endParaRPr lang="pt-BR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Soma entre...</a:t>
                      </a:r>
                      <a:endParaRPr lang="pt-BR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Solvência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 e 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Penumbra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0 </a:t>
                      </a: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 -3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2266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Insolvência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-3 e -7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755650" y="571480"/>
            <a:ext cx="76327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pt-BR" sz="3200" b="1" dirty="0">
                <a:solidFill>
                  <a:srgbClr val="FF0000"/>
                </a:solidFill>
                <a:latin typeface="Calibri" pitchFamily="34" charset="0"/>
              </a:rPr>
              <a:t>Informações produzidas pela análise de balanços, segundo </a:t>
            </a:r>
            <a:r>
              <a:rPr lang="pt-BR" sz="3200" b="1" dirty="0" smtClean="0">
                <a:solidFill>
                  <a:srgbClr val="FF0000"/>
                </a:solidFill>
                <a:latin typeface="Calibri" pitchFamily="34" charset="0"/>
              </a:rPr>
              <a:t>Matarazzo </a:t>
            </a:r>
            <a:r>
              <a:rPr lang="pt-BR" sz="3200" b="1" dirty="0">
                <a:solidFill>
                  <a:srgbClr val="FF0000"/>
                </a:solidFill>
                <a:latin typeface="Calibri" pitchFamily="34" charset="0"/>
              </a:rPr>
              <a:t>(1985</a:t>
            </a:r>
            <a:r>
              <a:rPr lang="pt-BR" sz="3200" b="1" dirty="0" smtClean="0">
                <a:solidFill>
                  <a:srgbClr val="FF0000"/>
                </a:solidFill>
                <a:latin typeface="Calibri" pitchFamily="34" charset="0"/>
              </a:rPr>
              <a:t>):</a:t>
            </a:r>
            <a:endParaRPr lang="pt-BR" sz="32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95288" y="1714488"/>
            <a:ext cx="8462992" cy="471490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85000"/>
              </a:lnSpc>
              <a:spcBef>
                <a:spcPts val="12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Situação financeira e econômica;</a:t>
            </a:r>
          </a:p>
          <a:p>
            <a:pPr marL="342900" indent="-342900" eaLnBrk="0" hangingPunct="0">
              <a:lnSpc>
                <a:spcPct val="85000"/>
              </a:lnSpc>
              <a:spcBef>
                <a:spcPts val="12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Desempenho;</a:t>
            </a:r>
          </a:p>
          <a:p>
            <a:pPr marL="342900" indent="-342900" eaLnBrk="0" hangingPunct="0">
              <a:lnSpc>
                <a:spcPct val="85000"/>
              </a:lnSpc>
              <a:spcBef>
                <a:spcPts val="12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Eficiência na utilização dos recursos;</a:t>
            </a:r>
          </a:p>
          <a:p>
            <a:pPr marL="342900" indent="-342900" eaLnBrk="0" hangingPunct="0">
              <a:lnSpc>
                <a:spcPct val="85000"/>
              </a:lnSpc>
              <a:spcBef>
                <a:spcPts val="12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Pontos fortes e fracos;</a:t>
            </a:r>
          </a:p>
          <a:p>
            <a:pPr marL="342900" indent="-342900" eaLnBrk="0" hangingPunct="0">
              <a:lnSpc>
                <a:spcPct val="85000"/>
              </a:lnSpc>
              <a:spcBef>
                <a:spcPts val="12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Tendências e perspectivas;</a:t>
            </a:r>
          </a:p>
          <a:p>
            <a:pPr marL="342900" indent="-342900" eaLnBrk="0" hangingPunct="0">
              <a:lnSpc>
                <a:spcPct val="85000"/>
              </a:lnSpc>
              <a:spcBef>
                <a:spcPts val="12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Quadro evolutivo;</a:t>
            </a:r>
          </a:p>
          <a:p>
            <a:pPr marL="342900" indent="-342900" eaLnBrk="0" hangingPunct="0">
              <a:lnSpc>
                <a:spcPct val="85000"/>
              </a:lnSpc>
              <a:spcBef>
                <a:spcPts val="12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Adequação das fontes às aplicações de recursos</a:t>
            </a:r>
            <a:r>
              <a:rPr lang="pt-B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 eaLnBrk="0" hangingPunct="0">
              <a:lnSpc>
                <a:spcPct val="85000"/>
              </a:lnSpc>
              <a:spcBef>
                <a:spcPts val="12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Evidência </a:t>
            </a:r>
            <a:r>
              <a:rPr lang="pt-B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erros da </a:t>
            </a:r>
            <a:r>
              <a:rPr lang="pt-B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Administração;</a:t>
            </a:r>
          </a:p>
          <a:p>
            <a:pPr marL="342900" indent="-342900" eaLnBrk="0" hangingPunct="0">
              <a:lnSpc>
                <a:spcPct val="85000"/>
              </a:lnSpc>
              <a:spcBef>
                <a:spcPts val="12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Providências e avaliação das alternativas. </a:t>
            </a:r>
            <a:endParaRPr lang="pt-BR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1142976" y="1197744"/>
            <a:ext cx="6985000" cy="1727200"/>
          </a:xfrm>
          <a:solidFill>
            <a:schemeClr val="accent1"/>
          </a:solidFill>
        </p:spPr>
        <p:txBody>
          <a:bodyPr/>
          <a:lstStyle/>
          <a:p>
            <a:r>
              <a:rPr lang="pt-BR" sz="3200" b="0" dirty="0" smtClean="0"/>
              <a:t>ANÁLISE ECONÔMICA </a:t>
            </a:r>
            <a:br>
              <a:rPr lang="pt-BR" sz="3200" b="0" dirty="0" smtClean="0"/>
            </a:br>
            <a:r>
              <a:rPr lang="pt-BR" sz="3200" b="0" dirty="0" smtClean="0"/>
              <a:t>E FINANCEIRA DA EMPRESA</a:t>
            </a:r>
            <a:r>
              <a:rPr lang="pt-BR" sz="3600" b="0" dirty="0" smtClean="0"/>
              <a:t> 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4414" y="3786190"/>
            <a:ext cx="6911975" cy="2330450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pt-BR" sz="2800" dirty="0" smtClean="0">
                <a:solidFill>
                  <a:srgbClr val="002060"/>
                </a:solidFill>
              </a:rPr>
              <a:t>A Análise Econômica e Financeira da Empresa, através das Demonstrações Contábeis, permite que o administrador tenha um diagnóstico da situação em que se encontra a empresa.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z="1400" smtClean="0">
                <a:solidFill>
                  <a:schemeClr val="tx1"/>
                </a:solidFill>
              </a:rPr>
              <a:pPr/>
              <a:t>4</a:t>
            </a:fld>
            <a:endParaRPr lang="pt-BR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93701" y="625495"/>
            <a:ext cx="8393141" cy="55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pt-BR" sz="1600" b="1" dirty="0">
              <a:solidFill>
                <a:srgbClr val="002673"/>
              </a:solidFill>
              <a:latin typeface="Arial" charset="0"/>
            </a:endParaRPr>
          </a:p>
          <a:p>
            <a:pPr marL="342900" lvl="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lang="pt-BR" sz="2800" b="1" dirty="0">
                <a:solidFill>
                  <a:srgbClr val="002673"/>
                </a:solidFill>
                <a:latin typeface="Arial" charset="0"/>
              </a:rPr>
              <a:t>Análise Horizontal</a:t>
            </a:r>
            <a:r>
              <a:rPr lang="pt-BR" sz="2000" dirty="0">
                <a:solidFill>
                  <a:srgbClr val="002673"/>
                </a:solidFill>
                <a:latin typeface="Arial" charset="0"/>
              </a:rPr>
              <a:t>: </a:t>
            </a:r>
            <a:r>
              <a:rPr lang="pt-BR" sz="2800" dirty="0" smtClean="0">
                <a:latin typeface="Calibri" pitchFamily="34" charset="0"/>
              </a:rPr>
              <a:t>trata-se de comparar os valores ou índices de dois ou mais anos, estabelecendo o ano inicial com índice 100 e expressando os anos posteriores em relação ao ano inicial. </a:t>
            </a:r>
          </a:p>
          <a:p>
            <a:pPr marL="342900" lvl="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</a:pPr>
            <a:endParaRPr lang="pt-BR" sz="2000" dirty="0">
              <a:solidFill>
                <a:srgbClr val="002673"/>
              </a:solidFill>
              <a:latin typeface="Calibri" pitchFamily="34" charset="0"/>
            </a:endParaRPr>
          </a:p>
          <a:p>
            <a:pPr marL="342900" lvl="0" indent="-342900" eaLnBrk="0" hangingPunct="0">
              <a:spcBef>
                <a:spcPct val="70000"/>
              </a:spcBef>
              <a:buClr>
                <a:schemeClr val="hlink"/>
              </a:buClr>
              <a:buSzPct val="70000"/>
            </a:pPr>
            <a:r>
              <a:rPr lang="pt-BR" sz="2800" b="1" dirty="0">
                <a:solidFill>
                  <a:srgbClr val="002673"/>
                </a:solidFill>
                <a:latin typeface="Arial" charset="0"/>
              </a:rPr>
              <a:t>Análise Vertical</a:t>
            </a:r>
            <a:r>
              <a:rPr lang="pt-BR" sz="2000" b="1" dirty="0">
                <a:solidFill>
                  <a:srgbClr val="002673"/>
                </a:solidFill>
                <a:latin typeface="Calibri" pitchFamily="34" charset="0"/>
              </a:rPr>
              <a:t>: </a:t>
            </a:r>
            <a:r>
              <a:rPr lang="pt-BR" sz="2800" dirty="0" smtClean="0">
                <a:latin typeface="Calibri" pitchFamily="34" charset="0"/>
              </a:rPr>
              <a:t>extraem-se relacionamentos percentuais entre itens pertinentes à mesma demonstração financeira, com a finalidade de mostrar a representatividade de um determinado item ou subgrupo daquela demonstração em foco, relativamente a um total ou subtotal tomado como base. 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1258888" y="214290"/>
            <a:ext cx="70532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pt-BR" sz="300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ÍNDICES FINANCEIROS 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0" y="1357298"/>
            <a:ext cx="9144000" cy="138499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pt-BR" sz="2800" dirty="0">
                <a:solidFill>
                  <a:srgbClr val="002673"/>
                </a:solidFill>
                <a:latin typeface="Times New Roman" pitchFamily="18" charset="0"/>
              </a:rPr>
              <a:t>S</a:t>
            </a:r>
            <a:r>
              <a:rPr lang="pt-BR" sz="2800" dirty="0" smtClean="0">
                <a:solidFill>
                  <a:srgbClr val="002673"/>
                </a:solidFill>
                <a:latin typeface="Times New Roman" pitchFamily="18" charset="0"/>
              </a:rPr>
              <a:t>ão </a:t>
            </a:r>
            <a:r>
              <a:rPr lang="pt-BR" sz="2800" dirty="0">
                <a:solidFill>
                  <a:srgbClr val="002673"/>
                </a:solidFill>
                <a:latin typeface="Times New Roman" pitchFamily="18" charset="0"/>
              </a:rPr>
              <a:t>grandezas comparáveis obtidas a partir de valores monetários absolutos, destinados a medir a posição financeira e os níveis de desempenho da empresa em diversos aspectos.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747850" y="3214686"/>
            <a:ext cx="4752976" cy="839788"/>
          </a:xfrm>
          <a:noFill/>
          <a:ln/>
        </p:spPr>
        <p:txBody>
          <a:bodyPr>
            <a:normAutofit fontScale="92500" lnSpcReduction="10000"/>
          </a:bodyPr>
          <a:lstStyle/>
          <a:p>
            <a:pPr>
              <a:lnSpc>
                <a:spcPct val="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pt-BR" sz="3200" b="1" dirty="0" smtClean="0">
                <a:solidFill>
                  <a:srgbClr val="000099"/>
                </a:solidFill>
              </a:rPr>
              <a:t>Liquidez 		</a:t>
            </a:r>
          </a:p>
          <a:p>
            <a:pPr>
              <a:lnSpc>
                <a:spcPct val="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pt-BR" sz="3200" b="1" dirty="0" smtClean="0"/>
              <a:t>Rotatividade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3438" y="3263906"/>
            <a:ext cx="4537075" cy="950912"/>
          </a:xfrm>
          <a:noFill/>
          <a:ln/>
        </p:spPr>
        <p:txBody>
          <a:bodyPr>
            <a:normAutofit fontScale="92500" lnSpcReduction="10000"/>
          </a:bodyPr>
          <a:lstStyle/>
          <a:p>
            <a:pPr>
              <a:lnSpc>
                <a:spcPct val="40000"/>
              </a:lnSpc>
              <a:spcBef>
                <a:spcPts val="1200"/>
              </a:spcBef>
            </a:pPr>
            <a:r>
              <a:rPr lang="pt-BR" sz="3200" b="1" dirty="0" smtClean="0">
                <a:solidFill>
                  <a:srgbClr val="CC0000"/>
                </a:solidFill>
              </a:rPr>
              <a:t>Endividamento</a:t>
            </a:r>
            <a:endParaRPr lang="pt-BR" sz="3200" b="1" dirty="0" smtClean="0"/>
          </a:p>
          <a:p>
            <a:pPr>
              <a:lnSpc>
                <a:spcPct val="40000"/>
              </a:lnSpc>
              <a:spcBef>
                <a:spcPts val="1200"/>
              </a:spcBef>
            </a:pPr>
            <a:endParaRPr lang="pt-BR" sz="3200" b="1" dirty="0" smtClean="0"/>
          </a:p>
          <a:p>
            <a:pPr>
              <a:lnSpc>
                <a:spcPct val="40000"/>
              </a:lnSpc>
              <a:spcBef>
                <a:spcPts val="1200"/>
              </a:spcBef>
            </a:pPr>
            <a:r>
              <a:rPr lang="pt-BR" sz="3200" b="1" dirty="0" smtClean="0">
                <a:solidFill>
                  <a:srgbClr val="FF9900"/>
                </a:solidFill>
              </a:rPr>
              <a:t>Rentabilidade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6</a:t>
            </a:fld>
            <a:endParaRPr lang="pt-BR"/>
          </a:p>
        </p:txBody>
      </p:sp>
      <p:grpSp>
        <p:nvGrpSpPr>
          <p:cNvPr id="12" name="Grupo 11"/>
          <p:cNvGrpSpPr/>
          <p:nvPr/>
        </p:nvGrpSpPr>
        <p:grpSpPr>
          <a:xfrm>
            <a:off x="1828800" y="4214818"/>
            <a:ext cx="5767388" cy="2563813"/>
            <a:chOff x="1828800" y="4610100"/>
            <a:chExt cx="5767388" cy="2563813"/>
          </a:xfrm>
        </p:grpSpPr>
        <p:graphicFrame>
          <p:nvGraphicFramePr>
            <p:cNvPr id="51202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0322973"/>
                </p:ext>
              </p:extLst>
            </p:nvPr>
          </p:nvGraphicFramePr>
          <p:xfrm>
            <a:off x="2038350" y="4811713"/>
            <a:ext cx="5557838" cy="2362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05" name="Document" r:id="rId3" imgW="4673795" imgH="2151185" progId="Word.Document.8">
                    <p:embed/>
                  </p:oleObj>
                </mc:Choice>
                <mc:Fallback>
                  <p:oleObj name="Document" r:id="rId3" imgW="4673795" imgH="2151185" progId="Word.Document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8350" y="4811713"/>
                          <a:ext cx="5557838" cy="2362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AFD7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07" name="Rectangle 7"/>
            <p:cNvSpPr>
              <a:spLocks noChangeArrowheads="1"/>
            </p:cNvSpPr>
            <p:nvPr/>
          </p:nvSpPr>
          <p:spPr bwMode="auto">
            <a:xfrm>
              <a:off x="2039938" y="5229225"/>
              <a:ext cx="5345112" cy="838200"/>
            </a:xfrm>
            <a:prstGeom prst="rect">
              <a:avLst/>
            </a:prstGeom>
            <a:noFill/>
            <a:ln w="31750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208" name="Rectangle 8"/>
            <p:cNvSpPr>
              <a:spLocks noChangeArrowheads="1"/>
            </p:cNvSpPr>
            <p:nvPr/>
          </p:nvSpPr>
          <p:spPr bwMode="auto">
            <a:xfrm>
              <a:off x="4859338" y="6508750"/>
              <a:ext cx="2509837" cy="304800"/>
            </a:xfrm>
            <a:prstGeom prst="rect">
              <a:avLst/>
            </a:prstGeom>
            <a:noFill/>
            <a:ln w="31750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209" name="Rectangle 9"/>
            <p:cNvSpPr>
              <a:spLocks noChangeArrowheads="1"/>
            </p:cNvSpPr>
            <p:nvPr/>
          </p:nvSpPr>
          <p:spPr bwMode="auto">
            <a:xfrm>
              <a:off x="4865688" y="5010150"/>
              <a:ext cx="2514600" cy="1371600"/>
            </a:xfrm>
            <a:prstGeom prst="rect">
              <a:avLst/>
            </a:prstGeom>
            <a:noFill/>
            <a:ln w="31750">
              <a:solidFill>
                <a:srgbClr val="CC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210" name="Rectangle 10"/>
            <p:cNvSpPr>
              <a:spLocks noChangeArrowheads="1"/>
            </p:cNvSpPr>
            <p:nvPr/>
          </p:nvSpPr>
          <p:spPr bwMode="auto">
            <a:xfrm>
              <a:off x="1828800" y="4610100"/>
              <a:ext cx="5767388" cy="2362200"/>
            </a:xfrm>
            <a:prstGeom prst="rect">
              <a:avLst/>
            </a:prstGeom>
            <a:noFill/>
            <a:ln w="31750">
              <a:solidFill>
                <a:srgbClr val="00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755650" y="708012"/>
            <a:ext cx="7632700" cy="7921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pt-BR" sz="3200" dirty="0">
                <a:solidFill>
                  <a:srgbClr val="0026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QUOCIENTES DE LIQUIDEZ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752478" y="2357430"/>
            <a:ext cx="7677174" cy="33115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14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Quociente de Liquidez Imediata</a:t>
            </a:r>
          </a:p>
          <a:p>
            <a:pPr marL="342900" indent="-342900" eaLnBrk="0" hangingPunct="0">
              <a:lnSpc>
                <a:spcPct val="14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Quociente de Liquidez Corrente</a:t>
            </a:r>
          </a:p>
          <a:p>
            <a:pPr marL="342900" indent="-342900" eaLnBrk="0" hangingPunct="0">
              <a:lnSpc>
                <a:spcPct val="14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Quociente de Liquidez Seca</a:t>
            </a:r>
          </a:p>
          <a:p>
            <a:pPr marL="342900" indent="-342900" eaLnBrk="0" hangingPunct="0">
              <a:lnSpc>
                <a:spcPct val="14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pt-BR" sz="3200" dirty="0">
                <a:solidFill>
                  <a:schemeClr val="bg2"/>
                </a:solidFill>
                <a:latin typeface="Arial" charset="0"/>
              </a:rPr>
              <a:t>Quociente de Liquidez Geral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title"/>
          </p:nvPr>
        </p:nvSpPr>
        <p:spPr>
          <a:xfrm>
            <a:off x="468313" y="857232"/>
            <a:ext cx="8229600" cy="792163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Quocientes de Liquidez</a:t>
            </a:r>
          </a:p>
        </p:txBody>
      </p:sp>
      <p:sp>
        <p:nvSpPr>
          <p:cNvPr id="4099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1643063"/>
          </a:xfrm>
        </p:spPr>
        <p:txBody>
          <a:bodyPr>
            <a:normAutofit/>
          </a:bodyPr>
          <a:lstStyle/>
          <a:p>
            <a:pPr eaLnBrk="1" hangingPunct="1">
              <a:buClr>
                <a:srgbClr val="6600FF"/>
              </a:buClr>
              <a:buFont typeface="Wingdings" pitchFamily="2" charset="2"/>
              <a:buChar char="v"/>
            </a:pPr>
            <a:r>
              <a:rPr lang="pt-BR" sz="2800" b="1" dirty="0" smtClean="0">
                <a:solidFill>
                  <a:srgbClr val="FF0000"/>
                </a:solidFill>
              </a:rPr>
              <a:t>Quociente de Liquidez Imediata</a:t>
            </a:r>
            <a:r>
              <a:rPr lang="pt-BR" sz="2800" dirty="0" smtClean="0"/>
              <a:t>: disponibilidades para as exigibilidades de curto prazo.</a:t>
            </a:r>
          </a:p>
          <a:p>
            <a:pPr eaLnBrk="1" hangingPunct="1">
              <a:buFont typeface="Wingdings" pitchFamily="2" charset="2"/>
              <a:buNone/>
            </a:pPr>
            <a:endParaRPr lang="pt-BR" sz="2800" dirty="0" smtClean="0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8</a:t>
            </a:fld>
            <a:endParaRPr lang="pt-BR"/>
          </a:p>
        </p:txBody>
      </p:sp>
      <p:grpSp>
        <p:nvGrpSpPr>
          <p:cNvPr id="13" name="Grupo 12"/>
          <p:cNvGrpSpPr/>
          <p:nvPr/>
        </p:nvGrpSpPr>
        <p:grpSpPr>
          <a:xfrm>
            <a:off x="-285784" y="4429125"/>
            <a:ext cx="8645555" cy="1643063"/>
            <a:chOff x="285720" y="4429125"/>
            <a:chExt cx="8645555" cy="1643063"/>
          </a:xfrm>
        </p:grpSpPr>
        <p:sp>
          <p:nvSpPr>
            <p:cNvPr id="17" name="Retângulo 16"/>
            <p:cNvSpPr/>
            <p:nvPr/>
          </p:nvSpPr>
          <p:spPr>
            <a:xfrm>
              <a:off x="1428728" y="4429125"/>
              <a:ext cx="7358114" cy="164306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285720" y="4921264"/>
              <a:ext cx="4500563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/>
              <a:r>
                <a:rPr lang="pt-BR" sz="3200" b="1" dirty="0" smtClean="0">
                  <a:solidFill>
                    <a:srgbClr val="002060"/>
                  </a:solidFill>
                  <a:latin typeface="Bell MT" pitchFamily="18" charset="0"/>
                </a:rPr>
                <a:t>Liquidez </a:t>
              </a:r>
              <a:r>
                <a:rPr lang="pt-BR" sz="3200" b="1" dirty="0">
                  <a:solidFill>
                    <a:srgbClr val="002060"/>
                  </a:solidFill>
                  <a:latin typeface="Bell MT" pitchFamily="18" charset="0"/>
                </a:rPr>
                <a:t>Imediata</a:t>
              </a:r>
            </a:p>
          </p:txBody>
        </p:sp>
        <p:sp>
          <p:nvSpPr>
            <p:cNvPr id="5" name="CaixaDeTexto 4"/>
            <p:cNvSpPr txBox="1">
              <a:spLocks/>
            </p:cNvSpPr>
            <p:nvPr/>
          </p:nvSpPr>
          <p:spPr>
            <a:xfrm>
              <a:off x="5435600" y="4630738"/>
              <a:ext cx="3349625" cy="5794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r>
                <a:rPr lang="pt-BR" sz="3200" b="1" dirty="0">
                  <a:solidFill>
                    <a:srgbClr val="002060"/>
                  </a:solidFill>
                  <a:latin typeface="Bell MT" pitchFamily="18" charset="0"/>
                </a:rPr>
                <a:t>Disponibilidades</a:t>
              </a:r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5435600" y="5286375"/>
              <a:ext cx="3495675" cy="57943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3200" b="1" spc="-150" dirty="0">
                  <a:solidFill>
                    <a:srgbClr val="002060"/>
                  </a:solidFill>
                  <a:latin typeface="Bell MT" pitchFamily="18" charset="0"/>
                </a:rPr>
                <a:t>Passivo Circulante</a:t>
              </a:r>
            </a:p>
          </p:txBody>
        </p:sp>
        <p:cxnSp>
          <p:nvCxnSpPr>
            <p:cNvPr id="8" name="Conector reto 7"/>
            <p:cNvCxnSpPr/>
            <p:nvPr/>
          </p:nvCxnSpPr>
          <p:spPr>
            <a:xfrm>
              <a:off x="5435600" y="5213350"/>
              <a:ext cx="3143250" cy="1588"/>
            </a:xfrm>
            <a:prstGeom prst="line">
              <a:avLst/>
            </a:prstGeom>
            <a:ln w="2222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>
              <a:off x="4932363" y="5141913"/>
              <a:ext cx="214312" cy="1587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>
              <a:off x="4932363" y="5286375"/>
              <a:ext cx="214312" cy="1588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571442" y="4500570"/>
            <a:ext cx="8072463" cy="1643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468313" y="857232"/>
            <a:ext cx="8229600" cy="792163"/>
          </a:xfrm>
        </p:spPr>
        <p:txBody>
          <a:bodyPr/>
          <a:lstStyle/>
          <a:p>
            <a:pPr eaLnBrk="1" hangingPunct="1"/>
            <a:r>
              <a:rPr lang="pt-BR" sz="3600" dirty="0" smtClean="0"/>
              <a:t>Quocientes de Liquidez</a:t>
            </a:r>
          </a:p>
        </p:txBody>
      </p:sp>
      <p:sp>
        <p:nvSpPr>
          <p:cNvPr id="512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2076450"/>
          </a:xfrm>
        </p:spPr>
        <p:txBody>
          <a:bodyPr>
            <a:normAutofit/>
          </a:bodyPr>
          <a:lstStyle/>
          <a:p>
            <a:pPr eaLnBrk="1" hangingPunct="1">
              <a:buClr>
                <a:srgbClr val="6600FF"/>
              </a:buClr>
              <a:buFont typeface="Wingdings" pitchFamily="2" charset="2"/>
              <a:buChar char="v"/>
            </a:pPr>
            <a:r>
              <a:rPr lang="pt-BR" sz="2800" b="1" dirty="0" smtClean="0">
                <a:solidFill>
                  <a:srgbClr val="FF0000"/>
                </a:solidFill>
              </a:rPr>
              <a:t>Quociente de Liquidez Corrente</a:t>
            </a:r>
            <a:r>
              <a:rPr lang="pt-BR" sz="2800" dirty="0" smtClean="0"/>
              <a:t>: relação dos disponíveis mais os valores a serem conversíveis em dinheiro, com a dívida de curto prazo.</a:t>
            </a:r>
          </a:p>
          <a:p>
            <a:pPr eaLnBrk="1" hangingPunct="1">
              <a:buFont typeface="Wingdings" pitchFamily="2" charset="2"/>
              <a:buNone/>
            </a:pPr>
            <a:endParaRPr lang="pt-BR" sz="2800" dirty="0" smtClean="0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9FA8-93FE-4192-8C4D-E110412B2015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-71470" y="4992711"/>
            <a:ext cx="4357688" cy="579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/>
            <a:r>
              <a:rPr lang="pt-BR" sz="3200" b="1" dirty="0" smtClean="0">
                <a:solidFill>
                  <a:srgbClr val="002060"/>
                </a:solidFill>
                <a:latin typeface="Bell MT" pitchFamily="18" charset="0"/>
              </a:rPr>
              <a:t>Liquidez </a:t>
            </a:r>
            <a:r>
              <a:rPr lang="pt-BR" sz="3200" b="1" dirty="0">
                <a:solidFill>
                  <a:srgbClr val="002060"/>
                </a:solidFill>
                <a:latin typeface="Bell MT" pitchFamily="18" charset="0"/>
              </a:rPr>
              <a:t>Corrente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935505" y="5345120"/>
            <a:ext cx="3495675" cy="5794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200" b="1" spc="-150" dirty="0">
                <a:solidFill>
                  <a:srgbClr val="002060"/>
                </a:solidFill>
                <a:latin typeface="Bell MT" pitchFamily="18" charset="0"/>
              </a:rPr>
              <a:t>Passivo Circulante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503705" y="5213357"/>
            <a:ext cx="214312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5006942" y="5284795"/>
            <a:ext cx="3214688" cy="1587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5079967" y="4630745"/>
            <a:ext cx="3140075" cy="5794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200" b="1" spc="-150" dirty="0">
                <a:solidFill>
                  <a:srgbClr val="002060"/>
                </a:solidFill>
                <a:latin typeface="Bell MT" pitchFamily="18" charset="0"/>
              </a:rPr>
              <a:t>Ativo Circulante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4503705" y="5356232"/>
            <a:ext cx="214312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3200216</TotalTime>
  <Words>846</Words>
  <Application>Microsoft Office PowerPoint</Application>
  <PresentationFormat>Apresentação na tela (4:3)</PresentationFormat>
  <Paragraphs>163</Paragraphs>
  <Slides>26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3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0" baseType="lpstr">
      <vt:lpstr>Tema do Office</vt:lpstr>
      <vt:lpstr>EAD 2</vt:lpstr>
      <vt:lpstr>1_EAD 2</vt:lpstr>
      <vt:lpstr>Microsoft Word 97 - 2003 Document</vt:lpstr>
      <vt:lpstr>Disciplina: Contabilidade Gerencial</vt:lpstr>
      <vt:lpstr>Videoaula 9</vt:lpstr>
      <vt:lpstr>Apresentação do PowerPoint</vt:lpstr>
      <vt:lpstr>ANÁLISE ECONÔMICA  E FINANCEIRA DA EMPRESA  </vt:lpstr>
      <vt:lpstr>Apresentação do PowerPoint</vt:lpstr>
      <vt:lpstr>Apresentação do PowerPoint</vt:lpstr>
      <vt:lpstr>Apresentação do PowerPoint</vt:lpstr>
      <vt:lpstr>Quocientes de Liquidez</vt:lpstr>
      <vt:lpstr>Quocientes de Liquidez</vt:lpstr>
      <vt:lpstr>Quocientes de Liquidez</vt:lpstr>
      <vt:lpstr>Quocientes de Liquidez</vt:lpstr>
      <vt:lpstr>Apresentação do PowerPoint</vt:lpstr>
      <vt:lpstr>Quocientes de Endividamento</vt:lpstr>
      <vt:lpstr>Quocientes de Endividamento</vt:lpstr>
      <vt:lpstr>Quocientes de Endividamento</vt:lpstr>
      <vt:lpstr>Apresentação do PowerPoint</vt:lpstr>
      <vt:lpstr>Quociente de Rotatividade dos Estoques</vt:lpstr>
      <vt:lpstr>Quociente de Rotatividade das</vt:lpstr>
      <vt:lpstr>Quociente de Rotatividade das</vt:lpstr>
      <vt:lpstr>Quociente de Rotatividade das</vt:lpstr>
      <vt:lpstr>Quociente de Posicionamento Relativo</vt:lpstr>
      <vt:lpstr>Quociente de Rotação do Ativo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Alexandre Marino</dc:creator>
  <cp:lastModifiedBy>Edicao</cp:lastModifiedBy>
  <cp:revision>138</cp:revision>
  <dcterms:created xsi:type="dcterms:W3CDTF">2006-07-05T13:01:29Z</dcterms:created>
  <dcterms:modified xsi:type="dcterms:W3CDTF">2015-03-18T20:54:15Z</dcterms:modified>
</cp:coreProperties>
</file>