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732" r:id="rId2"/>
    <p:sldMasterId id="2147483734" r:id="rId3"/>
  </p:sldMasterIdLst>
  <p:notesMasterIdLst>
    <p:notesMasterId r:id="rId24"/>
  </p:notesMasterIdLst>
  <p:handoutMasterIdLst>
    <p:handoutMasterId r:id="rId25"/>
  </p:handoutMasterIdLst>
  <p:sldIdLst>
    <p:sldId id="472" r:id="rId4"/>
    <p:sldId id="473" r:id="rId5"/>
    <p:sldId id="434" r:id="rId6"/>
    <p:sldId id="436" r:id="rId7"/>
    <p:sldId id="437" r:id="rId8"/>
    <p:sldId id="438" r:id="rId9"/>
    <p:sldId id="440" r:id="rId10"/>
    <p:sldId id="441" r:id="rId11"/>
    <p:sldId id="442" r:id="rId12"/>
    <p:sldId id="443" r:id="rId13"/>
    <p:sldId id="449" r:id="rId14"/>
    <p:sldId id="450" r:id="rId15"/>
    <p:sldId id="455" r:id="rId16"/>
    <p:sldId id="456" r:id="rId17"/>
    <p:sldId id="457" r:id="rId18"/>
    <p:sldId id="458" r:id="rId19"/>
    <p:sldId id="468" r:id="rId20"/>
    <p:sldId id="469" r:id="rId21"/>
    <p:sldId id="470" r:id="rId22"/>
    <p:sldId id="471" r:id="rId23"/>
  </p:sldIdLst>
  <p:sldSz cx="9144000" cy="7239000"/>
  <p:notesSz cx="6851650" cy="974725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3616"/>
    <a:srgbClr val="FFFF99"/>
    <a:srgbClr val="F9BAAD"/>
    <a:srgbClr val="C1E5C3"/>
    <a:srgbClr val="770486"/>
    <a:srgbClr val="F6D3B0"/>
    <a:srgbClr val="CCCCFF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Objects="1">
      <p:cViewPr varScale="1">
        <p:scale>
          <a:sx n="104" d="100"/>
          <a:sy n="104" d="100"/>
        </p:scale>
        <p:origin x="-984" y="-78"/>
      </p:cViewPr>
      <p:guideLst>
        <p:guide orient="horz" pos="228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3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6790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645025"/>
            <a:ext cx="5026025" cy="434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505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5538" y="738188"/>
            <a:ext cx="4600575" cy="3641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014575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6D8E753A-1649-4C62-8232-A2C3D93F9C9E}" type="slidenum">
              <a:rPr lang="pt-BR" smtClean="0">
                <a:solidFill>
                  <a:srgbClr val="000000"/>
                </a:solidFill>
              </a:rPr>
              <a:pPr/>
              <a:t>1</a:t>
            </a:fld>
            <a:endParaRPr lang="pt-BR" smtClean="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2228020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84717"/>
            <a:ext cx="6858000" cy="2520244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802151"/>
            <a:ext cx="6858000" cy="174774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46D17C-26DF-402C-A90F-FD749AC69577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6921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D631-C38D-4406-B832-B62EA205D288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06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85410"/>
            <a:ext cx="1971675" cy="613471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85410"/>
            <a:ext cx="5800725" cy="613471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968E0B-6A7C-4B11-8C9F-D741200E1D7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6212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3788" y="152400"/>
            <a:ext cx="7772400" cy="12065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85800" y="2011363"/>
            <a:ext cx="7772400" cy="4422775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9" descr="Large confetti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BA87F4-9D83-4F9A-9476-F40B93A9A0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1301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415962"/>
            <a:ext cx="8713788" cy="1178013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1" y="3011223"/>
            <a:ext cx="8424863" cy="39529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42227569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706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7B6EB9-B0AA-4D25-93D7-594A32370AE7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2406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804724"/>
            <a:ext cx="7886700" cy="301122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844434"/>
            <a:ext cx="7886700" cy="1583531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11E2D4-46DA-4C4D-8378-8DF26415ABD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208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927049"/>
            <a:ext cx="3886200" cy="459307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927049"/>
            <a:ext cx="3886200" cy="459307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98424F-A778-4CC0-B3D9-C8F57D5831FB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21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85410"/>
            <a:ext cx="7886700" cy="139920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774561"/>
            <a:ext cx="3868340" cy="86968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644246"/>
            <a:ext cx="3868340" cy="38892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774561"/>
            <a:ext cx="3887391" cy="86968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644246"/>
            <a:ext cx="3887391" cy="38892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D5223-5A0F-4328-A7BF-2DB0F785C23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141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C16AB0-B4D9-4799-9613-286537AF7917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138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E0F04F-AB5C-408A-90FD-9930918AEC7B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0767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82600"/>
            <a:ext cx="2949178" cy="16891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1042282"/>
            <a:ext cx="4629150" cy="514438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171700"/>
            <a:ext cx="2949178" cy="402334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BFE8D1-C36F-433A-972A-5A73BAEF231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42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82600"/>
            <a:ext cx="2949178" cy="16891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1042282"/>
            <a:ext cx="4629150" cy="5144382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171700"/>
            <a:ext cx="2949178" cy="402334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999C52-C3AB-4D59-8687-B40A5F5B8577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065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85410"/>
            <a:ext cx="7886700" cy="13992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927049"/>
            <a:ext cx="7886700" cy="4593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709481"/>
            <a:ext cx="2057400" cy="38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709481"/>
            <a:ext cx="3086100" cy="38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709481"/>
            <a:ext cx="2057400" cy="38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F11CA0C-66D4-442D-AF7C-E830553A2AD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9024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8885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5534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95534"/>
            <a:ext cx="2895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338881"/>
            <a:ext cx="9144000" cy="59001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935817"/>
            <a:ext cx="8229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643857"/>
            <a:ext cx="8229600" cy="83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2651279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8885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5534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95534"/>
            <a:ext cx="2895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338881"/>
            <a:ext cx="9144000" cy="59001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935817"/>
            <a:ext cx="8229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643857"/>
            <a:ext cx="8229600" cy="83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4531536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35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539381"/>
            <a:ext cx="8748464" cy="1597025"/>
          </a:xfrm>
        </p:spPr>
        <p:txBody>
          <a:bodyPr/>
          <a:lstStyle/>
          <a:p>
            <a:pPr eaLnBrk="1" hangingPunct="1"/>
            <a:r>
              <a:rPr lang="pt-BR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Disciplina:</a:t>
            </a:r>
            <a:r>
              <a:rPr lang="pt-BR" sz="4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pt-BR" sz="4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4400" dirty="0">
                <a:latin typeface="Calibri" pitchFamily="34" charset="0"/>
              </a:rPr>
              <a:t>Contabilidade Gerencial</a:t>
            </a:r>
            <a:endParaRPr lang="pt-BR" sz="4400" dirty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3" y="42675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Profº. </a:t>
            </a:r>
            <a:r>
              <a:rPr lang="pt-BR" sz="2800" b="1" dirty="0">
                <a:latin typeface="Calibri" pitchFamily="34" charset="0"/>
              </a:rPr>
              <a:t>Altair </a:t>
            </a:r>
            <a:r>
              <a:rPr lang="pt-BR" sz="2800" b="1" dirty="0" err="1">
                <a:latin typeface="Calibri" pitchFamily="34" charset="0"/>
              </a:rPr>
              <a:t>Borgert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Ponto de Equilíbrio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pt-BR" sz="4400" dirty="0" smtClean="0"/>
          </a:p>
          <a:p>
            <a:pPr eaLnBrk="1" hangingPunct="1"/>
            <a:endParaRPr lang="pt-BR" sz="4400" dirty="0" smtClean="0"/>
          </a:p>
          <a:p>
            <a:pPr eaLnBrk="1" hangingPunct="1"/>
            <a:endParaRPr lang="pt-BR" sz="4400" dirty="0" smtClean="0"/>
          </a:p>
          <a:p>
            <a:pPr eaLnBrk="1" hangingPunct="1">
              <a:buFontTx/>
              <a:buNone/>
            </a:pPr>
            <a:r>
              <a:rPr lang="pt-BR" sz="4400" b="1" dirty="0" smtClean="0">
                <a:solidFill>
                  <a:srgbClr val="3C0023"/>
                </a:solidFill>
              </a:rPr>
              <a:t>PE</a:t>
            </a:r>
            <a:r>
              <a:rPr lang="pt-BR" sz="4400" b="1" baseline="-25000" dirty="0" smtClean="0">
                <a:solidFill>
                  <a:srgbClr val="3C0023"/>
                </a:solidFill>
              </a:rPr>
              <a:t>$</a:t>
            </a:r>
            <a:r>
              <a:rPr lang="pt-BR" sz="2800" dirty="0" smtClean="0"/>
              <a:t> = Ponto de Equilíbrio em valor	   	 	   (Receita Total)</a:t>
            </a:r>
          </a:p>
          <a:p>
            <a:pPr algn="just" eaLnBrk="1" hangingPunct="1">
              <a:spcBef>
                <a:spcPct val="10000"/>
              </a:spcBef>
              <a:buFontTx/>
              <a:buNone/>
            </a:pPr>
            <a:r>
              <a:rPr lang="pt-BR" sz="2800" b="1" dirty="0" smtClean="0">
                <a:solidFill>
                  <a:srgbClr val="3C0023"/>
                </a:solidFill>
              </a:rPr>
              <a:t>MC</a:t>
            </a:r>
            <a:r>
              <a:rPr lang="pt-BR" sz="2800" dirty="0" smtClean="0"/>
              <a:t> = Margem de Contribuição unitária</a:t>
            </a:r>
          </a:p>
          <a:p>
            <a:pPr algn="just" eaLnBrk="1" hangingPunct="1">
              <a:spcBef>
                <a:spcPct val="10000"/>
              </a:spcBef>
              <a:buFontTx/>
              <a:buNone/>
            </a:pPr>
            <a:r>
              <a:rPr lang="pt-BR" sz="2800" b="1" dirty="0" smtClean="0">
                <a:solidFill>
                  <a:srgbClr val="3C0023"/>
                </a:solidFill>
              </a:rPr>
              <a:t>CF</a:t>
            </a:r>
            <a:r>
              <a:rPr lang="pt-BR" sz="2800" dirty="0" smtClean="0"/>
              <a:t> = Custos Fixos</a:t>
            </a:r>
          </a:p>
          <a:p>
            <a:pPr eaLnBrk="1" hangingPunct="1"/>
            <a:endParaRPr lang="pt-BR" sz="2800" dirty="0" smtClean="0"/>
          </a:p>
        </p:txBody>
      </p:sp>
      <p:sp>
        <p:nvSpPr>
          <p:cNvPr id="358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7EB61D-8E5B-4CC5-9959-C083DFC2B068}" type="slidenum">
              <a:rPr lang="pt-BR"/>
              <a:pPr/>
              <a:t>10</a:t>
            </a:fld>
            <a:endParaRPr lang="pt-BR"/>
          </a:p>
        </p:txBody>
      </p:sp>
      <p:sp>
        <p:nvSpPr>
          <p:cNvPr id="35845" name="Rectangle 4" descr="Large confetti"/>
          <p:cNvSpPr>
            <a:spLocks noChangeArrowheads="1"/>
          </p:cNvSpPr>
          <p:nvPr/>
        </p:nvSpPr>
        <p:spPr bwMode="auto">
          <a:xfrm>
            <a:off x="1093788" y="300038"/>
            <a:ext cx="77724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pt-BR" sz="4400">
              <a:solidFill>
                <a:schemeClr val="tx2"/>
              </a:solidFill>
            </a:endParaRPr>
          </a:p>
        </p:txBody>
      </p:sp>
      <p:sp>
        <p:nvSpPr>
          <p:cNvPr id="35846" name="Rectangle 5"/>
          <p:cNvSpPr>
            <a:spLocks noChangeArrowheads="1"/>
          </p:cNvSpPr>
          <p:nvPr/>
        </p:nvSpPr>
        <p:spPr bwMode="auto">
          <a:xfrm>
            <a:off x="685800" y="2171700"/>
            <a:ext cx="7772400" cy="442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SzPct val="85000"/>
              <a:buFontTx/>
              <a:buBlip>
                <a:blip r:embed="rId2"/>
              </a:buBlip>
            </a:pPr>
            <a:endParaRPr lang="pt-BR" sz="3200"/>
          </a:p>
        </p:txBody>
      </p:sp>
      <p:grpSp>
        <p:nvGrpSpPr>
          <p:cNvPr id="35847" name="Group 6"/>
          <p:cNvGrpSpPr>
            <a:grpSpLocks/>
          </p:cNvGrpSpPr>
          <p:nvPr/>
        </p:nvGrpSpPr>
        <p:grpSpPr bwMode="auto">
          <a:xfrm>
            <a:off x="2497138" y="2190750"/>
            <a:ext cx="3810000" cy="1509713"/>
            <a:chOff x="1573" y="1307"/>
            <a:chExt cx="2400" cy="901"/>
          </a:xfrm>
        </p:grpSpPr>
        <p:sp>
          <p:nvSpPr>
            <p:cNvPr id="35848" name="Rectangle 7"/>
            <p:cNvSpPr>
              <a:spLocks noChangeArrowheads="1"/>
            </p:cNvSpPr>
            <p:nvPr/>
          </p:nvSpPr>
          <p:spPr bwMode="auto">
            <a:xfrm>
              <a:off x="1573" y="1307"/>
              <a:ext cx="2400" cy="901"/>
            </a:xfrm>
            <a:prstGeom prst="rect">
              <a:avLst/>
            </a:prstGeom>
            <a:solidFill>
              <a:srgbClr val="FFFFE3"/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5849" name="Rectangle 8"/>
            <p:cNvSpPr>
              <a:spLocks noChangeArrowheads="1"/>
            </p:cNvSpPr>
            <p:nvPr/>
          </p:nvSpPr>
          <p:spPr bwMode="auto">
            <a:xfrm>
              <a:off x="1728" y="1573"/>
              <a:ext cx="826" cy="381"/>
            </a:xfrm>
            <a:prstGeom prst="rect">
              <a:avLst/>
            </a:prstGeom>
            <a:solidFill>
              <a:srgbClr val="FFFFE3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PE</a:t>
              </a:r>
              <a:r>
                <a:rPr lang="en-US" sz="3600" baseline="-25000">
                  <a:solidFill>
                    <a:srgbClr val="000000"/>
                  </a:solidFill>
                  <a:latin typeface="Arial" charset="0"/>
                </a:rPr>
                <a:t>$ </a:t>
              </a:r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=</a:t>
              </a:r>
            </a:p>
          </p:txBody>
        </p:sp>
        <p:sp>
          <p:nvSpPr>
            <p:cNvPr id="35850" name="Rectangle 9"/>
            <p:cNvSpPr>
              <a:spLocks noChangeArrowheads="1"/>
            </p:cNvSpPr>
            <p:nvPr/>
          </p:nvSpPr>
          <p:spPr bwMode="auto">
            <a:xfrm>
              <a:off x="2910" y="1381"/>
              <a:ext cx="498" cy="38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CF</a:t>
              </a:r>
            </a:p>
          </p:txBody>
        </p:sp>
        <p:sp>
          <p:nvSpPr>
            <p:cNvPr id="35851" name="Rectangle 10"/>
            <p:cNvSpPr>
              <a:spLocks noChangeArrowheads="1"/>
            </p:cNvSpPr>
            <p:nvPr/>
          </p:nvSpPr>
          <p:spPr bwMode="auto">
            <a:xfrm>
              <a:off x="2734" y="1765"/>
              <a:ext cx="898" cy="38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% MC</a:t>
              </a:r>
            </a:p>
          </p:txBody>
        </p:sp>
        <p:sp>
          <p:nvSpPr>
            <p:cNvPr id="35852" name="Line 11"/>
            <p:cNvSpPr>
              <a:spLocks noChangeShapeType="1"/>
            </p:cNvSpPr>
            <p:nvPr/>
          </p:nvSpPr>
          <p:spPr bwMode="auto">
            <a:xfrm>
              <a:off x="2640" y="1776"/>
              <a:ext cx="110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Exemplo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2800" dirty="0" smtClean="0"/>
              <a:t>Custos Fixos: $ 40.000,00 / mês</a:t>
            </a:r>
          </a:p>
          <a:p>
            <a:pPr eaLnBrk="1" hangingPunct="1"/>
            <a:r>
              <a:rPr lang="pt-BR" sz="2800" dirty="0" smtClean="0"/>
              <a:t>Custos Variáveis: $ 60,00 / unidade</a:t>
            </a:r>
          </a:p>
          <a:p>
            <a:pPr eaLnBrk="1" hangingPunct="1"/>
            <a:r>
              <a:rPr lang="pt-BR" sz="2800" dirty="0" smtClean="0"/>
              <a:t>Preço de Venda: $ 80,00 / unidade</a:t>
            </a:r>
          </a:p>
          <a:p>
            <a:pPr eaLnBrk="1" hangingPunct="1">
              <a:buFontTx/>
              <a:buNone/>
            </a:pPr>
            <a:endParaRPr lang="pt-BR" sz="2800" dirty="0" smtClean="0"/>
          </a:p>
        </p:txBody>
      </p:sp>
      <p:sp>
        <p:nvSpPr>
          <p:cNvPr id="3686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DA0867-2938-4AF1-9701-7CA391FE1E88}" type="slidenum">
              <a:rPr lang="pt-BR"/>
              <a:pPr/>
              <a:t>11</a:t>
            </a:fld>
            <a:endParaRPr lang="pt-BR"/>
          </a:p>
        </p:txBody>
      </p:sp>
      <p:sp>
        <p:nvSpPr>
          <p:cNvPr id="36869" name="Text Box 4"/>
          <p:cNvSpPr txBox="1">
            <a:spLocks noChangeArrowheads="1"/>
          </p:cNvSpPr>
          <p:nvPr/>
        </p:nvSpPr>
        <p:spPr bwMode="auto">
          <a:xfrm>
            <a:off x="1143000" y="4772025"/>
            <a:ext cx="5876925" cy="1477963"/>
          </a:xfrm>
          <a:prstGeom prst="rect">
            <a:avLst/>
          </a:prstGeom>
          <a:solidFill>
            <a:srgbClr val="FDE3B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3600" dirty="0">
                <a:solidFill>
                  <a:srgbClr val="3C0023"/>
                </a:solidFill>
              </a:rPr>
              <a:t>MC = </a:t>
            </a:r>
            <a:r>
              <a:rPr lang="pt-BR" sz="3600" dirty="0" smtClean="0">
                <a:solidFill>
                  <a:srgbClr val="3C0023"/>
                </a:solidFill>
              </a:rPr>
              <a:t>80,00 </a:t>
            </a:r>
            <a:r>
              <a:rPr lang="pt-BR" sz="3600" dirty="0">
                <a:solidFill>
                  <a:srgbClr val="3C0023"/>
                </a:solidFill>
              </a:rPr>
              <a:t>– </a:t>
            </a:r>
            <a:r>
              <a:rPr lang="pt-BR" sz="3600" dirty="0" smtClean="0">
                <a:solidFill>
                  <a:srgbClr val="3C0023"/>
                </a:solidFill>
              </a:rPr>
              <a:t>60,00</a:t>
            </a:r>
            <a:endParaRPr lang="pt-BR" sz="3600" dirty="0">
              <a:solidFill>
                <a:srgbClr val="3C0023"/>
              </a:solidFill>
            </a:endParaRPr>
          </a:p>
          <a:p>
            <a:pPr defTabSz="762000">
              <a:spcBef>
                <a:spcPct val="50000"/>
              </a:spcBef>
            </a:pPr>
            <a:r>
              <a:rPr lang="pt-BR" sz="3600" dirty="0">
                <a:solidFill>
                  <a:srgbClr val="3C0023"/>
                </a:solidFill>
              </a:rPr>
              <a:t>MC = $ </a:t>
            </a:r>
            <a:r>
              <a:rPr lang="pt-BR" sz="3600" dirty="0" smtClean="0">
                <a:solidFill>
                  <a:srgbClr val="3C0023"/>
                </a:solidFill>
              </a:rPr>
              <a:t>20,00 </a:t>
            </a:r>
            <a:r>
              <a:rPr lang="pt-BR" sz="3600" dirty="0">
                <a:solidFill>
                  <a:srgbClr val="3C0023"/>
                </a:solidFill>
              </a:rPr>
              <a:t>/ unidade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Ponto de Equilíbrio</a:t>
            </a:r>
          </a:p>
        </p:txBody>
      </p:sp>
      <p:sp>
        <p:nvSpPr>
          <p:cNvPr id="3789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355DAA-D8E5-4E73-ACB3-4F4FE28C15DA}" type="slidenum">
              <a:rPr lang="pt-BR"/>
              <a:pPr/>
              <a:t>12</a:t>
            </a:fld>
            <a:endParaRPr lang="pt-BR"/>
          </a:p>
        </p:txBody>
      </p:sp>
      <p:grpSp>
        <p:nvGrpSpPr>
          <p:cNvPr id="37892" name="Group 3"/>
          <p:cNvGrpSpPr>
            <a:grpSpLocks/>
          </p:cNvGrpSpPr>
          <p:nvPr/>
        </p:nvGrpSpPr>
        <p:grpSpPr bwMode="auto">
          <a:xfrm>
            <a:off x="838200" y="2432050"/>
            <a:ext cx="7696200" cy="1509713"/>
            <a:chOff x="1296" y="1307"/>
            <a:chExt cx="4848" cy="901"/>
          </a:xfrm>
        </p:grpSpPr>
        <p:sp>
          <p:nvSpPr>
            <p:cNvPr id="37900" name="Rectangle 4"/>
            <p:cNvSpPr>
              <a:spLocks noChangeArrowheads="1"/>
            </p:cNvSpPr>
            <p:nvPr/>
          </p:nvSpPr>
          <p:spPr bwMode="auto">
            <a:xfrm>
              <a:off x="1296" y="1307"/>
              <a:ext cx="4848" cy="901"/>
            </a:xfrm>
            <a:prstGeom prst="rect">
              <a:avLst/>
            </a:prstGeom>
            <a:solidFill>
              <a:srgbClr val="FFFFE3"/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7901" name="Rectangle 5"/>
            <p:cNvSpPr>
              <a:spLocks noChangeArrowheads="1"/>
            </p:cNvSpPr>
            <p:nvPr/>
          </p:nvSpPr>
          <p:spPr bwMode="auto">
            <a:xfrm>
              <a:off x="1584" y="1573"/>
              <a:ext cx="868" cy="381"/>
            </a:xfrm>
            <a:prstGeom prst="rect">
              <a:avLst/>
            </a:prstGeom>
            <a:solidFill>
              <a:srgbClr val="FFFFE3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PE</a:t>
              </a:r>
              <a:r>
                <a:rPr lang="en-US" sz="3600" baseline="-25000">
                  <a:solidFill>
                    <a:srgbClr val="000000"/>
                  </a:solidFill>
                  <a:latin typeface="Arial" charset="0"/>
                </a:rPr>
                <a:t>Q </a:t>
              </a:r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=</a:t>
              </a:r>
            </a:p>
          </p:txBody>
        </p:sp>
        <p:sp>
          <p:nvSpPr>
            <p:cNvPr id="37902" name="Rectangle 6"/>
            <p:cNvSpPr>
              <a:spLocks noChangeArrowheads="1"/>
            </p:cNvSpPr>
            <p:nvPr/>
          </p:nvSpPr>
          <p:spPr bwMode="auto">
            <a:xfrm>
              <a:off x="2592" y="1381"/>
              <a:ext cx="1152" cy="38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40.000</a:t>
              </a:r>
            </a:p>
          </p:txBody>
        </p:sp>
        <p:sp>
          <p:nvSpPr>
            <p:cNvPr id="37903" name="Rectangle 7"/>
            <p:cNvSpPr>
              <a:spLocks noChangeArrowheads="1"/>
            </p:cNvSpPr>
            <p:nvPr/>
          </p:nvSpPr>
          <p:spPr bwMode="auto">
            <a:xfrm>
              <a:off x="2734" y="1765"/>
              <a:ext cx="914" cy="38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20</a:t>
              </a:r>
            </a:p>
          </p:txBody>
        </p:sp>
        <p:sp>
          <p:nvSpPr>
            <p:cNvPr id="37904" name="Line 8"/>
            <p:cNvSpPr>
              <a:spLocks noChangeShapeType="1"/>
            </p:cNvSpPr>
            <p:nvPr/>
          </p:nvSpPr>
          <p:spPr bwMode="auto">
            <a:xfrm>
              <a:off x="2640" y="1776"/>
              <a:ext cx="110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7905" name="Rectangle 9"/>
            <p:cNvSpPr>
              <a:spLocks noChangeArrowheads="1"/>
            </p:cNvSpPr>
            <p:nvPr/>
          </p:nvSpPr>
          <p:spPr bwMode="auto">
            <a:xfrm>
              <a:off x="3740" y="1566"/>
              <a:ext cx="2356" cy="38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/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= 2.000 un / mês</a:t>
              </a:r>
            </a:p>
          </p:txBody>
        </p:sp>
      </p:grpSp>
      <p:grpSp>
        <p:nvGrpSpPr>
          <p:cNvPr id="37893" name="Group 17"/>
          <p:cNvGrpSpPr>
            <a:grpSpLocks/>
          </p:cNvGrpSpPr>
          <p:nvPr/>
        </p:nvGrpSpPr>
        <p:grpSpPr bwMode="auto">
          <a:xfrm>
            <a:off x="838200" y="4683125"/>
            <a:ext cx="8027988" cy="1509713"/>
            <a:chOff x="528" y="2950"/>
            <a:chExt cx="5057" cy="951"/>
          </a:xfrm>
        </p:grpSpPr>
        <p:sp>
          <p:nvSpPr>
            <p:cNvPr id="37894" name="Rectangle 11"/>
            <p:cNvSpPr>
              <a:spLocks noChangeArrowheads="1"/>
            </p:cNvSpPr>
            <p:nvPr/>
          </p:nvSpPr>
          <p:spPr bwMode="auto">
            <a:xfrm>
              <a:off x="528" y="2950"/>
              <a:ext cx="4848" cy="951"/>
            </a:xfrm>
            <a:prstGeom prst="rect">
              <a:avLst/>
            </a:prstGeom>
            <a:solidFill>
              <a:srgbClr val="FFFFE3"/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7895" name="Rectangle 12"/>
            <p:cNvSpPr>
              <a:spLocks noChangeArrowheads="1"/>
            </p:cNvSpPr>
            <p:nvPr/>
          </p:nvSpPr>
          <p:spPr bwMode="auto">
            <a:xfrm>
              <a:off x="816" y="3231"/>
              <a:ext cx="826" cy="402"/>
            </a:xfrm>
            <a:prstGeom prst="rect">
              <a:avLst/>
            </a:prstGeom>
            <a:solidFill>
              <a:srgbClr val="FFFFE3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PE</a:t>
              </a:r>
              <a:r>
                <a:rPr lang="en-US" sz="3600" baseline="-25000">
                  <a:solidFill>
                    <a:srgbClr val="000000"/>
                  </a:solidFill>
                  <a:latin typeface="Arial" charset="0"/>
                </a:rPr>
                <a:t>$ </a:t>
              </a:r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=</a:t>
              </a:r>
            </a:p>
          </p:txBody>
        </p:sp>
        <p:sp>
          <p:nvSpPr>
            <p:cNvPr id="37896" name="Rectangle 13"/>
            <p:cNvSpPr>
              <a:spLocks noChangeArrowheads="1"/>
            </p:cNvSpPr>
            <p:nvPr/>
          </p:nvSpPr>
          <p:spPr bwMode="auto">
            <a:xfrm>
              <a:off x="1824" y="3028"/>
              <a:ext cx="1152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40.000</a:t>
              </a:r>
            </a:p>
          </p:txBody>
        </p:sp>
        <p:sp>
          <p:nvSpPr>
            <p:cNvPr id="37897" name="Rectangle 14"/>
            <p:cNvSpPr>
              <a:spLocks noChangeArrowheads="1"/>
            </p:cNvSpPr>
            <p:nvPr/>
          </p:nvSpPr>
          <p:spPr bwMode="auto">
            <a:xfrm>
              <a:off x="1966" y="3434"/>
              <a:ext cx="914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0,25</a:t>
              </a:r>
            </a:p>
          </p:txBody>
        </p:sp>
        <p:sp>
          <p:nvSpPr>
            <p:cNvPr id="37898" name="Line 15"/>
            <p:cNvSpPr>
              <a:spLocks noChangeShapeType="1"/>
            </p:cNvSpPr>
            <p:nvPr/>
          </p:nvSpPr>
          <p:spPr bwMode="auto">
            <a:xfrm>
              <a:off x="1872" y="3445"/>
              <a:ext cx="110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7899" name="Rectangle 16"/>
            <p:cNvSpPr>
              <a:spLocks noChangeArrowheads="1"/>
            </p:cNvSpPr>
            <p:nvPr/>
          </p:nvSpPr>
          <p:spPr bwMode="auto">
            <a:xfrm>
              <a:off x="2972" y="3223"/>
              <a:ext cx="2613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/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= $ 160.000 / mês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Empresas </a:t>
            </a:r>
            <a:r>
              <a:rPr lang="pt-BR" sz="3600" b="1" dirty="0" err="1" smtClean="0">
                <a:solidFill>
                  <a:srgbClr val="C00000"/>
                </a:solidFill>
              </a:rPr>
              <a:t>Multiprodutoras</a:t>
            </a:r>
            <a:endParaRPr lang="pt-BR" sz="3600" b="1" dirty="0" smtClean="0">
              <a:solidFill>
                <a:srgbClr val="C00000"/>
              </a:solidFill>
            </a:endParaRPr>
          </a:p>
        </p:txBody>
      </p:sp>
      <p:sp>
        <p:nvSpPr>
          <p:cNvPr id="3891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2800" dirty="0" smtClean="0"/>
              <a:t>Não faz sentido ratear os custos indiretos (fixos) aos produtos para a obtenção do ponto de equilíbrio individualizado.</a:t>
            </a:r>
          </a:p>
          <a:p>
            <a:pPr eaLnBrk="1" hangingPunct="1"/>
            <a:endParaRPr lang="pt-BR" sz="3200" dirty="0" smtClean="0"/>
          </a:p>
          <a:p>
            <a:pPr eaLnBrk="1" hangingPunct="1"/>
            <a:r>
              <a:rPr lang="pt-BR" sz="2800" dirty="0" smtClean="0"/>
              <a:t>Cada produto deve cobrir seus custos diretos (variáveis), e a margem de contribuição que sobrar deve contribuir para a cobertura dos custos indiretos (fixos) e a geração do lucro.</a:t>
            </a:r>
          </a:p>
          <a:p>
            <a:pPr algn="just" eaLnBrk="1" hangingPunct="1">
              <a:lnSpc>
                <a:spcPct val="110000"/>
              </a:lnSpc>
              <a:spcBef>
                <a:spcPct val="60000"/>
              </a:spcBef>
            </a:pPr>
            <a:endParaRPr lang="pt-BR" sz="2800" dirty="0" smtClean="0"/>
          </a:p>
        </p:txBody>
      </p:sp>
      <p:sp>
        <p:nvSpPr>
          <p:cNvPr id="3891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E3B478-316D-49BA-950A-4F0A1C666DFC}" type="slidenum">
              <a:rPr lang="pt-BR"/>
              <a:pPr/>
              <a:t>13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3" descr="Large confetti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Ponto de Equilíbrio - </a:t>
            </a:r>
            <a:r>
              <a:rPr lang="pt-BR" sz="4000" b="1" dirty="0" smtClean="0">
                <a:solidFill>
                  <a:srgbClr val="C00000"/>
                </a:solidFill>
              </a:rPr>
              <a:t>Multiprodutos</a:t>
            </a:r>
          </a:p>
        </p:txBody>
      </p:sp>
      <p:sp>
        <p:nvSpPr>
          <p:cNvPr id="4099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0678DB-FF8C-40C3-93BA-4354747320B4}" type="slidenum">
              <a:rPr lang="pt-BR"/>
              <a:pPr/>
              <a:t>14</a:t>
            </a:fld>
            <a:endParaRPr lang="pt-BR"/>
          </a:p>
        </p:txBody>
      </p:sp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1312863" y="1973263"/>
            <a:ext cx="6324600" cy="23336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731963" y="1997075"/>
          <a:ext cx="5453062" cy="226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ção" r:id="rId3" imgW="1650960" imgH="685800" progId="Equation.3">
                  <p:embed/>
                </p:oleObj>
              </mc:Choice>
              <mc:Fallback>
                <p:oleObj name="Equação" r:id="rId3" imgW="1650960" imgH="685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1997075"/>
                        <a:ext cx="5453062" cy="2265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1219200" y="2806700"/>
            <a:ext cx="7772400" cy="442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10000"/>
              </a:spcBef>
              <a:buSzPct val="85000"/>
              <a:buFontTx/>
              <a:buBlip>
                <a:blip r:embed="rId5"/>
              </a:buBlip>
            </a:pPr>
            <a:endParaRPr lang="pt-BR" sz="2600"/>
          </a:p>
          <a:p>
            <a:pPr marL="342900" indent="-342900">
              <a:lnSpc>
                <a:spcPct val="90000"/>
              </a:lnSpc>
              <a:spcBef>
                <a:spcPct val="10000"/>
              </a:spcBef>
              <a:buSzPct val="85000"/>
              <a:buFontTx/>
              <a:buBlip>
                <a:blip r:embed="rId5"/>
              </a:buBlip>
            </a:pPr>
            <a:endParaRPr lang="pt-BR" sz="2600"/>
          </a:p>
          <a:p>
            <a:pPr marL="342900" indent="-342900">
              <a:lnSpc>
                <a:spcPct val="90000"/>
              </a:lnSpc>
              <a:spcBef>
                <a:spcPct val="10000"/>
              </a:spcBef>
              <a:buSzPct val="85000"/>
              <a:buFontTx/>
              <a:buBlip>
                <a:blip r:embed="rId5"/>
              </a:buBlip>
            </a:pPr>
            <a:endParaRPr lang="pt-BR" sz="2600"/>
          </a:p>
          <a:p>
            <a:pPr marL="342900" indent="-342900">
              <a:lnSpc>
                <a:spcPct val="90000"/>
              </a:lnSpc>
              <a:spcBef>
                <a:spcPct val="10000"/>
              </a:spcBef>
              <a:buSzPct val="85000"/>
              <a:buFontTx/>
              <a:buBlip>
                <a:blip r:embed="rId5"/>
              </a:buBlip>
            </a:pPr>
            <a:endParaRPr lang="pt-BR" sz="2600"/>
          </a:p>
          <a:p>
            <a:pPr marL="342900" indent="-342900">
              <a:lnSpc>
                <a:spcPct val="90000"/>
              </a:lnSpc>
              <a:spcBef>
                <a:spcPct val="10000"/>
              </a:spcBef>
              <a:buSzPct val="85000"/>
              <a:buFontTx/>
              <a:buBlip>
                <a:blip r:embed="rId5"/>
              </a:buBlip>
            </a:pPr>
            <a:r>
              <a:rPr lang="pt-BR" sz="2600">
                <a:sym typeface="Symbol" pitchFamily="18" charset="2"/>
              </a:rPr>
              <a:t>PE = Ponto de Equilíbrio</a:t>
            </a:r>
          </a:p>
          <a:p>
            <a:pPr marL="342900" indent="-342900">
              <a:lnSpc>
                <a:spcPct val="90000"/>
              </a:lnSpc>
              <a:spcBef>
                <a:spcPct val="10000"/>
              </a:spcBef>
              <a:buSzPct val="85000"/>
              <a:buFontTx/>
              <a:buBlip>
                <a:blip r:embed="rId5"/>
              </a:buBlip>
            </a:pPr>
            <a:r>
              <a:rPr lang="pt-BR" sz="2600"/>
              <a:t>CF = Custos Fixos</a:t>
            </a:r>
          </a:p>
          <a:p>
            <a:pPr marL="342900" indent="-342900">
              <a:lnSpc>
                <a:spcPct val="90000"/>
              </a:lnSpc>
              <a:spcBef>
                <a:spcPct val="10000"/>
              </a:spcBef>
              <a:buSzPct val="85000"/>
              <a:buFontTx/>
              <a:buBlip>
                <a:blip r:embed="rId5"/>
              </a:buBlip>
            </a:pPr>
            <a:r>
              <a:rPr lang="pt-BR" sz="2600"/>
              <a:t>MCi = MC Unitária por produto</a:t>
            </a:r>
          </a:p>
          <a:p>
            <a:pPr marL="342900" indent="-342900">
              <a:lnSpc>
                <a:spcPct val="90000"/>
              </a:lnSpc>
              <a:spcBef>
                <a:spcPct val="10000"/>
              </a:spcBef>
              <a:buSzPct val="85000"/>
              <a:buFontTx/>
              <a:buBlip>
                <a:blip r:embed="rId5"/>
              </a:buBlip>
            </a:pPr>
            <a:r>
              <a:rPr lang="pt-BR" sz="2600"/>
              <a:t>Qi = Volume previsto de venda por produto</a:t>
            </a:r>
          </a:p>
          <a:p>
            <a:pPr marL="342900" indent="-342900">
              <a:lnSpc>
                <a:spcPct val="90000"/>
              </a:lnSpc>
              <a:spcBef>
                <a:spcPct val="10000"/>
              </a:spcBef>
              <a:buSzPct val="85000"/>
              <a:buFontTx/>
              <a:buBlip>
                <a:blip r:embed="rId5"/>
              </a:buBlip>
            </a:pPr>
            <a:r>
              <a:rPr lang="pt-BR" sz="2600">
                <a:sym typeface="Symbol" pitchFamily="18" charset="2"/>
              </a:rPr>
              <a:t> = Somatório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 descr="Large confetti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Ponto de Equilíbrio - </a:t>
            </a:r>
            <a:r>
              <a:rPr lang="pt-BR" sz="4000" b="1" dirty="0" err="1" smtClean="0">
                <a:solidFill>
                  <a:srgbClr val="C00000"/>
                </a:solidFill>
              </a:rPr>
              <a:t>Multiprodutos</a:t>
            </a:r>
            <a:endParaRPr lang="pt-BR" sz="4000" b="1" dirty="0" smtClean="0">
              <a:solidFill>
                <a:srgbClr val="C00000"/>
              </a:solidFill>
            </a:endParaRPr>
          </a:p>
        </p:txBody>
      </p:sp>
      <p:sp>
        <p:nvSpPr>
          <p:cNvPr id="5126" name="Rectangle 4"/>
          <p:cNvSpPr>
            <a:spLocks noGrp="1" noChangeArrowheads="1"/>
          </p:cNvSpPr>
          <p:nvPr>
            <p:ph idx="1"/>
          </p:nvPr>
        </p:nvSpPr>
        <p:spPr>
          <a:xfrm>
            <a:off x="1219200" y="2514600"/>
            <a:ext cx="7772400" cy="4424363"/>
          </a:xfrm>
        </p:spPr>
        <p:txBody>
          <a:bodyPr/>
          <a:lstStyle/>
          <a:p>
            <a:pPr eaLnBrk="1" hangingPunct="1">
              <a:spcBef>
                <a:spcPct val="10000"/>
              </a:spcBef>
            </a:pPr>
            <a:endParaRPr lang="pt-BR" sz="2600" smtClean="0"/>
          </a:p>
          <a:p>
            <a:pPr eaLnBrk="1" hangingPunct="1">
              <a:spcBef>
                <a:spcPct val="10000"/>
              </a:spcBef>
            </a:pPr>
            <a:endParaRPr lang="pt-BR" sz="2600" smtClean="0"/>
          </a:p>
          <a:p>
            <a:pPr eaLnBrk="1" hangingPunct="1">
              <a:spcBef>
                <a:spcPct val="10000"/>
              </a:spcBef>
            </a:pPr>
            <a:endParaRPr lang="pt-BR" sz="2600" smtClean="0"/>
          </a:p>
          <a:p>
            <a:pPr eaLnBrk="1" hangingPunct="1">
              <a:spcBef>
                <a:spcPct val="10000"/>
              </a:spcBef>
            </a:pPr>
            <a:endParaRPr lang="pt-BR" sz="2600" smtClean="0"/>
          </a:p>
          <a:p>
            <a:pPr eaLnBrk="1" hangingPunct="1">
              <a:spcBef>
                <a:spcPct val="10000"/>
              </a:spcBef>
            </a:pPr>
            <a:r>
              <a:rPr lang="pt-BR" sz="2600" smtClean="0">
                <a:sym typeface="Symbol" pitchFamily="18" charset="2"/>
              </a:rPr>
              <a:t>PE = Ponto de Equilíbrio</a:t>
            </a:r>
          </a:p>
          <a:p>
            <a:pPr eaLnBrk="1" hangingPunct="1">
              <a:spcBef>
                <a:spcPct val="10000"/>
              </a:spcBef>
            </a:pPr>
            <a:r>
              <a:rPr lang="pt-BR" sz="2600" smtClean="0"/>
              <a:t>CF = Custos Fixos</a:t>
            </a:r>
          </a:p>
          <a:p>
            <a:pPr eaLnBrk="1" hangingPunct="1">
              <a:spcBef>
                <a:spcPct val="10000"/>
              </a:spcBef>
            </a:pPr>
            <a:r>
              <a:rPr lang="pt-BR" sz="2600" smtClean="0"/>
              <a:t>%MCi = Proporção (%) da MC por produto</a:t>
            </a:r>
          </a:p>
          <a:p>
            <a:pPr eaLnBrk="1" hangingPunct="1">
              <a:spcBef>
                <a:spcPct val="10000"/>
              </a:spcBef>
            </a:pPr>
            <a:r>
              <a:rPr lang="pt-BR" sz="2600" smtClean="0"/>
              <a:t>PUi = Preço de venda unitário do produto</a:t>
            </a:r>
          </a:p>
          <a:p>
            <a:pPr eaLnBrk="1" hangingPunct="1">
              <a:spcBef>
                <a:spcPct val="10000"/>
              </a:spcBef>
            </a:pPr>
            <a:r>
              <a:rPr lang="pt-BR" sz="2600" smtClean="0"/>
              <a:t>Qi = Volume previsto de venda por produto</a:t>
            </a:r>
          </a:p>
          <a:p>
            <a:pPr eaLnBrk="1" hangingPunct="1">
              <a:spcBef>
                <a:spcPct val="10000"/>
              </a:spcBef>
            </a:pPr>
            <a:r>
              <a:rPr lang="pt-BR" sz="2600" smtClean="0">
                <a:sym typeface="Symbol" pitchFamily="18" charset="2"/>
              </a:rPr>
              <a:t> = Somatório</a:t>
            </a:r>
          </a:p>
        </p:txBody>
      </p:sp>
      <p:sp>
        <p:nvSpPr>
          <p:cNvPr id="5123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973DD8-4604-4828-A2DA-223A272BCAE5}" type="slidenum">
              <a:rPr lang="pt-BR"/>
              <a:pPr/>
              <a:t>15</a:t>
            </a:fld>
            <a:endParaRPr lang="pt-BR"/>
          </a:p>
        </p:txBody>
      </p:sp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1066800" y="1752600"/>
            <a:ext cx="6781800" cy="23352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5122" name="Object 5"/>
          <p:cNvGraphicFramePr>
            <a:graphicFrameLocks noChangeAspect="1"/>
          </p:cNvGraphicFramePr>
          <p:nvPr/>
        </p:nvGraphicFramePr>
        <p:xfrm>
          <a:off x="1125538" y="1752600"/>
          <a:ext cx="6670675" cy="226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ção" r:id="rId3" imgW="2019240" imgH="685800" progId="Equation.3">
                  <p:embed/>
                </p:oleObj>
              </mc:Choice>
              <mc:Fallback>
                <p:oleObj name="Equação" r:id="rId3" imgW="2019240" imgH="685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1752600"/>
                        <a:ext cx="6670675" cy="2265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827584" y="198421"/>
            <a:ext cx="8038604" cy="1206501"/>
          </a:xfrm>
        </p:spPr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O caso da Indústria Cerâmica Palhoça Ltda.</a:t>
            </a:r>
          </a:p>
        </p:txBody>
      </p:sp>
      <p:sp>
        <p:nvSpPr>
          <p:cNvPr id="3993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5D5C34-7165-407D-A2F7-B9415FBC4F77}" type="slidenum">
              <a:rPr lang="pt-BR"/>
              <a:pPr/>
              <a:t>16</a:t>
            </a:fld>
            <a:endParaRPr lang="pt-BR"/>
          </a:p>
        </p:txBody>
      </p:sp>
      <p:sp>
        <p:nvSpPr>
          <p:cNvPr id="39940" name="Text Box 46"/>
          <p:cNvSpPr txBox="1">
            <a:spLocks noChangeArrowheads="1"/>
          </p:cNvSpPr>
          <p:nvPr/>
        </p:nvSpPr>
        <p:spPr bwMode="auto">
          <a:xfrm>
            <a:off x="1093788" y="1963738"/>
            <a:ext cx="7772400" cy="483209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200" dirty="0"/>
              <a:t>Distribuição do volume (demanda):</a:t>
            </a:r>
          </a:p>
          <a:p>
            <a:r>
              <a:rPr lang="pt-BR" sz="3200" dirty="0"/>
              <a:t>	Produto </a:t>
            </a:r>
            <a:r>
              <a:rPr lang="pt-BR" sz="3200" b="1" dirty="0">
                <a:solidFill>
                  <a:srgbClr val="3366CC"/>
                </a:solidFill>
              </a:rPr>
              <a:t>A: </a:t>
            </a:r>
            <a:r>
              <a:rPr lang="pt-BR" sz="3200" b="1" dirty="0" smtClean="0">
                <a:solidFill>
                  <a:srgbClr val="3366CC"/>
                </a:solidFill>
              </a:rPr>
              <a:t>20.500</a:t>
            </a:r>
            <a:r>
              <a:rPr lang="pt-BR" sz="3200" dirty="0" smtClean="0"/>
              <a:t> </a:t>
            </a:r>
            <a:r>
              <a:rPr lang="pt-BR" sz="3200" dirty="0"/>
              <a:t>m</a:t>
            </a:r>
            <a:r>
              <a:rPr lang="pt-BR" sz="3200" baseline="30000" dirty="0"/>
              <a:t>2</a:t>
            </a:r>
            <a:r>
              <a:rPr lang="pt-BR" sz="3200" dirty="0"/>
              <a:t>/ano</a:t>
            </a:r>
          </a:p>
          <a:p>
            <a:r>
              <a:rPr lang="pt-BR" sz="3200" dirty="0"/>
              <a:t>	Produto </a:t>
            </a:r>
            <a:r>
              <a:rPr lang="pt-BR" sz="3200" b="1" dirty="0">
                <a:solidFill>
                  <a:srgbClr val="3366CC"/>
                </a:solidFill>
              </a:rPr>
              <a:t>B: </a:t>
            </a:r>
            <a:r>
              <a:rPr lang="pt-BR" sz="3200" b="1" dirty="0" smtClean="0">
                <a:solidFill>
                  <a:srgbClr val="3366CC"/>
                </a:solidFill>
              </a:rPr>
              <a:t>13.500</a:t>
            </a:r>
            <a:r>
              <a:rPr lang="pt-BR" sz="3200" dirty="0" smtClean="0"/>
              <a:t> m</a:t>
            </a:r>
            <a:r>
              <a:rPr lang="pt-BR" sz="3200" baseline="30000" dirty="0" smtClean="0"/>
              <a:t>2</a:t>
            </a:r>
            <a:r>
              <a:rPr lang="pt-BR" sz="3200" dirty="0" smtClean="0"/>
              <a:t>/ano</a:t>
            </a:r>
            <a:endParaRPr lang="pt-BR" sz="3200" dirty="0"/>
          </a:p>
          <a:p>
            <a:r>
              <a:rPr lang="pt-BR" sz="3200" dirty="0"/>
              <a:t>	Produto </a:t>
            </a:r>
            <a:r>
              <a:rPr lang="pt-BR" sz="3200" b="1" dirty="0">
                <a:solidFill>
                  <a:srgbClr val="3366CC"/>
                </a:solidFill>
              </a:rPr>
              <a:t>C: </a:t>
            </a:r>
            <a:r>
              <a:rPr lang="pt-BR" sz="3200" b="1" dirty="0" smtClean="0">
                <a:solidFill>
                  <a:srgbClr val="3366CC"/>
                </a:solidFill>
              </a:rPr>
              <a:t>23.250</a:t>
            </a:r>
            <a:r>
              <a:rPr lang="pt-BR" sz="3200" dirty="0" smtClean="0"/>
              <a:t> m</a:t>
            </a:r>
            <a:r>
              <a:rPr lang="pt-BR" sz="3200" baseline="30000" dirty="0" smtClean="0"/>
              <a:t>2</a:t>
            </a:r>
            <a:r>
              <a:rPr lang="pt-BR" sz="3200" dirty="0" smtClean="0"/>
              <a:t>/ano</a:t>
            </a:r>
            <a:endParaRPr lang="pt-BR" sz="3200" dirty="0"/>
          </a:p>
          <a:p>
            <a:r>
              <a:rPr lang="pt-BR" sz="3200" dirty="0"/>
              <a:t>	Produto </a:t>
            </a:r>
            <a:r>
              <a:rPr lang="pt-BR" sz="3200" b="1" dirty="0">
                <a:solidFill>
                  <a:srgbClr val="3366CC"/>
                </a:solidFill>
              </a:rPr>
              <a:t>D: </a:t>
            </a:r>
            <a:r>
              <a:rPr lang="pt-BR" sz="3200" b="1" dirty="0" smtClean="0">
                <a:solidFill>
                  <a:srgbClr val="3366CC"/>
                </a:solidFill>
              </a:rPr>
              <a:t>15.200</a:t>
            </a:r>
            <a:r>
              <a:rPr lang="pt-BR" sz="3200" dirty="0" smtClean="0"/>
              <a:t> m</a:t>
            </a:r>
            <a:r>
              <a:rPr lang="pt-BR" sz="3200" baseline="30000" dirty="0" smtClean="0"/>
              <a:t>2</a:t>
            </a:r>
            <a:r>
              <a:rPr lang="pt-BR" sz="3200" dirty="0" smtClean="0"/>
              <a:t>/ano</a:t>
            </a:r>
            <a:endParaRPr lang="pt-BR" sz="3200" dirty="0"/>
          </a:p>
          <a:p>
            <a:endParaRPr lang="pt-BR" sz="3200" dirty="0"/>
          </a:p>
          <a:p>
            <a:r>
              <a:rPr lang="pt-BR" sz="2800" dirty="0"/>
              <a:t>Custos fixos (</a:t>
            </a:r>
            <a:r>
              <a:rPr lang="pt-BR" sz="2800" b="1" dirty="0">
                <a:solidFill>
                  <a:srgbClr val="3366CC"/>
                </a:solidFill>
              </a:rPr>
              <a:t>mão-de-obra direta mais os custos indiretos</a:t>
            </a:r>
            <a:r>
              <a:rPr lang="pt-BR" sz="2800" b="1" dirty="0"/>
              <a:t>: </a:t>
            </a:r>
            <a:r>
              <a:rPr lang="pt-BR" sz="2800" dirty="0"/>
              <a:t>aluguel da fábrica, depreciação, energia elétrica, mão-de-obra indireta e materiais diversos), no total de </a:t>
            </a:r>
            <a:r>
              <a:rPr lang="pt-BR" sz="3200" b="1" dirty="0">
                <a:solidFill>
                  <a:srgbClr val="D63616"/>
                </a:solidFill>
              </a:rPr>
              <a:t>$ 202.275,00</a:t>
            </a:r>
            <a:r>
              <a:rPr lang="pt-BR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899592" y="198421"/>
            <a:ext cx="7966596" cy="1206501"/>
          </a:xfrm>
        </p:spPr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O caso da Indústria Cerâmica Palhoça Ltda.</a:t>
            </a:r>
          </a:p>
        </p:txBody>
      </p:sp>
      <p:graphicFrame>
        <p:nvGraphicFramePr>
          <p:cNvPr id="388321" name="Group 225"/>
          <p:cNvGraphicFramePr>
            <a:graphicFrameLocks noGrp="1"/>
          </p:cNvGraphicFramePr>
          <p:nvPr>
            <p:ph sz="half" idx="1"/>
          </p:nvPr>
        </p:nvGraphicFramePr>
        <p:xfrm>
          <a:off x="539750" y="2725747"/>
          <a:ext cx="8104216" cy="2465389"/>
        </p:xfrm>
        <a:graphic>
          <a:graphicData uri="http://schemas.openxmlformats.org/drawingml/2006/table">
            <a:tbl>
              <a:tblPr/>
              <a:tblGrid>
                <a:gridCol w="3317870"/>
                <a:gridCol w="1246193"/>
                <a:gridCol w="1182699"/>
                <a:gridCol w="1214446"/>
                <a:gridCol w="1143008"/>
              </a:tblGrid>
              <a:tr h="49371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pt-BR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Produto (cerâmica)</a:t>
                      </a:r>
                      <a:endParaRPr kumimoji="0" lang="pt-B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9212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Preço de Venda Unitário</a:t>
                      </a:r>
                      <a:endParaRPr kumimoji="0" lang="pt-B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6,80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4,80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5,20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3,70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Custo Variável ($/m</a:t>
                      </a:r>
                      <a:r>
                        <a:rPr kumimoji="0" lang="pt-BR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kumimoji="0" lang="pt-B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1,3175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1,3175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1,1300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1,1300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Margem de Contribuição</a:t>
                      </a:r>
                      <a:endParaRPr kumimoji="0" lang="pt-B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5,4825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3,4825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4,0700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2,5700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</a:tbl>
          </a:graphicData>
        </a:graphic>
      </p:graphicFrame>
      <p:sp>
        <p:nvSpPr>
          <p:cNvPr id="40962" name="Espaço Reservado para Número de Slid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A8E8A69-EF3D-4968-862B-DC0753285953}" type="slidenum">
              <a:rPr lang="pt-BR"/>
              <a:pPr/>
              <a:t>17</a:t>
            </a:fld>
            <a:endParaRPr lang="pt-BR"/>
          </a:p>
        </p:txBody>
      </p:sp>
      <p:sp>
        <p:nvSpPr>
          <p:cNvPr id="40998" name="Text Box 224"/>
          <p:cNvSpPr txBox="1">
            <a:spLocks noChangeArrowheads="1"/>
          </p:cNvSpPr>
          <p:nvPr/>
        </p:nvSpPr>
        <p:spPr bwMode="auto">
          <a:xfrm>
            <a:off x="571472" y="5619764"/>
            <a:ext cx="8080402" cy="457200"/>
          </a:xfrm>
          <a:prstGeom prst="rect">
            <a:avLst/>
          </a:prstGeom>
          <a:solidFill>
            <a:srgbClr val="F6D3B0"/>
          </a:solidFill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dirty="0" smtClean="0"/>
              <a:t>Dados </a:t>
            </a:r>
            <a:r>
              <a:rPr lang="pt-BR" dirty="0"/>
              <a:t>da margem de contribuição </a:t>
            </a:r>
          </a:p>
        </p:txBody>
      </p:sp>
      <p:sp>
        <p:nvSpPr>
          <p:cNvPr id="8" name="CaixaDeTexto 7"/>
          <p:cNvSpPr txBox="1">
            <a:spLocks noChangeArrowheads="1"/>
          </p:cNvSpPr>
          <p:nvPr/>
        </p:nvSpPr>
        <p:spPr bwMode="auto">
          <a:xfrm>
            <a:off x="6143636" y="2178598"/>
            <a:ext cx="2500300" cy="369332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1800" b="1" dirty="0"/>
              <a:t>Quadro </a:t>
            </a:r>
            <a:r>
              <a:rPr lang="pt-BR" sz="1800" b="1" dirty="0" smtClean="0"/>
              <a:t>23 </a:t>
            </a:r>
            <a:r>
              <a:rPr lang="pt-BR" sz="1800" b="1" dirty="0"/>
              <a:t>– pág. </a:t>
            </a:r>
            <a:r>
              <a:rPr lang="pt-BR" sz="1800" b="1" dirty="0" smtClean="0"/>
              <a:t>128</a:t>
            </a:r>
            <a:endParaRPr lang="pt-B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857224" y="198421"/>
            <a:ext cx="8008964" cy="1206501"/>
          </a:xfrm>
        </p:spPr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O caso da Indústria Cerâmica Palhoça Ltda.</a:t>
            </a:r>
          </a:p>
        </p:txBody>
      </p:sp>
      <p:sp>
        <p:nvSpPr>
          <p:cNvPr id="41986" name="Espaço Reservado para Número de Slid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943260-AC94-4847-935F-3C9A6056063B}" type="slidenum">
              <a:rPr lang="pt-BR"/>
              <a:pPr/>
              <a:t>18</a:t>
            </a:fld>
            <a:endParaRPr lang="pt-BR"/>
          </a:p>
        </p:txBody>
      </p:sp>
      <p:pic>
        <p:nvPicPr>
          <p:cNvPr id="56348" name="Picture 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262178"/>
            <a:ext cx="8929750" cy="1045253"/>
          </a:xfrm>
          <a:prstGeom prst="rect">
            <a:avLst/>
          </a:prstGeom>
          <a:solidFill>
            <a:srgbClr val="FFFF99"/>
          </a:solidFill>
          <a:ln>
            <a:solidFill>
              <a:srgbClr val="D63616"/>
            </a:solidFill>
          </a:ln>
        </p:spPr>
      </p:pic>
      <p:pic>
        <p:nvPicPr>
          <p:cNvPr id="56350" name="Picture 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916369"/>
            <a:ext cx="3077222" cy="1449525"/>
          </a:xfrm>
          <a:prstGeom prst="rect">
            <a:avLst/>
          </a:prstGeom>
          <a:solidFill>
            <a:srgbClr val="FFFF99"/>
          </a:solidFill>
          <a:ln>
            <a:solidFill>
              <a:srgbClr val="D63616"/>
            </a:solidFill>
          </a:ln>
        </p:spPr>
      </p:pic>
      <p:pic>
        <p:nvPicPr>
          <p:cNvPr id="56352" name="Picture 3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75299" y="3905252"/>
            <a:ext cx="2811477" cy="975411"/>
          </a:xfrm>
          <a:prstGeom prst="rect">
            <a:avLst/>
          </a:prstGeom>
          <a:solidFill>
            <a:srgbClr val="FFFF99"/>
          </a:solidFill>
          <a:ln>
            <a:solidFill>
              <a:srgbClr val="D63616"/>
            </a:solidFill>
          </a:ln>
        </p:spPr>
      </p:pic>
      <p:sp>
        <p:nvSpPr>
          <p:cNvPr id="39" name="Seta para a direita 38"/>
          <p:cNvSpPr/>
          <p:nvPr/>
        </p:nvSpPr>
        <p:spPr bwMode="auto">
          <a:xfrm>
            <a:off x="4168767" y="3916369"/>
            <a:ext cx="1117613" cy="964294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56353" name="Picture 3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5976954"/>
            <a:ext cx="4296022" cy="642942"/>
          </a:xfrm>
          <a:prstGeom prst="rect">
            <a:avLst/>
          </a:prstGeom>
          <a:solidFill>
            <a:srgbClr val="FFFF99"/>
          </a:solidFill>
          <a:ln>
            <a:solidFill>
              <a:srgbClr val="D63616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827584" y="198421"/>
            <a:ext cx="8038604" cy="1206501"/>
          </a:xfrm>
        </p:spPr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O caso da Indústria Cerâmica Palhoça Ltda.</a:t>
            </a:r>
          </a:p>
        </p:txBody>
      </p:sp>
      <p:graphicFrame>
        <p:nvGraphicFramePr>
          <p:cNvPr id="392372" name="Group 180"/>
          <p:cNvGraphicFramePr>
            <a:graphicFrameLocks noGrp="1"/>
          </p:cNvGraphicFramePr>
          <p:nvPr>
            <p:ph type="tbl" idx="1"/>
          </p:nvPr>
        </p:nvGraphicFramePr>
        <p:xfrm>
          <a:off x="357158" y="2106613"/>
          <a:ext cx="8501122" cy="4114800"/>
        </p:xfrm>
        <a:graphic>
          <a:graphicData uri="http://schemas.openxmlformats.org/drawingml/2006/table">
            <a:tbl>
              <a:tblPr/>
              <a:tblGrid>
                <a:gridCol w="1674796"/>
                <a:gridCol w="1857388"/>
                <a:gridCol w="1825666"/>
                <a:gridCol w="3143272"/>
              </a:tblGrid>
              <a:tr h="433401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Produto</a:t>
                      </a:r>
                      <a:endParaRPr kumimoji="0" lang="pt-BR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Participação</a:t>
                      </a:r>
                      <a:endParaRPr kumimoji="0" lang="pt-BR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 em Unidades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(com arredondamento)</a:t>
                      </a:r>
                      <a:endParaRPr kumimoji="0" lang="pt-BR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  <a:tr h="43340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Unidades</a:t>
                      </a:r>
                      <a:endParaRPr kumimoji="0" lang="pt-BR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kumimoji="0" lang="pt-BR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3537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pt-BR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20.500</a:t>
                      </a:r>
                      <a:endParaRPr kumimoji="0" lang="pt-BR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28,295%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14.147,69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537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kumimoji="0" lang="pt-BR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13.500</a:t>
                      </a:r>
                      <a:endParaRPr kumimoji="0" lang="pt-BR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18,634%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9.316,77</a:t>
                      </a:r>
                      <a:endParaRPr lang="pt-BR" sz="28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537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kumimoji="0" lang="pt-BR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23.250</a:t>
                      </a:r>
                      <a:endParaRPr kumimoji="0" lang="pt-BR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32,091%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16.045,55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537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kumimoji="0" lang="pt-BR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15.200</a:t>
                      </a:r>
                      <a:endParaRPr kumimoji="0" lang="pt-BR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20,980%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66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10.489,99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340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kumimoji="0" lang="pt-BR" sz="4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72.450</a:t>
                      </a:r>
                      <a:endParaRPr kumimoji="0" lang="pt-BR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endParaRPr kumimoji="0" lang="pt-BR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50.000</a:t>
                      </a:r>
                      <a:endParaRPr kumimoji="0" lang="pt-BR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</a:tr>
            </a:tbl>
          </a:graphicData>
        </a:graphic>
      </p:graphicFrame>
      <p:sp>
        <p:nvSpPr>
          <p:cNvPr id="4301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AA3EEF-1D2D-462E-8F9F-C612B9DCE545}" type="slidenum">
              <a:rPr lang="pt-BR"/>
              <a:pPr/>
              <a:t>19</a:t>
            </a:fld>
            <a:endParaRPr lang="pt-BR"/>
          </a:p>
        </p:txBody>
      </p:sp>
      <p:sp>
        <p:nvSpPr>
          <p:cNvPr id="43051" name="Text Box 181"/>
          <p:cNvSpPr txBox="1">
            <a:spLocks noChangeArrowheads="1"/>
          </p:cNvSpPr>
          <p:nvPr/>
        </p:nvSpPr>
        <p:spPr bwMode="auto">
          <a:xfrm>
            <a:off x="349250" y="6377010"/>
            <a:ext cx="8509000" cy="457200"/>
          </a:xfrm>
          <a:prstGeom prst="rect">
            <a:avLst/>
          </a:prstGeom>
          <a:solidFill>
            <a:srgbClr val="F6D3B0"/>
          </a:solidFill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dirty="0" smtClean="0"/>
              <a:t>Distribuição </a:t>
            </a:r>
            <a:r>
              <a:rPr lang="pt-BR" dirty="0"/>
              <a:t>por produto </a:t>
            </a:r>
          </a:p>
        </p:txBody>
      </p:sp>
      <p:sp>
        <p:nvSpPr>
          <p:cNvPr id="8" name="CaixaDeTexto 7"/>
          <p:cNvSpPr txBox="1">
            <a:spLocks noChangeArrowheads="1"/>
          </p:cNvSpPr>
          <p:nvPr/>
        </p:nvSpPr>
        <p:spPr bwMode="auto">
          <a:xfrm>
            <a:off x="6357950" y="1640432"/>
            <a:ext cx="2500300" cy="369332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1800" b="1" dirty="0"/>
              <a:t>Quadro </a:t>
            </a:r>
            <a:r>
              <a:rPr lang="pt-BR" sz="1800" b="1" dirty="0" smtClean="0"/>
              <a:t>24 </a:t>
            </a:r>
            <a:r>
              <a:rPr lang="pt-BR" sz="1800" b="1" dirty="0"/>
              <a:t>– pág. </a:t>
            </a:r>
            <a:r>
              <a:rPr lang="pt-BR" sz="1800" b="1" dirty="0" smtClean="0"/>
              <a:t>129</a:t>
            </a:r>
            <a:endParaRPr lang="pt-B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683568" y="1891308"/>
            <a:ext cx="7725544" cy="792162"/>
          </a:xfrm>
        </p:spPr>
        <p:txBody>
          <a:bodyPr/>
          <a:lstStyle/>
          <a:p>
            <a:pPr>
              <a:defRPr/>
            </a:pPr>
            <a:r>
              <a:rPr lang="pt-BR" dirty="0" err="1" smtClean="0">
                <a:latin typeface="Calibri" pitchFamily="34" charset="0"/>
              </a:rPr>
              <a:t>Videoaula</a:t>
            </a:r>
            <a:r>
              <a:rPr lang="pt-BR" dirty="0" smtClean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8</a:t>
            </a:r>
            <a:endParaRPr lang="nso-ZA" dirty="0" smtClean="0">
              <a:latin typeface="Calibri" pitchFamily="34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56964" y="3464024"/>
            <a:ext cx="81915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1320" dir="3080412" algn="ctr" rotWithShape="0">
              <a:schemeClr val="bg2"/>
            </a:outerShdw>
          </a:effectLst>
        </p:spPr>
        <p:txBody>
          <a:bodyPr/>
          <a:lstStyle/>
          <a:p>
            <a:pPr marL="342900" indent="-342900" algn="ctr" defTabSz="762000" eaLnBrk="0" hangingPunct="0">
              <a:spcBef>
                <a:spcPct val="20000"/>
              </a:spcBef>
              <a:defRPr/>
            </a:pPr>
            <a:r>
              <a:rPr lang="pt-BR" sz="6000" b="1" dirty="0">
                <a:solidFill>
                  <a:srgbClr val="006B6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ANÁLISE</a:t>
            </a:r>
          </a:p>
          <a:p>
            <a:pPr marL="342900" indent="-342900" algn="ctr" defTabSz="762000" eaLnBrk="0" hangingPunct="0">
              <a:spcBef>
                <a:spcPct val="20000"/>
              </a:spcBef>
              <a:defRPr/>
            </a:pPr>
            <a:r>
              <a:rPr lang="pt-BR" sz="6000" b="1" dirty="0" smtClean="0">
                <a:solidFill>
                  <a:srgbClr val="006B6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</a:t>
            </a:r>
            <a:r>
              <a:rPr lang="pt-BR" sz="4800" b="1" dirty="0" smtClean="0">
                <a:solidFill>
                  <a:srgbClr val="006B6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USTO/</a:t>
            </a:r>
            <a:r>
              <a:rPr lang="pt-BR" sz="6000" b="1" dirty="0" smtClean="0">
                <a:solidFill>
                  <a:srgbClr val="006B6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</a:t>
            </a:r>
            <a:r>
              <a:rPr lang="pt-BR" sz="4800" b="1" dirty="0" smtClean="0">
                <a:solidFill>
                  <a:srgbClr val="006B6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OLUME/</a:t>
            </a:r>
            <a:r>
              <a:rPr lang="pt-BR" sz="6000" b="1" dirty="0" smtClean="0">
                <a:solidFill>
                  <a:srgbClr val="006B6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</a:t>
            </a:r>
            <a:r>
              <a:rPr lang="pt-BR" sz="4800" b="1" dirty="0" smtClean="0">
                <a:solidFill>
                  <a:srgbClr val="006B6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UCRO</a:t>
            </a:r>
            <a:endParaRPr lang="pt-BR" sz="4800" b="1" dirty="0">
              <a:solidFill>
                <a:srgbClr val="006B6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827584" y="198421"/>
            <a:ext cx="8038604" cy="1206501"/>
          </a:xfrm>
        </p:spPr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O caso da Indústria Cerâmica Palhoça Ltda.</a:t>
            </a:r>
          </a:p>
        </p:txBody>
      </p:sp>
      <p:sp>
        <p:nvSpPr>
          <p:cNvPr id="4403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B5910F-1E99-4076-9057-41717705FA9E}" type="slidenum">
              <a:rPr lang="pt-BR"/>
              <a:pPr/>
              <a:t>20</a:t>
            </a:fld>
            <a:endParaRPr lang="pt-BR"/>
          </a:p>
        </p:txBody>
      </p:sp>
      <p:sp>
        <p:nvSpPr>
          <p:cNvPr id="44036" name="Text Box 44"/>
          <p:cNvSpPr txBox="1">
            <a:spLocks noChangeArrowheads="1"/>
          </p:cNvSpPr>
          <p:nvPr/>
        </p:nvSpPr>
        <p:spPr bwMode="auto">
          <a:xfrm>
            <a:off x="468313" y="2106613"/>
            <a:ext cx="8326437" cy="397031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MC Produto A = </a:t>
            </a:r>
            <a:r>
              <a:rPr lang="pt-BR" dirty="0" smtClean="0"/>
              <a:t>14.147,69 </a:t>
            </a:r>
            <a:r>
              <a:rPr lang="pt-BR" dirty="0"/>
              <a:t>m</a:t>
            </a:r>
            <a:r>
              <a:rPr lang="pt-BR" baseline="30000" dirty="0"/>
              <a:t>2</a:t>
            </a:r>
            <a:r>
              <a:rPr lang="pt-BR" dirty="0"/>
              <a:t>  x $ </a:t>
            </a:r>
            <a:r>
              <a:rPr lang="pt-BR" dirty="0" smtClean="0"/>
              <a:t>5,4825/m</a:t>
            </a:r>
            <a:r>
              <a:rPr lang="pt-BR" baseline="30000" dirty="0" smtClean="0"/>
              <a:t>2</a:t>
            </a:r>
            <a:r>
              <a:rPr lang="pt-BR" dirty="0" smtClean="0"/>
              <a:t> </a:t>
            </a:r>
            <a:r>
              <a:rPr lang="pt-BR" dirty="0"/>
              <a:t>	= $ </a:t>
            </a:r>
            <a:r>
              <a:rPr lang="pt-BR" dirty="0" smtClean="0"/>
              <a:t>77.564,69</a:t>
            </a:r>
            <a:endParaRPr lang="pt-BR" dirty="0"/>
          </a:p>
          <a:p>
            <a:pPr>
              <a:lnSpc>
                <a:spcPct val="150000"/>
              </a:lnSpc>
            </a:pPr>
            <a:r>
              <a:rPr lang="pt-BR" dirty="0"/>
              <a:t>MC Produto B = </a:t>
            </a:r>
            <a:r>
              <a:rPr lang="pt-BR" dirty="0" smtClean="0"/>
              <a:t>  9.316,77 </a:t>
            </a:r>
            <a:r>
              <a:rPr lang="pt-BR" dirty="0"/>
              <a:t>m</a:t>
            </a:r>
            <a:r>
              <a:rPr lang="pt-BR" baseline="30000" dirty="0"/>
              <a:t>2</a:t>
            </a:r>
            <a:r>
              <a:rPr lang="pt-BR" dirty="0"/>
              <a:t>  x $ </a:t>
            </a:r>
            <a:r>
              <a:rPr lang="pt-BR" dirty="0" smtClean="0"/>
              <a:t>3,4825/m</a:t>
            </a:r>
            <a:r>
              <a:rPr lang="pt-BR" baseline="30000" dirty="0" smtClean="0"/>
              <a:t>2</a:t>
            </a:r>
            <a:r>
              <a:rPr lang="pt-BR" dirty="0" smtClean="0"/>
              <a:t>   </a:t>
            </a:r>
            <a:r>
              <a:rPr lang="pt-BR" dirty="0"/>
              <a:t>	= $ </a:t>
            </a:r>
            <a:r>
              <a:rPr lang="pt-BR" dirty="0" smtClean="0"/>
              <a:t>32.445,65</a:t>
            </a:r>
            <a:endParaRPr lang="pt-BR" dirty="0"/>
          </a:p>
          <a:p>
            <a:pPr>
              <a:lnSpc>
                <a:spcPct val="150000"/>
              </a:lnSpc>
            </a:pPr>
            <a:r>
              <a:rPr lang="pt-BR" dirty="0"/>
              <a:t>MC Produto C = </a:t>
            </a:r>
            <a:r>
              <a:rPr lang="pt-BR" dirty="0" smtClean="0"/>
              <a:t>16.045,55 </a:t>
            </a:r>
            <a:r>
              <a:rPr lang="pt-BR" dirty="0"/>
              <a:t>m</a:t>
            </a:r>
            <a:r>
              <a:rPr lang="pt-BR" baseline="30000" dirty="0"/>
              <a:t>2</a:t>
            </a:r>
            <a:r>
              <a:rPr lang="pt-BR" dirty="0"/>
              <a:t>  x $ 4,07/m</a:t>
            </a:r>
            <a:r>
              <a:rPr lang="pt-BR" baseline="30000" dirty="0"/>
              <a:t>2</a:t>
            </a:r>
            <a:r>
              <a:rPr lang="pt-BR" dirty="0"/>
              <a:t> 	</a:t>
            </a:r>
            <a:r>
              <a:rPr lang="pt-BR" dirty="0" smtClean="0"/>
              <a:t>	= $ 65.305,38</a:t>
            </a:r>
            <a:endParaRPr lang="pt-BR" dirty="0"/>
          </a:p>
          <a:p>
            <a:pPr>
              <a:lnSpc>
                <a:spcPct val="150000"/>
              </a:lnSpc>
            </a:pPr>
            <a:r>
              <a:rPr lang="pt-BR" dirty="0"/>
              <a:t>MC Produto D </a:t>
            </a:r>
            <a:r>
              <a:rPr lang="pt-BR" dirty="0" smtClean="0"/>
              <a:t>= 10.489,99 </a:t>
            </a:r>
            <a:r>
              <a:rPr lang="pt-BR" dirty="0"/>
              <a:t>m</a:t>
            </a:r>
            <a:r>
              <a:rPr lang="pt-BR" baseline="30000" dirty="0"/>
              <a:t>2</a:t>
            </a:r>
            <a:r>
              <a:rPr lang="pt-BR" dirty="0"/>
              <a:t>  x $ 2,57/m</a:t>
            </a:r>
            <a:r>
              <a:rPr lang="pt-BR" baseline="30000" dirty="0"/>
              <a:t>2</a:t>
            </a:r>
            <a:r>
              <a:rPr lang="pt-BR" dirty="0"/>
              <a:t> 		</a:t>
            </a:r>
            <a:r>
              <a:rPr lang="pt-BR" u="sng" dirty="0"/>
              <a:t>= $ </a:t>
            </a:r>
            <a:r>
              <a:rPr lang="pt-BR" u="sng" dirty="0" smtClean="0"/>
              <a:t>26.959,28</a:t>
            </a:r>
            <a:r>
              <a:rPr lang="pt-BR" b="1" dirty="0"/>
              <a:t>	</a:t>
            </a:r>
            <a:r>
              <a:rPr lang="pt-BR" b="1" dirty="0">
                <a:solidFill>
                  <a:srgbClr val="3366CC"/>
                </a:solidFill>
              </a:rPr>
              <a:t>MC TOTAL					 $ 202.275,00</a:t>
            </a:r>
            <a:endParaRPr lang="pt-BR" dirty="0">
              <a:solidFill>
                <a:srgbClr val="3366CC"/>
              </a:solidFill>
            </a:endParaRPr>
          </a:p>
          <a:p>
            <a:pPr>
              <a:lnSpc>
                <a:spcPct val="150000"/>
              </a:lnSpc>
            </a:pPr>
            <a:r>
              <a:rPr lang="pt-BR" dirty="0"/>
              <a:t>	(-) Custos Fixos				 </a:t>
            </a:r>
            <a:r>
              <a:rPr lang="pt-BR" u="sng" dirty="0"/>
              <a:t>$ 202.275,00</a:t>
            </a:r>
            <a:endParaRPr lang="pt-BR" b="1" dirty="0"/>
          </a:p>
          <a:p>
            <a:pPr>
              <a:lnSpc>
                <a:spcPct val="150000"/>
              </a:lnSpc>
            </a:pPr>
            <a:r>
              <a:rPr lang="pt-BR" b="1" dirty="0"/>
              <a:t>	</a:t>
            </a:r>
            <a:r>
              <a:rPr lang="pt-BR" b="1" dirty="0">
                <a:solidFill>
                  <a:srgbClr val="3366CC"/>
                </a:solidFill>
              </a:rPr>
              <a:t>= Lucro/Prejuízo			                        $ 0,00</a:t>
            </a:r>
          </a:p>
        </p:txBody>
      </p:sp>
      <p:sp>
        <p:nvSpPr>
          <p:cNvPr id="44037" name="Text Box 45"/>
          <p:cNvSpPr txBox="1">
            <a:spLocks noChangeArrowheads="1"/>
          </p:cNvSpPr>
          <p:nvPr/>
        </p:nvSpPr>
        <p:spPr bwMode="auto">
          <a:xfrm>
            <a:off x="971550" y="6257925"/>
            <a:ext cx="7127875" cy="457200"/>
          </a:xfrm>
          <a:prstGeom prst="rect">
            <a:avLst/>
          </a:prstGeom>
          <a:solidFill>
            <a:srgbClr val="F6D3B0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/>
              <a:t>Demonstração do Resultado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1763688" y="3547492"/>
            <a:ext cx="3962400" cy="1206500"/>
          </a:xfrm>
          <a:prstGeom prst="rect">
            <a:avLst/>
          </a:prstGeom>
          <a:solidFill>
            <a:srgbClr val="FDE3BA"/>
          </a:solidFill>
          <a:ln w="12700">
            <a:solidFill>
              <a:srgbClr val="00279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solidFill>
                <a:srgbClr val="C00000"/>
              </a:solidFill>
            </a:endParaRPr>
          </a:p>
        </p:txBody>
      </p:sp>
      <p:sp>
        <p:nvSpPr>
          <p:cNvPr id="28676" name="Rectangle 3" descr="Large confetti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Margem de Contribuição</a:t>
            </a:r>
          </a:p>
        </p:txBody>
      </p:sp>
      <p:sp>
        <p:nvSpPr>
          <p:cNvPr id="28677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pt-BR" sz="2800" smtClean="0">
                <a:latin typeface="Arial" charset="0"/>
              </a:rPr>
              <a:t>A </a:t>
            </a:r>
            <a:r>
              <a:rPr lang="pt-BR" sz="2800" b="1" u="sng" smtClean="0">
                <a:latin typeface="Arial" charset="0"/>
              </a:rPr>
              <a:t>margem de contribuição</a:t>
            </a:r>
            <a:r>
              <a:rPr lang="pt-BR" sz="2800" smtClean="0">
                <a:latin typeface="Arial" charset="0"/>
              </a:rPr>
              <a:t> unitária é calculada pela diferença entre o preço de venda do produto menos os seus custos variáveis  </a:t>
            </a:r>
          </a:p>
          <a:p>
            <a:pPr eaLnBrk="1" hangingPunct="1">
              <a:lnSpc>
                <a:spcPct val="90000"/>
              </a:lnSpc>
            </a:pPr>
            <a:endParaRPr lang="pt-BR" sz="280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  <a:buClr>
                <a:schemeClr val="hlink"/>
              </a:buClr>
              <a:buFont typeface="Wingdings" pitchFamily="2" charset="2"/>
              <a:buNone/>
            </a:pPr>
            <a:r>
              <a:rPr lang="pt-BR" sz="3600" b="1" i="1" smtClean="0">
                <a:latin typeface="Arial" charset="0"/>
              </a:rPr>
              <a:t>			MC = PV – CV</a:t>
            </a:r>
          </a:p>
          <a:p>
            <a:pPr eaLnBrk="1" hangingPunct="1">
              <a:lnSpc>
                <a:spcPct val="110000"/>
              </a:lnSpc>
              <a:buClr>
                <a:schemeClr val="hlink"/>
              </a:buClr>
              <a:buFont typeface="Wingdings" pitchFamily="2" charset="2"/>
              <a:buNone/>
            </a:pPr>
            <a:endParaRPr lang="pt-BR" sz="2800" smtClean="0"/>
          </a:p>
          <a:p>
            <a:pPr eaLnBrk="1" hangingPunct="1">
              <a:lnSpc>
                <a:spcPct val="90000"/>
              </a:lnSpc>
            </a:pPr>
            <a:r>
              <a:rPr lang="pt-BR" sz="2800" smtClean="0">
                <a:latin typeface="Arial" charset="0"/>
              </a:rPr>
              <a:t>Representa a parcela do preço do produto que está disponível para a cobertura dos custos fixos e para a geração do lucro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t-BR" sz="2800" smtClean="0">
              <a:latin typeface="Arial" charset="0"/>
            </a:endParaRPr>
          </a:p>
        </p:txBody>
      </p:sp>
      <p:sp>
        <p:nvSpPr>
          <p:cNvPr id="2867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FD0400-EBA3-4D0B-BFF4-DB97478F4AC9}" type="slidenum">
              <a:rPr lang="pt-BR"/>
              <a:pPr/>
              <a:t>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Custos Fixos</a:t>
            </a:r>
          </a:p>
        </p:txBody>
      </p:sp>
      <p:sp>
        <p:nvSpPr>
          <p:cNvPr id="29698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8F7812-C058-4793-AB84-D96D3793C368}" type="slidenum">
              <a:rPr lang="pt-BR"/>
              <a:pPr/>
              <a:t>4</a:t>
            </a:fld>
            <a:endParaRPr lang="pt-BR"/>
          </a:p>
        </p:txBody>
      </p:sp>
      <p:grpSp>
        <p:nvGrpSpPr>
          <p:cNvPr id="20" name="Grupo 19"/>
          <p:cNvGrpSpPr/>
          <p:nvPr/>
        </p:nvGrpSpPr>
        <p:grpSpPr>
          <a:xfrm>
            <a:off x="1093788" y="2547930"/>
            <a:ext cx="7621616" cy="3802020"/>
            <a:chOff x="1093788" y="2547930"/>
            <a:chExt cx="7621616" cy="3802020"/>
          </a:xfrm>
        </p:grpSpPr>
        <p:grpSp>
          <p:nvGrpSpPr>
            <p:cNvPr id="29701" name="Group 4"/>
            <p:cNvGrpSpPr>
              <a:grpSpLocks/>
            </p:cNvGrpSpPr>
            <p:nvPr/>
          </p:nvGrpSpPr>
          <p:grpSpPr bwMode="auto">
            <a:xfrm>
              <a:off x="2703524" y="2547930"/>
              <a:ext cx="3440112" cy="3121248"/>
              <a:chOff x="713" y="2304"/>
              <a:chExt cx="2503" cy="1864"/>
            </a:xfrm>
          </p:grpSpPr>
          <p:sp>
            <p:nvSpPr>
              <p:cNvPr id="29710" name="Freeform 5"/>
              <p:cNvSpPr>
                <a:spLocks/>
              </p:cNvSpPr>
              <p:nvPr/>
            </p:nvSpPr>
            <p:spPr bwMode="auto">
              <a:xfrm>
                <a:off x="778" y="2541"/>
                <a:ext cx="2438" cy="1410"/>
              </a:xfrm>
              <a:custGeom>
                <a:avLst/>
                <a:gdLst>
                  <a:gd name="T0" fmla="*/ 0 w 3582"/>
                  <a:gd name="T1" fmla="*/ 0 h 2501"/>
                  <a:gd name="T2" fmla="*/ 0 w 3582"/>
                  <a:gd name="T3" fmla="*/ 2501 h 2501"/>
                  <a:gd name="T4" fmla="*/ 3582 w 3582"/>
                  <a:gd name="T5" fmla="*/ 2501 h 2501"/>
                  <a:gd name="T6" fmla="*/ 0 60000 65536"/>
                  <a:gd name="T7" fmla="*/ 0 60000 65536"/>
                  <a:gd name="T8" fmla="*/ 0 60000 65536"/>
                  <a:gd name="T9" fmla="*/ 0 w 3582"/>
                  <a:gd name="T10" fmla="*/ 0 h 2501"/>
                  <a:gd name="T11" fmla="*/ 3582 w 3582"/>
                  <a:gd name="T12" fmla="*/ 2501 h 250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582" h="2501">
                    <a:moveTo>
                      <a:pt x="0" y="0"/>
                    </a:moveTo>
                    <a:lnTo>
                      <a:pt x="0" y="2501"/>
                    </a:lnTo>
                    <a:lnTo>
                      <a:pt x="3582" y="2501"/>
                    </a:lnTo>
                  </a:path>
                </a:pathLst>
              </a:custGeom>
              <a:noFill/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9711" name="Rectangle 6"/>
              <p:cNvSpPr>
                <a:spLocks noChangeArrowheads="1"/>
              </p:cNvSpPr>
              <p:nvPr/>
            </p:nvSpPr>
            <p:spPr bwMode="auto">
              <a:xfrm>
                <a:off x="2421" y="3950"/>
                <a:ext cx="753" cy="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0" hangingPunct="0"/>
                <a:r>
                  <a:rPr lang="en-US">
                    <a:solidFill>
                      <a:srgbClr val="000000"/>
                    </a:solidFill>
                    <a:latin typeface="Arial" charset="0"/>
                  </a:rPr>
                  <a:t>Volume</a:t>
                </a:r>
                <a:endParaRPr lang="en-US" i="1">
                  <a:latin typeface="Arial" charset="0"/>
                </a:endParaRPr>
              </a:p>
            </p:txBody>
          </p:sp>
          <p:sp>
            <p:nvSpPr>
              <p:cNvPr id="29712" name="Rectangle 7"/>
              <p:cNvSpPr>
                <a:spLocks noChangeArrowheads="1"/>
              </p:cNvSpPr>
              <p:nvPr/>
            </p:nvSpPr>
            <p:spPr bwMode="auto">
              <a:xfrm>
                <a:off x="713" y="2304"/>
                <a:ext cx="124" cy="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0" hangingPunct="0"/>
                <a:r>
                  <a:rPr lang="en-US">
                    <a:solidFill>
                      <a:srgbClr val="000000"/>
                    </a:solidFill>
                    <a:latin typeface="Arial" charset="0"/>
                  </a:rPr>
                  <a:t>$</a:t>
                </a:r>
                <a:endParaRPr lang="en-US" i="1">
                  <a:latin typeface="Arial" charset="0"/>
                </a:endParaRPr>
              </a:p>
            </p:txBody>
          </p:sp>
          <p:sp>
            <p:nvSpPr>
              <p:cNvPr id="29713" name="Line 8"/>
              <p:cNvSpPr>
                <a:spLocks noChangeShapeType="1"/>
              </p:cNvSpPr>
              <p:nvPr/>
            </p:nvSpPr>
            <p:spPr bwMode="auto">
              <a:xfrm>
                <a:off x="779" y="3212"/>
                <a:ext cx="211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pt-BR"/>
              </a:p>
            </p:txBody>
          </p:sp>
        </p:grpSp>
        <p:sp>
          <p:nvSpPr>
            <p:cNvPr id="29704" name="Text Box 15"/>
            <p:cNvSpPr txBox="1">
              <a:spLocks noChangeArrowheads="1"/>
            </p:cNvSpPr>
            <p:nvPr/>
          </p:nvSpPr>
          <p:spPr bwMode="auto">
            <a:xfrm>
              <a:off x="1093788" y="5888285"/>
              <a:ext cx="7621616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dirty="0" smtClean="0">
                  <a:solidFill>
                    <a:srgbClr val="0070C0"/>
                  </a:solidFill>
                  <a:latin typeface="Arial Rounded MT Bold" pitchFamily="34" charset="0"/>
                </a:rPr>
                <a:t>Representação simplificada dos custos fixos</a:t>
              </a:r>
              <a:endParaRPr lang="pt-BR" dirty="0">
                <a:solidFill>
                  <a:srgbClr val="0070C0"/>
                </a:solidFill>
                <a:latin typeface="Arial Rounded MT Bold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Custos Variáveis</a:t>
            </a:r>
          </a:p>
        </p:txBody>
      </p:sp>
      <p:sp>
        <p:nvSpPr>
          <p:cNvPr id="30722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520AD9-60EF-4213-9B9B-A867449BA47C}" type="slidenum">
              <a:rPr lang="pt-BR"/>
              <a:pPr/>
              <a:t>5</a:t>
            </a:fld>
            <a:endParaRPr lang="pt-BR"/>
          </a:p>
        </p:txBody>
      </p:sp>
      <p:grpSp>
        <p:nvGrpSpPr>
          <p:cNvPr id="19" name="Grupo 18"/>
          <p:cNvGrpSpPr/>
          <p:nvPr/>
        </p:nvGrpSpPr>
        <p:grpSpPr>
          <a:xfrm>
            <a:off x="1093788" y="2333616"/>
            <a:ext cx="7621616" cy="4016334"/>
            <a:chOff x="1093788" y="2333616"/>
            <a:chExt cx="7621616" cy="4016334"/>
          </a:xfrm>
        </p:grpSpPr>
        <p:grpSp>
          <p:nvGrpSpPr>
            <p:cNvPr id="30725" name="Group 4"/>
            <p:cNvGrpSpPr>
              <a:grpSpLocks/>
            </p:cNvGrpSpPr>
            <p:nvPr/>
          </p:nvGrpSpPr>
          <p:grpSpPr bwMode="auto">
            <a:xfrm>
              <a:off x="2786050" y="2333616"/>
              <a:ext cx="3440112" cy="3121248"/>
              <a:chOff x="137" y="1872"/>
              <a:chExt cx="2167" cy="1864"/>
            </a:xfrm>
          </p:grpSpPr>
          <p:sp>
            <p:nvSpPr>
              <p:cNvPr id="30734" name="Freeform 5"/>
              <p:cNvSpPr>
                <a:spLocks/>
              </p:cNvSpPr>
              <p:nvPr/>
            </p:nvSpPr>
            <p:spPr bwMode="auto">
              <a:xfrm>
                <a:off x="193" y="2109"/>
                <a:ext cx="2111" cy="1410"/>
              </a:xfrm>
              <a:custGeom>
                <a:avLst/>
                <a:gdLst>
                  <a:gd name="T0" fmla="*/ 0 w 3582"/>
                  <a:gd name="T1" fmla="*/ 0 h 2501"/>
                  <a:gd name="T2" fmla="*/ 0 w 3582"/>
                  <a:gd name="T3" fmla="*/ 2501 h 2501"/>
                  <a:gd name="T4" fmla="*/ 3582 w 3582"/>
                  <a:gd name="T5" fmla="*/ 2501 h 2501"/>
                  <a:gd name="T6" fmla="*/ 0 60000 65536"/>
                  <a:gd name="T7" fmla="*/ 0 60000 65536"/>
                  <a:gd name="T8" fmla="*/ 0 60000 65536"/>
                  <a:gd name="T9" fmla="*/ 0 w 3582"/>
                  <a:gd name="T10" fmla="*/ 0 h 2501"/>
                  <a:gd name="T11" fmla="*/ 3582 w 3582"/>
                  <a:gd name="T12" fmla="*/ 2501 h 250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582" h="2501">
                    <a:moveTo>
                      <a:pt x="0" y="0"/>
                    </a:moveTo>
                    <a:lnTo>
                      <a:pt x="0" y="2501"/>
                    </a:lnTo>
                    <a:lnTo>
                      <a:pt x="3582" y="2501"/>
                    </a:lnTo>
                  </a:path>
                </a:pathLst>
              </a:custGeom>
              <a:noFill/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0735" name="Rectangle 6"/>
              <p:cNvSpPr>
                <a:spLocks noChangeArrowheads="1"/>
              </p:cNvSpPr>
              <p:nvPr/>
            </p:nvSpPr>
            <p:spPr bwMode="auto">
              <a:xfrm>
                <a:off x="1616" y="3518"/>
                <a:ext cx="652" cy="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0" hangingPunct="0"/>
                <a:r>
                  <a:rPr lang="en-US">
                    <a:solidFill>
                      <a:srgbClr val="000000"/>
                    </a:solidFill>
                    <a:latin typeface="Arial" charset="0"/>
                  </a:rPr>
                  <a:t>Volume</a:t>
                </a:r>
                <a:endParaRPr lang="en-US" i="1">
                  <a:latin typeface="Arial" charset="0"/>
                </a:endParaRPr>
              </a:p>
            </p:txBody>
          </p:sp>
          <p:sp>
            <p:nvSpPr>
              <p:cNvPr id="30736" name="Rectangle 7"/>
              <p:cNvSpPr>
                <a:spLocks noChangeArrowheads="1"/>
              </p:cNvSpPr>
              <p:nvPr/>
            </p:nvSpPr>
            <p:spPr bwMode="auto">
              <a:xfrm>
                <a:off x="137" y="1872"/>
                <a:ext cx="107" cy="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0" hangingPunct="0"/>
                <a:r>
                  <a:rPr lang="en-US">
                    <a:solidFill>
                      <a:srgbClr val="000000"/>
                    </a:solidFill>
                    <a:latin typeface="Arial" charset="0"/>
                  </a:rPr>
                  <a:t>$</a:t>
                </a:r>
                <a:endParaRPr lang="en-US" i="1">
                  <a:latin typeface="Arial" charset="0"/>
                </a:endParaRPr>
              </a:p>
            </p:txBody>
          </p:sp>
          <p:sp>
            <p:nvSpPr>
              <p:cNvPr id="30737" name="Line 8"/>
              <p:cNvSpPr>
                <a:spLocks noChangeShapeType="1"/>
              </p:cNvSpPr>
              <p:nvPr/>
            </p:nvSpPr>
            <p:spPr bwMode="auto">
              <a:xfrm flipV="1">
                <a:off x="192" y="2411"/>
                <a:ext cx="1872" cy="110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pt-BR"/>
              </a:p>
            </p:txBody>
          </p:sp>
        </p:grp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1093788" y="5888285"/>
              <a:ext cx="7621616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762000">
                <a:spcBef>
                  <a:spcPct val="50000"/>
                </a:spcBef>
              </a:pPr>
              <a:r>
                <a:rPr lang="pt-BR" dirty="0" smtClean="0">
                  <a:solidFill>
                    <a:srgbClr val="0070C0"/>
                  </a:solidFill>
                  <a:latin typeface="Arial Rounded MT Bold" pitchFamily="34" charset="0"/>
                </a:rPr>
                <a:t>Representação dos custos variáveis</a:t>
              </a:r>
              <a:endParaRPr lang="pt-BR" dirty="0">
                <a:solidFill>
                  <a:srgbClr val="0070C0"/>
                </a:solidFill>
                <a:latin typeface="Arial Rounded MT Bold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Custos Totais</a:t>
            </a:r>
          </a:p>
        </p:txBody>
      </p:sp>
      <p:sp>
        <p:nvSpPr>
          <p:cNvPr id="31746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71D69D-7D9A-404C-9FC7-5D8ED65A8143}" type="slidenum">
              <a:rPr lang="pt-BR"/>
              <a:pPr/>
              <a:t>6</a:t>
            </a:fld>
            <a:endParaRPr lang="pt-BR"/>
          </a:p>
        </p:txBody>
      </p:sp>
      <p:grpSp>
        <p:nvGrpSpPr>
          <p:cNvPr id="36" name="Grupo 35"/>
          <p:cNvGrpSpPr/>
          <p:nvPr/>
        </p:nvGrpSpPr>
        <p:grpSpPr>
          <a:xfrm>
            <a:off x="2774962" y="2547930"/>
            <a:ext cx="3440112" cy="3122612"/>
            <a:chOff x="2774962" y="2676514"/>
            <a:chExt cx="3440112" cy="3122612"/>
          </a:xfrm>
        </p:grpSpPr>
        <p:sp>
          <p:nvSpPr>
            <p:cNvPr id="31749" name="Freeform 4"/>
            <p:cNvSpPr>
              <a:spLocks/>
            </p:cNvSpPr>
            <p:nvPr/>
          </p:nvSpPr>
          <p:spPr bwMode="auto">
            <a:xfrm>
              <a:off x="2863862" y="3073389"/>
              <a:ext cx="3351212" cy="2363788"/>
            </a:xfrm>
            <a:custGeom>
              <a:avLst/>
              <a:gdLst>
                <a:gd name="T0" fmla="*/ 0 w 3582"/>
                <a:gd name="T1" fmla="*/ 0 h 2501"/>
                <a:gd name="T2" fmla="*/ 0 w 3582"/>
                <a:gd name="T3" fmla="*/ 2501 h 2501"/>
                <a:gd name="T4" fmla="*/ 3582 w 3582"/>
                <a:gd name="T5" fmla="*/ 2501 h 2501"/>
                <a:gd name="T6" fmla="*/ 0 60000 65536"/>
                <a:gd name="T7" fmla="*/ 0 60000 65536"/>
                <a:gd name="T8" fmla="*/ 0 60000 65536"/>
                <a:gd name="T9" fmla="*/ 0 w 3582"/>
                <a:gd name="T10" fmla="*/ 0 h 2501"/>
                <a:gd name="T11" fmla="*/ 3582 w 3582"/>
                <a:gd name="T12" fmla="*/ 2501 h 250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82" h="2501">
                  <a:moveTo>
                    <a:pt x="0" y="0"/>
                  </a:moveTo>
                  <a:lnTo>
                    <a:pt x="0" y="2501"/>
                  </a:lnTo>
                  <a:lnTo>
                    <a:pt x="3582" y="2501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750" name="Rectangle 5"/>
            <p:cNvSpPr>
              <a:spLocks noChangeArrowheads="1"/>
            </p:cNvSpPr>
            <p:nvPr/>
          </p:nvSpPr>
          <p:spPr bwMode="auto">
            <a:xfrm>
              <a:off x="5122874" y="5434001"/>
              <a:ext cx="1035050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00"/>
                  </a:solidFill>
                  <a:latin typeface="Arial" charset="0"/>
                </a:rPr>
                <a:t>Volume</a:t>
              </a:r>
              <a:endParaRPr lang="en-US" i="1" dirty="0">
                <a:latin typeface="Arial" charset="0"/>
              </a:endParaRPr>
            </a:p>
          </p:txBody>
        </p:sp>
        <p:sp>
          <p:nvSpPr>
            <p:cNvPr id="31751" name="Rectangle 6"/>
            <p:cNvSpPr>
              <a:spLocks noChangeArrowheads="1"/>
            </p:cNvSpPr>
            <p:nvPr/>
          </p:nvSpPr>
          <p:spPr bwMode="auto">
            <a:xfrm>
              <a:off x="2774962" y="2676514"/>
              <a:ext cx="169862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>
                  <a:solidFill>
                    <a:srgbClr val="000000"/>
                  </a:solidFill>
                  <a:latin typeface="Arial" charset="0"/>
                </a:rPr>
                <a:t>$</a:t>
              </a:r>
              <a:endParaRPr lang="en-US" i="1">
                <a:latin typeface="Arial" charset="0"/>
              </a:endParaRPr>
            </a:p>
          </p:txBody>
        </p:sp>
        <p:sp>
          <p:nvSpPr>
            <p:cNvPr id="31752" name="Line 7"/>
            <p:cNvSpPr>
              <a:spLocks noChangeShapeType="1"/>
            </p:cNvSpPr>
            <p:nvPr/>
          </p:nvSpPr>
          <p:spPr bwMode="auto">
            <a:xfrm flipV="1">
              <a:off x="2862274" y="2825739"/>
              <a:ext cx="2971800" cy="18494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31754" name="Line 9"/>
            <p:cNvSpPr>
              <a:spLocks noChangeShapeType="1"/>
            </p:cNvSpPr>
            <p:nvPr/>
          </p:nvSpPr>
          <p:spPr bwMode="auto">
            <a:xfrm flipV="1">
              <a:off x="2862274" y="4687876"/>
              <a:ext cx="29718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31755" name="AutoShape 10"/>
            <p:cNvSpPr>
              <a:spLocks/>
            </p:cNvSpPr>
            <p:nvPr/>
          </p:nvSpPr>
          <p:spPr bwMode="auto">
            <a:xfrm>
              <a:off x="4462474" y="3703626"/>
              <a:ext cx="304800" cy="965200"/>
            </a:xfrm>
            <a:prstGeom prst="rightBrace">
              <a:avLst>
                <a:gd name="adj1" fmla="val 26389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1756" name="AutoShape 11"/>
            <p:cNvSpPr>
              <a:spLocks/>
            </p:cNvSpPr>
            <p:nvPr/>
          </p:nvSpPr>
          <p:spPr bwMode="auto">
            <a:xfrm>
              <a:off x="4462474" y="4705339"/>
              <a:ext cx="304800" cy="723900"/>
            </a:xfrm>
            <a:prstGeom prst="rightBrace">
              <a:avLst>
                <a:gd name="adj1" fmla="val 19792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1757" name="Text Box 12"/>
            <p:cNvSpPr txBox="1">
              <a:spLocks noChangeArrowheads="1"/>
            </p:cNvSpPr>
            <p:nvPr/>
          </p:nvSpPr>
          <p:spPr bwMode="auto">
            <a:xfrm>
              <a:off x="4919674" y="4043351"/>
              <a:ext cx="914400" cy="457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762000">
                <a:spcBef>
                  <a:spcPct val="50000"/>
                </a:spcBef>
              </a:pPr>
              <a:endParaRPr lang="pt-BR"/>
            </a:p>
          </p:txBody>
        </p:sp>
        <p:sp>
          <p:nvSpPr>
            <p:cNvPr id="31758" name="Text Box 13"/>
            <p:cNvSpPr txBox="1">
              <a:spLocks noChangeArrowheads="1"/>
            </p:cNvSpPr>
            <p:nvPr/>
          </p:nvSpPr>
          <p:spPr bwMode="auto">
            <a:xfrm>
              <a:off x="4691074" y="3908414"/>
              <a:ext cx="1524000" cy="457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762000">
                <a:spcBef>
                  <a:spcPct val="50000"/>
                </a:spcBef>
              </a:pPr>
              <a:r>
                <a:rPr lang="pt-BR"/>
                <a:t>Variáveis</a:t>
              </a:r>
            </a:p>
          </p:txBody>
        </p:sp>
        <p:sp>
          <p:nvSpPr>
            <p:cNvPr id="31759" name="Text Box 14"/>
            <p:cNvSpPr txBox="1">
              <a:spLocks noChangeArrowheads="1"/>
            </p:cNvSpPr>
            <p:nvPr/>
          </p:nvSpPr>
          <p:spPr bwMode="auto">
            <a:xfrm>
              <a:off x="4691074" y="4848214"/>
              <a:ext cx="1524000" cy="457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762000">
                <a:spcBef>
                  <a:spcPct val="50000"/>
                </a:spcBef>
              </a:pPr>
              <a:r>
                <a:rPr lang="pt-BR"/>
                <a:t>Fixos</a:t>
              </a:r>
            </a:p>
          </p:txBody>
        </p:sp>
      </p:grp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1093788" y="5888285"/>
            <a:ext cx="6907212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762000">
              <a:spcBef>
                <a:spcPct val="50000"/>
              </a:spcBef>
            </a:pPr>
            <a:r>
              <a:rPr lang="pt-BR" dirty="0" smtClean="0">
                <a:solidFill>
                  <a:srgbClr val="0070C0"/>
                </a:solidFill>
                <a:latin typeface="Arial Rounded MT Bold" pitchFamily="34" charset="0"/>
              </a:rPr>
              <a:t>Representação do comportamento dos custos totais</a:t>
            </a:r>
            <a:endParaRPr lang="pt-BR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Ponto de Equilíbrio</a:t>
            </a:r>
          </a:p>
        </p:txBody>
      </p:sp>
      <p:sp>
        <p:nvSpPr>
          <p:cNvPr id="327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BC47F2-E42B-4824-9591-583F2B61AC47}" type="slidenum">
              <a:rPr lang="pt-BR"/>
              <a:pPr/>
              <a:t>7</a:t>
            </a:fld>
            <a:endParaRPr lang="pt-BR"/>
          </a:p>
        </p:txBody>
      </p:sp>
      <p:grpSp>
        <p:nvGrpSpPr>
          <p:cNvPr id="32772" name="Group 3"/>
          <p:cNvGrpSpPr>
            <a:grpSpLocks/>
          </p:cNvGrpSpPr>
          <p:nvPr/>
        </p:nvGrpSpPr>
        <p:grpSpPr bwMode="auto">
          <a:xfrm>
            <a:off x="912813" y="1843088"/>
            <a:ext cx="7545387" cy="5116512"/>
            <a:chOff x="575" y="1100"/>
            <a:chExt cx="4753" cy="3053"/>
          </a:xfrm>
        </p:grpSpPr>
        <p:sp>
          <p:nvSpPr>
            <p:cNvPr id="32773" name="Freeform 4"/>
            <p:cNvSpPr>
              <a:spLocks/>
            </p:cNvSpPr>
            <p:nvPr/>
          </p:nvSpPr>
          <p:spPr bwMode="auto">
            <a:xfrm>
              <a:off x="2256" y="1643"/>
              <a:ext cx="1488" cy="1104"/>
            </a:xfrm>
            <a:custGeom>
              <a:avLst/>
              <a:gdLst>
                <a:gd name="T0" fmla="*/ 0 w 1488"/>
                <a:gd name="T1" fmla="*/ 1104 h 1104"/>
                <a:gd name="T2" fmla="*/ 1488 w 1488"/>
                <a:gd name="T3" fmla="*/ 0 h 1104"/>
                <a:gd name="T4" fmla="*/ 1488 w 1488"/>
                <a:gd name="T5" fmla="*/ 768 h 1104"/>
                <a:gd name="T6" fmla="*/ 0 w 1488"/>
                <a:gd name="T7" fmla="*/ 1104 h 11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88"/>
                <a:gd name="T13" fmla="*/ 0 h 1104"/>
                <a:gd name="T14" fmla="*/ 1488 w 1488"/>
                <a:gd name="T15" fmla="*/ 1104 h 11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88" h="1104">
                  <a:moveTo>
                    <a:pt x="0" y="1104"/>
                  </a:moveTo>
                  <a:lnTo>
                    <a:pt x="1488" y="0"/>
                  </a:lnTo>
                  <a:lnTo>
                    <a:pt x="1488" y="768"/>
                  </a:lnTo>
                  <a:lnTo>
                    <a:pt x="0" y="1104"/>
                  </a:lnTo>
                  <a:close/>
                </a:path>
              </a:pathLst>
            </a:custGeom>
            <a:solidFill>
              <a:srgbClr val="A2C1FE"/>
            </a:solidFill>
            <a:ln w="12700">
              <a:noFill/>
              <a:round/>
              <a:headEnd/>
              <a:tailEnd/>
            </a:ln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32774" name="Freeform 5"/>
            <p:cNvSpPr>
              <a:spLocks/>
            </p:cNvSpPr>
            <p:nvPr/>
          </p:nvSpPr>
          <p:spPr bwMode="auto">
            <a:xfrm>
              <a:off x="816" y="2784"/>
              <a:ext cx="1392" cy="1056"/>
            </a:xfrm>
            <a:custGeom>
              <a:avLst/>
              <a:gdLst>
                <a:gd name="T0" fmla="*/ 0 w 1392"/>
                <a:gd name="T1" fmla="*/ 336 h 1056"/>
                <a:gd name="T2" fmla="*/ 0 w 1392"/>
                <a:gd name="T3" fmla="*/ 1056 h 1056"/>
                <a:gd name="T4" fmla="*/ 1392 w 1392"/>
                <a:gd name="T5" fmla="*/ 0 h 1056"/>
                <a:gd name="T6" fmla="*/ 0 w 1392"/>
                <a:gd name="T7" fmla="*/ 336 h 10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92"/>
                <a:gd name="T13" fmla="*/ 0 h 1056"/>
                <a:gd name="T14" fmla="*/ 1392 w 1392"/>
                <a:gd name="T15" fmla="*/ 1056 h 10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92" h="1056">
                  <a:moveTo>
                    <a:pt x="0" y="336"/>
                  </a:moveTo>
                  <a:lnTo>
                    <a:pt x="0" y="1056"/>
                  </a:lnTo>
                  <a:lnTo>
                    <a:pt x="1392" y="0"/>
                  </a:lnTo>
                  <a:lnTo>
                    <a:pt x="0" y="336"/>
                  </a:lnTo>
                  <a:close/>
                </a:path>
              </a:pathLst>
            </a:custGeom>
            <a:solidFill>
              <a:srgbClr val="FDE3BA"/>
            </a:solidFill>
            <a:ln w="12700">
              <a:noFill/>
              <a:round/>
              <a:headEnd/>
              <a:tailEnd/>
            </a:ln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32775" name="Group 6"/>
            <p:cNvGrpSpPr>
              <a:grpSpLocks/>
            </p:cNvGrpSpPr>
            <p:nvPr/>
          </p:nvGrpSpPr>
          <p:grpSpPr bwMode="auto">
            <a:xfrm>
              <a:off x="797" y="1488"/>
              <a:ext cx="4501" cy="2352"/>
              <a:chOff x="797" y="1488"/>
              <a:chExt cx="4501" cy="2352"/>
            </a:xfrm>
          </p:grpSpPr>
          <p:sp>
            <p:nvSpPr>
              <p:cNvPr id="32796" name="Line 7"/>
              <p:cNvSpPr>
                <a:spLocks noChangeShapeType="1"/>
              </p:cNvSpPr>
              <p:nvPr/>
            </p:nvSpPr>
            <p:spPr bwMode="auto">
              <a:xfrm flipV="1">
                <a:off x="797" y="1607"/>
                <a:ext cx="2955" cy="2233"/>
              </a:xfrm>
              <a:prstGeom prst="line">
                <a:avLst/>
              </a:prstGeom>
              <a:noFill/>
              <a:ln w="47625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2797" name="Rectangle 8"/>
              <p:cNvSpPr>
                <a:spLocks noChangeArrowheads="1"/>
              </p:cNvSpPr>
              <p:nvPr/>
            </p:nvSpPr>
            <p:spPr bwMode="auto">
              <a:xfrm>
                <a:off x="3874" y="1488"/>
                <a:ext cx="1424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0" hangingPunct="0"/>
                <a:r>
                  <a:rPr lang="en-US" sz="2000">
                    <a:solidFill>
                      <a:srgbClr val="000080"/>
                    </a:solidFill>
                    <a:latin typeface="Arial" charset="0"/>
                  </a:rPr>
                  <a:t>RECEITAS TOTAIS</a:t>
                </a:r>
                <a:endParaRPr lang="en-US" sz="2000" i="1">
                  <a:latin typeface="Arial" charset="0"/>
                </a:endParaRPr>
              </a:p>
            </p:txBody>
          </p:sp>
        </p:grpSp>
        <p:grpSp>
          <p:nvGrpSpPr>
            <p:cNvPr id="32776" name="Group 9"/>
            <p:cNvGrpSpPr>
              <a:grpSpLocks/>
            </p:cNvGrpSpPr>
            <p:nvPr/>
          </p:nvGrpSpPr>
          <p:grpSpPr bwMode="auto">
            <a:xfrm>
              <a:off x="738" y="1100"/>
              <a:ext cx="3641" cy="2968"/>
              <a:chOff x="1096" y="1100"/>
              <a:chExt cx="3641" cy="2968"/>
            </a:xfrm>
          </p:grpSpPr>
          <p:sp>
            <p:nvSpPr>
              <p:cNvPr id="32793" name="Freeform 10"/>
              <p:cNvSpPr>
                <a:spLocks/>
              </p:cNvSpPr>
              <p:nvPr/>
            </p:nvSpPr>
            <p:spPr bwMode="auto">
              <a:xfrm>
                <a:off x="1155" y="1350"/>
                <a:ext cx="3582" cy="2501"/>
              </a:xfrm>
              <a:custGeom>
                <a:avLst/>
                <a:gdLst>
                  <a:gd name="T0" fmla="*/ 0 w 3582"/>
                  <a:gd name="T1" fmla="*/ 0 h 2501"/>
                  <a:gd name="T2" fmla="*/ 0 w 3582"/>
                  <a:gd name="T3" fmla="*/ 2501 h 2501"/>
                  <a:gd name="T4" fmla="*/ 3582 w 3582"/>
                  <a:gd name="T5" fmla="*/ 2501 h 2501"/>
                  <a:gd name="T6" fmla="*/ 0 60000 65536"/>
                  <a:gd name="T7" fmla="*/ 0 60000 65536"/>
                  <a:gd name="T8" fmla="*/ 0 60000 65536"/>
                  <a:gd name="T9" fmla="*/ 0 w 3582"/>
                  <a:gd name="T10" fmla="*/ 0 h 2501"/>
                  <a:gd name="T11" fmla="*/ 3582 w 3582"/>
                  <a:gd name="T12" fmla="*/ 2501 h 250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582" h="2501">
                    <a:moveTo>
                      <a:pt x="0" y="0"/>
                    </a:moveTo>
                    <a:lnTo>
                      <a:pt x="0" y="2501"/>
                    </a:lnTo>
                    <a:lnTo>
                      <a:pt x="3582" y="2501"/>
                    </a:lnTo>
                  </a:path>
                </a:pathLst>
              </a:custGeom>
              <a:noFill/>
              <a:ln w="2381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2794" name="Rectangle 11"/>
              <p:cNvSpPr>
                <a:spLocks noChangeArrowheads="1"/>
              </p:cNvSpPr>
              <p:nvPr/>
            </p:nvSpPr>
            <p:spPr bwMode="auto">
              <a:xfrm>
                <a:off x="3797" y="3850"/>
                <a:ext cx="652" cy="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0" hangingPunct="0"/>
                <a:r>
                  <a:rPr lang="en-US">
                    <a:solidFill>
                      <a:srgbClr val="000000"/>
                    </a:solidFill>
                    <a:latin typeface="Arial" charset="0"/>
                  </a:rPr>
                  <a:t>Volume</a:t>
                </a:r>
                <a:endParaRPr lang="en-US" i="1">
                  <a:latin typeface="Arial" charset="0"/>
                </a:endParaRPr>
              </a:p>
            </p:txBody>
          </p:sp>
          <p:sp>
            <p:nvSpPr>
              <p:cNvPr id="32795" name="Rectangle 12"/>
              <p:cNvSpPr>
                <a:spLocks noChangeArrowheads="1"/>
              </p:cNvSpPr>
              <p:nvPr/>
            </p:nvSpPr>
            <p:spPr bwMode="auto">
              <a:xfrm>
                <a:off x="1096" y="1100"/>
                <a:ext cx="107" cy="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0" hangingPunct="0"/>
                <a:r>
                  <a:rPr lang="en-US">
                    <a:solidFill>
                      <a:srgbClr val="000000"/>
                    </a:solidFill>
                    <a:latin typeface="Arial" charset="0"/>
                  </a:rPr>
                  <a:t>$</a:t>
                </a:r>
                <a:endParaRPr lang="en-US" i="1">
                  <a:latin typeface="Arial" charset="0"/>
                </a:endParaRPr>
              </a:p>
            </p:txBody>
          </p:sp>
        </p:grpSp>
        <p:sp>
          <p:nvSpPr>
            <p:cNvPr id="32777" name="Rectangle 13"/>
            <p:cNvSpPr>
              <a:spLocks noChangeArrowheads="1"/>
            </p:cNvSpPr>
            <p:nvPr/>
          </p:nvSpPr>
          <p:spPr bwMode="auto">
            <a:xfrm>
              <a:off x="2736" y="2784"/>
              <a:ext cx="1680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0" hangingPunct="0">
                <a:lnSpc>
                  <a:spcPct val="80000"/>
                </a:lnSpc>
              </a:pPr>
              <a:r>
                <a:rPr lang="en-US">
                  <a:solidFill>
                    <a:srgbClr val="800000"/>
                  </a:solidFill>
                </a:rPr>
                <a:t>Custos Variáveis</a:t>
              </a:r>
              <a:endParaRPr lang="en-US" i="1"/>
            </a:p>
          </p:txBody>
        </p:sp>
        <p:sp>
          <p:nvSpPr>
            <p:cNvPr id="32778" name="Line 14"/>
            <p:cNvSpPr>
              <a:spLocks noChangeShapeType="1"/>
            </p:cNvSpPr>
            <p:nvPr/>
          </p:nvSpPr>
          <p:spPr bwMode="auto">
            <a:xfrm flipV="1">
              <a:off x="786" y="2374"/>
              <a:ext cx="2995" cy="768"/>
            </a:xfrm>
            <a:prstGeom prst="line">
              <a:avLst/>
            </a:prstGeom>
            <a:noFill/>
            <a:ln w="47625">
              <a:solidFill>
                <a:srgbClr val="8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grpSp>
          <p:nvGrpSpPr>
            <p:cNvPr id="32779" name="Group 15"/>
            <p:cNvGrpSpPr>
              <a:grpSpLocks/>
            </p:cNvGrpSpPr>
            <p:nvPr/>
          </p:nvGrpSpPr>
          <p:grpSpPr bwMode="auto">
            <a:xfrm>
              <a:off x="2229" y="2779"/>
              <a:ext cx="36" cy="1374"/>
              <a:chOff x="2661" y="2779"/>
              <a:chExt cx="36" cy="1374"/>
            </a:xfrm>
          </p:grpSpPr>
          <p:sp>
            <p:nvSpPr>
              <p:cNvPr id="32791" name="Line 16"/>
              <p:cNvSpPr>
                <a:spLocks noChangeShapeType="1"/>
              </p:cNvSpPr>
              <p:nvPr/>
            </p:nvSpPr>
            <p:spPr bwMode="auto">
              <a:xfrm>
                <a:off x="2661" y="2779"/>
                <a:ext cx="1" cy="107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2792" name="Rectangle 17"/>
              <p:cNvSpPr>
                <a:spLocks noChangeArrowheads="1"/>
              </p:cNvSpPr>
              <p:nvPr/>
            </p:nvSpPr>
            <p:spPr bwMode="auto">
              <a:xfrm>
                <a:off x="2696" y="3898"/>
                <a:ext cx="1" cy="2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0" hangingPunct="0"/>
                <a:endParaRPr lang="en-US" sz="2800" i="1">
                  <a:latin typeface="Arial" charset="0"/>
                </a:endParaRPr>
              </a:p>
            </p:txBody>
          </p:sp>
        </p:grpSp>
        <p:grpSp>
          <p:nvGrpSpPr>
            <p:cNvPr id="32780" name="Group 18"/>
            <p:cNvGrpSpPr>
              <a:grpSpLocks/>
            </p:cNvGrpSpPr>
            <p:nvPr/>
          </p:nvGrpSpPr>
          <p:grpSpPr bwMode="auto">
            <a:xfrm>
              <a:off x="575" y="2629"/>
              <a:ext cx="1654" cy="255"/>
              <a:chOff x="1007" y="2640"/>
              <a:chExt cx="1654" cy="255"/>
            </a:xfrm>
          </p:grpSpPr>
          <p:sp>
            <p:nvSpPr>
              <p:cNvPr id="32789" name="Line 19"/>
              <p:cNvSpPr>
                <a:spLocks noChangeShapeType="1"/>
              </p:cNvSpPr>
              <p:nvPr/>
            </p:nvSpPr>
            <p:spPr bwMode="auto">
              <a:xfrm flipH="1">
                <a:off x="1229" y="2779"/>
                <a:ext cx="1432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2790" name="Rectangle 20"/>
              <p:cNvSpPr>
                <a:spLocks noChangeArrowheads="1"/>
              </p:cNvSpPr>
              <p:nvPr/>
            </p:nvSpPr>
            <p:spPr bwMode="auto">
              <a:xfrm>
                <a:off x="1007" y="2640"/>
                <a:ext cx="1" cy="2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0" hangingPunct="0"/>
                <a:endParaRPr lang="en-US" sz="2800" i="1">
                  <a:latin typeface="Arial" charset="0"/>
                </a:endParaRPr>
              </a:p>
            </p:txBody>
          </p:sp>
        </p:grpSp>
        <p:sp>
          <p:nvSpPr>
            <p:cNvPr id="32781" name="Line 21"/>
            <p:cNvSpPr>
              <a:spLocks noChangeShapeType="1"/>
            </p:cNvSpPr>
            <p:nvPr/>
          </p:nvSpPr>
          <p:spPr bwMode="auto">
            <a:xfrm>
              <a:off x="805" y="3142"/>
              <a:ext cx="28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32782" name="Text Box 22"/>
            <p:cNvSpPr txBox="1">
              <a:spLocks noChangeArrowheads="1"/>
            </p:cNvSpPr>
            <p:nvPr/>
          </p:nvSpPr>
          <p:spPr bwMode="auto">
            <a:xfrm>
              <a:off x="2640" y="3360"/>
              <a:ext cx="1440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762000">
                <a:lnSpc>
                  <a:spcPct val="80000"/>
                </a:lnSpc>
              </a:pPr>
              <a:r>
                <a:rPr lang="pt-BR">
                  <a:solidFill>
                    <a:srgbClr val="3C0023"/>
                  </a:solidFill>
                </a:rPr>
                <a:t>Custos Fixos</a:t>
              </a:r>
            </a:p>
          </p:txBody>
        </p:sp>
        <p:sp>
          <p:nvSpPr>
            <p:cNvPr id="32783" name="AutoShape 23"/>
            <p:cNvSpPr>
              <a:spLocks/>
            </p:cNvSpPr>
            <p:nvPr/>
          </p:nvSpPr>
          <p:spPr bwMode="auto">
            <a:xfrm>
              <a:off x="4176" y="2352"/>
              <a:ext cx="336" cy="1488"/>
            </a:xfrm>
            <a:prstGeom prst="rightBrace">
              <a:avLst>
                <a:gd name="adj1" fmla="val 36905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2784" name="Text Box 24"/>
            <p:cNvSpPr txBox="1">
              <a:spLocks noChangeArrowheads="1"/>
            </p:cNvSpPr>
            <p:nvPr/>
          </p:nvSpPr>
          <p:spPr bwMode="auto">
            <a:xfrm>
              <a:off x="4512" y="2870"/>
              <a:ext cx="816" cy="41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762000">
                <a:spcBef>
                  <a:spcPct val="50000"/>
                </a:spcBef>
              </a:pPr>
              <a:r>
                <a:rPr lang="pt-BR" sz="2000"/>
                <a:t>CUSTOS TOTAIS</a:t>
              </a:r>
            </a:p>
          </p:txBody>
        </p:sp>
        <p:sp>
          <p:nvSpPr>
            <p:cNvPr id="32785" name="Text Box 25"/>
            <p:cNvSpPr txBox="1">
              <a:spLocks noChangeArrowheads="1"/>
            </p:cNvSpPr>
            <p:nvPr/>
          </p:nvSpPr>
          <p:spPr bwMode="auto">
            <a:xfrm rot="-1804833">
              <a:off x="2972" y="1969"/>
              <a:ext cx="960" cy="2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762000">
                <a:spcBef>
                  <a:spcPct val="50000"/>
                </a:spcBef>
              </a:pPr>
              <a:r>
                <a:rPr lang="pt-BR"/>
                <a:t>Lucro</a:t>
              </a:r>
            </a:p>
          </p:txBody>
        </p:sp>
        <p:sp>
          <p:nvSpPr>
            <p:cNvPr id="32786" name="Text Box 26"/>
            <p:cNvSpPr txBox="1">
              <a:spLocks noChangeArrowheads="1"/>
            </p:cNvSpPr>
            <p:nvPr/>
          </p:nvSpPr>
          <p:spPr bwMode="auto">
            <a:xfrm rot="-1804833">
              <a:off x="812" y="3025"/>
              <a:ext cx="960" cy="2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762000">
                <a:spcBef>
                  <a:spcPct val="50000"/>
                </a:spcBef>
              </a:pPr>
              <a:r>
                <a:rPr lang="pt-BR"/>
                <a:t>Prejuízo</a:t>
              </a:r>
            </a:p>
          </p:txBody>
        </p:sp>
        <p:sp>
          <p:nvSpPr>
            <p:cNvPr id="32787" name="Line 27"/>
            <p:cNvSpPr>
              <a:spLocks noChangeShapeType="1"/>
            </p:cNvSpPr>
            <p:nvPr/>
          </p:nvSpPr>
          <p:spPr bwMode="auto">
            <a:xfrm>
              <a:off x="1920" y="2256"/>
              <a:ext cx="24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32788" name="Text Box 28"/>
            <p:cNvSpPr txBox="1">
              <a:spLocks noChangeArrowheads="1"/>
            </p:cNvSpPr>
            <p:nvPr/>
          </p:nvSpPr>
          <p:spPr bwMode="auto">
            <a:xfrm>
              <a:off x="1008" y="1968"/>
              <a:ext cx="1728" cy="2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762000">
                <a:spcBef>
                  <a:spcPct val="50000"/>
                </a:spcBef>
              </a:pPr>
              <a:r>
                <a:rPr lang="pt-BR"/>
                <a:t>Ponto de Equilíbrio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Ponto de Equilíbrio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120000"/>
              </a:lnSpc>
            </a:pPr>
            <a:r>
              <a:rPr lang="pt-BR" sz="2800" dirty="0" smtClean="0"/>
              <a:t>O ponto de equilíbrio é o nível de produção onde o lucro é nulo</a:t>
            </a:r>
          </a:p>
          <a:p>
            <a:pPr eaLnBrk="1" hangingPunct="1"/>
            <a:endParaRPr lang="pt-BR" sz="2800" dirty="0" smtClean="0"/>
          </a:p>
          <a:p>
            <a:pPr eaLnBrk="1" hangingPunct="1"/>
            <a:r>
              <a:rPr lang="pt-BR" sz="2800" dirty="0" smtClean="0"/>
              <a:t>Representa o nível em que as Receitas Totais igualam os Custos Totais</a:t>
            </a:r>
          </a:p>
          <a:p>
            <a:pPr eaLnBrk="1" hangingPunct="1"/>
            <a:endParaRPr lang="pt-BR" sz="2800" dirty="0" smtClean="0"/>
          </a:p>
          <a:p>
            <a:pPr lvl="4" eaLnBrk="1" hangingPunct="1">
              <a:buFontTx/>
              <a:buNone/>
            </a:pPr>
            <a:r>
              <a:rPr lang="pt-BR" sz="3600" b="1" dirty="0" smtClean="0">
                <a:solidFill>
                  <a:srgbClr val="00279F"/>
                </a:solidFill>
              </a:rPr>
              <a:t>RT = (C + D) T</a:t>
            </a:r>
          </a:p>
        </p:txBody>
      </p:sp>
      <p:sp>
        <p:nvSpPr>
          <p:cNvPr id="337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2477EC-A461-4F44-9F1F-78EF5091C1FC}" type="slidenum">
              <a:rPr lang="pt-BR"/>
              <a:pPr/>
              <a:t>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sz="3600" b="1" dirty="0" smtClean="0">
                <a:solidFill>
                  <a:srgbClr val="C00000"/>
                </a:solidFill>
              </a:rPr>
              <a:t>Ponto de Equilíbrio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71700"/>
            <a:ext cx="7772400" cy="4424363"/>
          </a:xfrm>
        </p:spPr>
        <p:txBody>
          <a:bodyPr>
            <a:normAutofit/>
          </a:bodyPr>
          <a:lstStyle/>
          <a:p>
            <a:pPr eaLnBrk="1" hangingPunct="1"/>
            <a:endParaRPr lang="pt-BR" sz="4400" dirty="0" smtClean="0"/>
          </a:p>
          <a:p>
            <a:pPr eaLnBrk="1" hangingPunct="1"/>
            <a:endParaRPr lang="pt-BR" sz="4400" dirty="0" smtClean="0"/>
          </a:p>
          <a:p>
            <a:pPr eaLnBrk="1" hangingPunct="1"/>
            <a:endParaRPr lang="pt-BR" sz="4400" dirty="0" smtClean="0"/>
          </a:p>
          <a:p>
            <a:pPr eaLnBrk="1" hangingPunct="1">
              <a:buFontTx/>
              <a:buNone/>
            </a:pPr>
            <a:r>
              <a:rPr lang="pt-BR" sz="4400" b="1" dirty="0" smtClean="0">
                <a:solidFill>
                  <a:srgbClr val="3C0023"/>
                </a:solidFill>
              </a:rPr>
              <a:t>PE</a:t>
            </a:r>
            <a:r>
              <a:rPr lang="pt-BR" sz="4400" b="1" baseline="-25000" dirty="0" smtClean="0">
                <a:solidFill>
                  <a:srgbClr val="3C0023"/>
                </a:solidFill>
              </a:rPr>
              <a:t>Q</a:t>
            </a:r>
            <a:r>
              <a:rPr lang="pt-BR" sz="2800" dirty="0" smtClean="0"/>
              <a:t> = Ponto de Equilíbrio em quantidade 	   	   (unidades físicas)</a:t>
            </a:r>
          </a:p>
          <a:p>
            <a:pPr algn="just" eaLnBrk="1" hangingPunct="1">
              <a:spcBef>
                <a:spcPct val="10000"/>
              </a:spcBef>
              <a:buFontTx/>
              <a:buNone/>
            </a:pPr>
            <a:r>
              <a:rPr lang="pt-BR" sz="2800" b="1" dirty="0" smtClean="0">
                <a:solidFill>
                  <a:srgbClr val="3C0023"/>
                </a:solidFill>
              </a:rPr>
              <a:t>MC</a:t>
            </a:r>
            <a:r>
              <a:rPr lang="pt-BR" sz="2800" dirty="0" smtClean="0"/>
              <a:t> = Margem de Contribuição unitária</a:t>
            </a:r>
          </a:p>
          <a:p>
            <a:pPr algn="just" eaLnBrk="1" hangingPunct="1">
              <a:spcBef>
                <a:spcPct val="10000"/>
              </a:spcBef>
              <a:buFontTx/>
              <a:buNone/>
            </a:pPr>
            <a:r>
              <a:rPr lang="pt-BR" sz="2800" b="1" dirty="0" smtClean="0">
                <a:solidFill>
                  <a:srgbClr val="3C0023"/>
                </a:solidFill>
              </a:rPr>
              <a:t>CF</a:t>
            </a:r>
            <a:r>
              <a:rPr lang="pt-BR" sz="2800" dirty="0" smtClean="0"/>
              <a:t> = Custos Fixos</a:t>
            </a:r>
          </a:p>
        </p:txBody>
      </p:sp>
      <p:sp>
        <p:nvSpPr>
          <p:cNvPr id="34818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B772FB-A677-481D-86DA-BB982F593FBD}" type="slidenum">
              <a:rPr lang="pt-BR"/>
              <a:pPr/>
              <a:t>9</a:t>
            </a:fld>
            <a:endParaRPr lang="pt-BR"/>
          </a:p>
        </p:txBody>
      </p:sp>
      <p:grpSp>
        <p:nvGrpSpPr>
          <p:cNvPr id="34821" name="Group 4"/>
          <p:cNvGrpSpPr>
            <a:grpSpLocks/>
          </p:cNvGrpSpPr>
          <p:nvPr/>
        </p:nvGrpSpPr>
        <p:grpSpPr bwMode="auto">
          <a:xfrm>
            <a:off x="2497138" y="2190750"/>
            <a:ext cx="3810000" cy="1509713"/>
            <a:chOff x="1573" y="1307"/>
            <a:chExt cx="2400" cy="901"/>
          </a:xfrm>
        </p:grpSpPr>
        <p:sp>
          <p:nvSpPr>
            <p:cNvPr id="34822" name="Rectangle 5"/>
            <p:cNvSpPr>
              <a:spLocks noChangeArrowheads="1"/>
            </p:cNvSpPr>
            <p:nvPr/>
          </p:nvSpPr>
          <p:spPr bwMode="auto">
            <a:xfrm>
              <a:off x="1573" y="1307"/>
              <a:ext cx="2400" cy="901"/>
            </a:xfrm>
            <a:prstGeom prst="rect">
              <a:avLst/>
            </a:prstGeom>
            <a:solidFill>
              <a:srgbClr val="FFFFE3"/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4823" name="Rectangle 6"/>
            <p:cNvSpPr>
              <a:spLocks noChangeArrowheads="1"/>
            </p:cNvSpPr>
            <p:nvPr/>
          </p:nvSpPr>
          <p:spPr bwMode="auto">
            <a:xfrm>
              <a:off x="1728" y="1573"/>
              <a:ext cx="868" cy="381"/>
            </a:xfrm>
            <a:prstGeom prst="rect">
              <a:avLst/>
            </a:prstGeom>
            <a:solidFill>
              <a:srgbClr val="FFFFE3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PE</a:t>
              </a:r>
              <a:r>
                <a:rPr lang="en-US" sz="3600" baseline="-25000">
                  <a:solidFill>
                    <a:srgbClr val="000000"/>
                  </a:solidFill>
                  <a:latin typeface="Arial" charset="0"/>
                </a:rPr>
                <a:t>Q </a:t>
              </a:r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=</a:t>
              </a:r>
            </a:p>
          </p:txBody>
        </p:sp>
        <p:sp>
          <p:nvSpPr>
            <p:cNvPr id="34824" name="Rectangle 7"/>
            <p:cNvSpPr>
              <a:spLocks noChangeArrowheads="1"/>
            </p:cNvSpPr>
            <p:nvPr/>
          </p:nvSpPr>
          <p:spPr bwMode="auto">
            <a:xfrm>
              <a:off x="2910" y="1381"/>
              <a:ext cx="498" cy="38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CF</a:t>
              </a:r>
            </a:p>
          </p:txBody>
        </p:sp>
        <p:sp>
          <p:nvSpPr>
            <p:cNvPr id="34825" name="Rectangle 8"/>
            <p:cNvSpPr>
              <a:spLocks noChangeArrowheads="1"/>
            </p:cNvSpPr>
            <p:nvPr/>
          </p:nvSpPr>
          <p:spPr bwMode="auto">
            <a:xfrm>
              <a:off x="2734" y="1765"/>
              <a:ext cx="962" cy="38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3600">
                  <a:solidFill>
                    <a:srgbClr val="000000"/>
                  </a:solidFill>
                  <a:latin typeface="Arial" charset="0"/>
                </a:rPr>
                <a:t>MC/un</a:t>
              </a:r>
            </a:p>
          </p:txBody>
        </p:sp>
        <p:sp>
          <p:nvSpPr>
            <p:cNvPr id="34826" name="Line 9"/>
            <p:cNvSpPr>
              <a:spLocks noChangeShapeType="1"/>
            </p:cNvSpPr>
            <p:nvPr/>
          </p:nvSpPr>
          <p:spPr bwMode="auto">
            <a:xfrm>
              <a:off x="2640" y="1776"/>
              <a:ext cx="110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Pages>48</Pages>
  <Words>503</Words>
  <Application>Microsoft Office PowerPoint</Application>
  <PresentationFormat>Personalizar</PresentationFormat>
  <Paragraphs>189</Paragraphs>
  <Slides>20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3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4" baseType="lpstr">
      <vt:lpstr>Tema do Office</vt:lpstr>
      <vt:lpstr>EAD 2</vt:lpstr>
      <vt:lpstr>1_EAD 2</vt:lpstr>
      <vt:lpstr>Equação</vt:lpstr>
      <vt:lpstr>Disciplina: Contabilidade Gerencial</vt:lpstr>
      <vt:lpstr>Videoaula 8</vt:lpstr>
      <vt:lpstr>Margem de Contribuição</vt:lpstr>
      <vt:lpstr>Custos Fixos</vt:lpstr>
      <vt:lpstr>Custos Variáveis</vt:lpstr>
      <vt:lpstr>Custos Totais</vt:lpstr>
      <vt:lpstr>Ponto de Equilíbrio</vt:lpstr>
      <vt:lpstr>Ponto de Equilíbrio</vt:lpstr>
      <vt:lpstr>Ponto de Equilíbrio</vt:lpstr>
      <vt:lpstr>Ponto de Equilíbrio</vt:lpstr>
      <vt:lpstr>Exemplo</vt:lpstr>
      <vt:lpstr>Ponto de Equilíbrio</vt:lpstr>
      <vt:lpstr>Empresas Multiprodutoras</vt:lpstr>
      <vt:lpstr>Ponto de Equilíbrio - Multiprodutos</vt:lpstr>
      <vt:lpstr>Ponto de Equilíbrio - Multiprodutos</vt:lpstr>
      <vt:lpstr>O caso da Indústria Cerâmica Palhoça Ltda.</vt:lpstr>
      <vt:lpstr>O caso da Indústria Cerâmica Palhoça Ltda.</vt:lpstr>
      <vt:lpstr>O caso da Indústria Cerâmica Palhoça Ltda.</vt:lpstr>
      <vt:lpstr>O caso da Indústria Cerâmica Palhoça Ltda.</vt:lpstr>
      <vt:lpstr>O caso da Indústria Cerâmica Palhoça Ltda.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Altair Borgert</dc:creator>
  <cp:lastModifiedBy>Edicao</cp:lastModifiedBy>
  <cp:revision>113</cp:revision>
  <cp:lastPrinted>1601-01-01T00:00:00Z</cp:lastPrinted>
  <dcterms:created xsi:type="dcterms:W3CDTF">1999-03-12T14:16:14Z</dcterms:created>
  <dcterms:modified xsi:type="dcterms:W3CDTF">2015-03-18T20:30:59Z</dcterms:modified>
</cp:coreProperties>
</file>