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  <p:sldMasterId id="2147483758" r:id="rId2"/>
    <p:sldMasterId id="2147483760" r:id="rId3"/>
  </p:sldMasterIdLst>
  <p:notesMasterIdLst>
    <p:notesMasterId r:id="rId14"/>
  </p:notesMasterIdLst>
  <p:handoutMasterIdLst>
    <p:handoutMasterId r:id="rId15"/>
  </p:handoutMasterIdLst>
  <p:sldIdLst>
    <p:sldId id="476" r:id="rId4"/>
    <p:sldId id="477" r:id="rId5"/>
    <p:sldId id="472" r:id="rId6"/>
    <p:sldId id="473" r:id="rId7"/>
    <p:sldId id="474" r:id="rId8"/>
    <p:sldId id="475" r:id="rId9"/>
    <p:sldId id="464" r:id="rId10"/>
    <p:sldId id="465" r:id="rId11"/>
    <p:sldId id="466" r:id="rId12"/>
    <p:sldId id="467" r:id="rId13"/>
  </p:sldIdLst>
  <p:sldSz cx="9144000" cy="7239000"/>
  <p:notesSz cx="6851650" cy="97472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3616"/>
    <a:srgbClr val="FFFF99"/>
    <a:srgbClr val="F9BAAD"/>
    <a:srgbClr val="C1E5C3"/>
    <a:srgbClr val="770486"/>
    <a:srgbClr val="F6D3B0"/>
    <a:srgbClr val="CCCCFF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Objects="1">
      <p:cViewPr varScale="1">
        <p:scale>
          <a:sx n="71" d="100"/>
          <a:sy n="71" d="100"/>
        </p:scale>
        <p:origin x="660" y="60"/>
      </p:cViewPr>
      <p:guideLst>
        <p:guide orient="horz" pos="22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1593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645025"/>
            <a:ext cx="5026025" cy="434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843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5538" y="738188"/>
            <a:ext cx="4600575" cy="3641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11624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6D8E753A-1649-4C62-8232-A2C3D93F9C9E}" type="slidenum">
              <a:rPr lang="pt-BR" smtClean="0">
                <a:solidFill>
                  <a:srgbClr val="000000"/>
                </a:solidFill>
              </a:rPr>
              <a:pPr/>
              <a:t>1</a:t>
            </a:fld>
            <a:endParaRPr lang="pt-BR" smtClean="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228020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844550"/>
            <a:ext cx="4311650" cy="3413125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005750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844550"/>
            <a:ext cx="4311650" cy="3413125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654332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844550"/>
            <a:ext cx="4311650" cy="3413125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810066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84717"/>
            <a:ext cx="6858000" cy="2520244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802151"/>
            <a:ext cx="6858000" cy="174774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6337A1-600A-4F8E-A8A0-46C62E7468DE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3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4FB8CC-5D66-42AB-827E-3CD51EF7FC6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2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85410"/>
            <a:ext cx="1971675" cy="613471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85410"/>
            <a:ext cx="5800725" cy="613471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C536E-C44F-4E75-A437-047A3DC42C17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01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42938"/>
            <a:ext cx="7772400" cy="12065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85800" y="2090738"/>
            <a:ext cx="7772400" cy="4343400"/>
          </a:xfrm>
        </p:spPr>
        <p:txBody>
          <a:bodyPr>
            <a:normAutofit/>
          </a:bodyPr>
          <a:lstStyle/>
          <a:p>
            <a:pPr lvl="0"/>
            <a:endParaRPr lang="pt-BR" noProof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85800" y="6596063"/>
            <a:ext cx="1905000" cy="482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596063"/>
            <a:ext cx="2895600" cy="482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162800" y="6775450"/>
            <a:ext cx="1905000" cy="482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C2778-4B30-4337-88B6-856E19934AC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50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415962"/>
            <a:ext cx="8713788" cy="1178013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1" y="3011223"/>
            <a:ext cx="8424863" cy="39529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433062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88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496FF0-986D-4143-8A70-DE9304C15B38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02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804724"/>
            <a:ext cx="7886700" cy="30112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844434"/>
            <a:ext cx="7886700" cy="1583531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854578-43D7-4947-9080-3823E5AF11CC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7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927049"/>
            <a:ext cx="3886200" cy="45930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927049"/>
            <a:ext cx="3886200" cy="45930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CE4A48-CFA3-4044-B104-132438FEED12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5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85410"/>
            <a:ext cx="7886700" cy="139920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774561"/>
            <a:ext cx="3868340" cy="86968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644246"/>
            <a:ext cx="3868340" cy="38892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774561"/>
            <a:ext cx="3887391" cy="86968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644246"/>
            <a:ext cx="3887391" cy="38892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8F6D-B6FF-4873-BF96-74ABE00F4F69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34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DE1FB-0DBD-4250-95DD-67756DAAB86C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83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DF4F0-F534-4FC3-9902-7C08775D0C42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0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82600"/>
            <a:ext cx="2949178" cy="16891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1042282"/>
            <a:ext cx="4629150" cy="514438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171700"/>
            <a:ext cx="2949178" cy="402334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10934-C68F-4C95-B5E6-345419B9E144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7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82600"/>
            <a:ext cx="2949178" cy="16891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1042282"/>
            <a:ext cx="4629150" cy="5144382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171700"/>
            <a:ext cx="2949178" cy="402334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77F61-7263-4B11-8766-EF9BA2FF1F67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30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85410"/>
            <a:ext cx="7886700" cy="13992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927049"/>
            <a:ext cx="7886700" cy="4593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709481"/>
            <a:ext cx="20574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709481"/>
            <a:ext cx="30861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709481"/>
            <a:ext cx="20574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6497AD8-A92E-4339-B5F3-54C9085888D7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4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  <a:cs typeface="+mn-cs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  <a:cs typeface="+mn-cs"/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  <a:cs typeface="+mn-cs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  <a:cs typeface="+mn-cs"/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sz="18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640454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  <a:cs typeface="+mn-cs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  <a:cs typeface="+mn-cs"/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  <a:cs typeface="+mn-cs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  <a:cs typeface="+mn-cs"/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sz="1800">
              <a:solidFill>
                <a:srgbClr val="FFFFFF"/>
              </a:solidFill>
              <a:latin typeface="Arial" charset="0"/>
              <a:cs typeface="+mn-cs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543530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61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539381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>
                <a:latin typeface="Calibri" pitchFamily="34" charset="0"/>
              </a:rPr>
              <a:t>Contabilidade Gerencial</a:t>
            </a:r>
            <a:endParaRPr lang="pt-BR" sz="4400" dirty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3" y="42675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pt-BR" sz="2800" b="1" dirty="0">
                <a:latin typeface="Calibri" pitchFamily="34" charset="0"/>
              </a:rPr>
              <a:t>Altair </a:t>
            </a:r>
            <a:r>
              <a:rPr lang="pt-BR" sz="2800" b="1" dirty="0" err="1">
                <a:latin typeface="Calibri" pitchFamily="34" charset="0"/>
              </a:rPr>
              <a:t>Borgert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9063"/>
            <a:ext cx="8172450" cy="1206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000" b="1" dirty="0">
                <a:solidFill>
                  <a:schemeClr val="accent2"/>
                </a:solidFill>
              </a:rPr>
              <a:t>O caso da Indústria Cerâmica Palhoça Ltda.</a:t>
            </a:r>
          </a:p>
        </p:txBody>
      </p:sp>
      <p:graphicFrame>
        <p:nvGraphicFramePr>
          <p:cNvPr id="387728" name="Group 65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80615811"/>
              </p:ext>
            </p:extLst>
          </p:nvPr>
        </p:nvGraphicFramePr>
        <p:xfrm>
          <a:off x="571500" y="1755775"/>
          <a:ext cx="8172479" cy="4739520"/>
        </p:xfrm>
        <a:graphic>
          <a:graphicData uri="http://schemas.openxmlformats.org/drawingml/2006/table">
            <a:tbl>
              <a:tblPr/>
              <a:tblGrid>
                <a:gridCol w="3398523"/>
                <a:gridCol w="1221866"/>
                <a:gridCol w="1183474"/>
                <a:gridCol w="1185143"/>
                <a:gridCol w="1183473"/>
              </a:tblGrid>
              <a:tr h="1524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Ordem de Lucratividade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Produto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5398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Rateio dos custos indiretos com base na 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MOD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2º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4º  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1º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3º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Rateio dos custos indiretos com base na 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Massa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1º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3º  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2º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4º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Rateio dos custos indiretos com base 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 soma dos 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custos diretos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2º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3º  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1º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4º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Custeio por Absorção 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com Departamentalização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1º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3º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2º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4º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Custeio Baseado 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em Atividades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2º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3º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1º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4º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72330" y="6691334"/>
            <a:ext cx="1905000" cy="482600"/>
          </a:xfrm>
        </p:spPr>
        <p:txBody>
          <a:bodyPr/>
          <a:lstStyle/>
          <a:p>
            <a:pPr algn="r">
              <a:defRPr/>
            </a:pPr>
            <a:fld id="{45CD2170-F317-468F-843E-51AA676EFA1E}" type="slidenum">
              <a:rPr lang="en-US"/>
              <a:pPr algn="r">
                <a:defRPr/>
              </a:pPr>
              <a:t>10</a:t>
            </a:fld>
            <a:endParaRPr lang="en-US" dirty="0"/>
          </a:p>
        </p:txBody>
      </p:sp>
      <p:sp>
        <p:nvSpPr>
          <p:cNvPr id="17458" name="Text Box 3"/>
          <p:cNvSpPr txBox="1">
            <a:spLocks noChangeArrowheads="1"/>
          </p:cNvSpPr>
          <p:nvPr/>
        </p:nvSpPr>
        <p:spPr bwMode="auto">
          <a:xfrm>
            <a:off x="584200" y="6402388"/>
            <a:ext cx="8172450" cy="457200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/>
              <a:t>Resumo: Quadros 20, 21 e 22</a:t>
            </a:r>
          </a:p>
        </p:txBody>
      </p:sp>
      <p:sp>
        <p:nvSpPr>
          <p:cNvPr id="17459" name="CaixaDeTexto 5"/>
          <p:cNvSpPr txBox="1">
            <a:spLocks noChangeArrowheads="1"/>
          </p:cNvSpPr>
          <p:nvPr/>
        </p:nvSpPr>
        <p:spPr bwMode="auto">
          <a:xfrm>
            <a:off x="6253163" y="1262063"/>
            <a:ext cx="2500312" cy="369887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 b="1"/>
              <a:t>pág. 117 e 118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683568" y="1891308"/>
            <a:ext cx="7725544" cy="792162"/>
          </a:xfrm>
        </p:spPr>
        <p:txBody>
          <a:bodyPr/>
          <a:lstStyle/>
          <a:p>
            <a:pPr>
              <a:defRPr/>
            </a:pPr>
            <a:r>
              <a:rPr lang="pt-BR" dirty="0" err="1" smtClean="0">
                <a:latin typeface="Calibri" pitchFamily="34" charset="0"/>
              </a:rPr>
              <a:t>Videoaula</a:t>
            </a:r>
            <a:r>
              <a:rPr lang="pt-BR" dirty="0" smtClean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7</a:t>
            </a:r>
            <a:endParaRPr lang="nso-ZA" dirty="0" smtClean="0">
              <a:latin typeface="Calibri" pitchFamily="34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3174678"/>
            <a:ext cx="7772400" cy="3181126"/>
          </a:xfrm>
          <a:effectLst>
            <a:outerShdw dist="99190" dir="2388334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BR" sz="8000" b="1" dirty="0">
                <a:solidFill>
                  <a:schemeClr val="accent2"/>
                </a:solidFill>
              </a:rPr>
              <a:t>CUSTEIO VARIÁVEL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713A34-DE87-4496-AFC1-EAFAD710D4D3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04130" name="Rectangle 2"/>
          <p:cNvSpPr>
            <a:spLocks noChangeArrowheads="1"/>
          </p:cNvSpPr>
          <p:nvPr/>
        </p:nvSpPr>
        <p:spPr bwMode="auto">
          <a:xfrm>
            <a:off x="528638" y="1271588"/>
            <a:ext cx="8086725" cy="15621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spcBef>
                <a:spcPct val="50000"/>
              </a:spcBef>
              <a:defRPr/>
            </a:pPr>
            <a:r>
              <a:rPr lang="pt-BR" dirty="0">
                <a:latin typeface="Arial" charset="0"/>
                <a:cs typeface="+mn-cs"/>
              </a:rPr>
              <a:t>Nesta metodologia, apropriam-se aos produtos e/ou serviços somente os custos variáveis, sendo que os custos fixos são separados e considerados como despesas do período.</a:t>
            </a:r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239713" y="3338513"/>
            <a:ext cx="8689975" cy="1566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spcBef>
                <a:spcPct val="50000"/>
              </a:spcBef>
            </a:pPr>
            <a:r>
              <a:rPr lang="pt-BR" b="1">
                <a:solidFill>
                  <a:srgbClr val="00279F"/>
                </a:solidFill>
                <a:latin typeface="Rockwell" pitchFamily="18" charset="0"/>
              </a:rPr>
              <a:t>Os custos variáveis são, em geral, características intrínsecas dos produtos/serviços, ou passíveis de identificação, uma vez que representam os componentes (insumos) diretos dos produtos e/ou serviços. </a:t>
            </a:r>
          </a:p>
        </p:txBody>
      </p:sp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2590800" y="5391150"/>
            <a:ext cx="6323013" cy="1308100"/>
          </a:xfrm>
          <a:prstGeom prst="rect">
            <a:avLst/>
          </a:prstGeom>
          <a:solidFill>
            <a:srgbClr val="FCFEB9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</a:pPr>
            <a:r>
              <a:rPr lang="pt-BR" sz="2000">
                <a:latin typeface="Arial" charset="0"/>
              </a:rPr>
              <a:t>Como resultado disso, tem-se que a mensuração dos custos dos produtos e/ou serviços é composta de menor arbitrariedade e de melhor comparabilidade que a sistemática do custeio por absorção.</a:t>
            </a:r>
          </a:p>
        </p:txBody>
      </p:sp>
      <p:graphicFrame>
        <p:nvGraphicFramePr>
          <p:cNvPr id="2050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304800" y="5003800"/>
          <a:ext cx="1976438" cy="179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Microsoft ClipArt Gallery" r:id="rId4" imgW="5476680" imgH="3900240" progId="">
                  <p:embed/>
                </p:oleObj>
              </mc:Choice>
              <mc:Fallback>
                <p:oleObj name="Microsoft ClipArt Gallery" r:id="rId4" imgW="5476680" imgH="3900240" progId="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003800"/>
                        <a:ext cx="1976438" cy="179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CaixaDeTexto 6"/>
          <p:cNvSpPr txBox="1">
            <a:spLocks noChangeArrowheads="1"/>
          </p:cNvSpPr>
          <p:nvPr/>
        </p:nvSpPr>
        <p:spPr bwMode="auto">
          <a:xfrm>
            <a:off x="958850" y="333375"/>
            <a:ext cx="79708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200" b="1" i="1">
                <a:solidFill>
                  <a:srgbClr val="FF0000"/>
                </a:solidFill>
                <a:latin typeface="Rockwell" pitchFamily="18" charset="0"/>
              </a:rPr>
              <a:t>Definição e origem do custeio variável</a:t>
            </a:r>
            <a:endParaRPr lang="pt-BR" sz="3200" i="1">
              <a:solidFill>
                <a:srgbClr val="FF0000"/>
              </a:solidFill>
              <a:latin typeface="Rockwell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6D7EF7-72FB-47E8-B99B-4AC411A3A0FA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000125" y="1119188"/>
            <a:ext cx="7954963" cy="4937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pt-BR" sz="2800">
                <a:latin typeface="Rockwell" pitchFamily="18" charset="0"/>
              </a:rPr>
              <a:t>  Necessidade de análise da rentabilidade 	dos produtos e/ou serviços isenta de 	subjetividade. 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pt-BR" sz="2800">
                <a:latin typeface="Rockwell" pitchFamily="18" charset="0"/>
              </a:rPr>
              <a:t>  Foca no “não rateio” dos custos. 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pt-BR" sz="2800">
                <a:latin typeface="Rockwell" pitchFamily="18" charset="0"/>
              </a:rPr>
              <a:t>  Alguns argumentos favoráveis a esta 	metodologia:</a:t>
            </a:r>
          </a:p>
          <a:p>
            <a:pPr lvl="2">
              <a:spcBef>
                <a:spcPts val="1800"/>
              </a:spcBef>
              <a:buFont typeface="Wingdings" pitchFamily="2" charset="2"/>
              <a:buChar char="Ø"/>
            </a:pPr>
            <a:r>
              <a:rPr lang="pt-BR" b="1">
                <a:solidFill>
                  <a:srgbClr val="7030A0"/>
                </a:solidFill>
                <a:latin typeface="Rockwell" pitchFamily="18" charset="0"/>
              </a:rPr>
              <a:t> Os custos fixos pertencem à empresa</a:t>
            </a:r>
            <a:endParaRPr lang="pt-BR">
              <a:solidFill>
                <a:srgbClr val="7030A0"/>
              </a:solidFill>
              <a:latin typeface="Rockwell" pitchFamily="18" charset="0"/>
            </a:endParaRPr>
          </a:p>
          <a:p>
            <a:pPr lvl="2">
              <a:spcBef>
                <a:spcPts val="1800"/>
              </a:spcBef>
              <a:buFont typeface="Wingdings" pitchFamily="2" charset="2"/>
              <a:buChar char="Ø"/>
            </a:pPr>
            <a:r>
              <a:rPr lang="pt-BR" b="1">
                <a:solidFill>
                  <a:srgbClr val="7030A0"/>
                </a:solidFill>
                <a:latin typeface="Rockwell" pitchFamily="18" charset="0"/>
              </a:rPr>
              <a:t> Subjetividade dos critérios de rateio</a:t>
            </a:r>
            <a:endParaRPr lang="pt-BR">
              <a:solidFill>
                <a:srgbClr val="7030A0"/>
              </a:solidFill>
              <a:latin typeface="Rockwell" pitchFamily="18" charset="0"/>
            </a:endParaRPr>
          </a:p>
          <a:p>
            <a:pPr lvl="2">
              <a:spcBef>
                <a:spcPts val="1800"/>
              </a:spcBef>
              <a:buFont typeface="Wingdings" pitchFamily="2" charset="2"/>
              <a:buChar char="Ø"/>
            </a:pPr>
            <a:r>
              <a:rPr lang="pt-BR" b="1">
                <a:solidFill>
                  <a:srgbClr val="7030A0"/>
                </a:solidFill>
                <a:latin typeface="Rockwell" pitchFamily="18" charset="0"/>
              </a:rPr>
              <a:t> O custo depende do volume de produção</a:t>
            </a:r>
            <a:endParaRPr lang="pt-BR">
              <a:solidFill>
                <a:srgbClr val="7030A0"/>
              </a:solidFill>
              <a:latin typeface="Rockwell" pitchFamily="18" charset="0"/>
            </a:endParaRPr>
          </a:p>
        </p:txBody>
      </p:sp>
      <p:sp>
        <p:nvSpPr>
          <p:cNvPr id="11268" name="CaixaDeTexto 6"/>
          <p:cNvSpPr txBox="1">
            <a:spLocks noChangeArrowheads="1"/>
          </p:cNvSpPr>
          <p:nvPr/>
        </p:nvSpPr>
        <p:spPr bwMode="auto">
          <a:xfrm>
            <a:off x="958850" y="333375"/>
            <a:ext cx="7996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200" b="1" i="1">
                <a:solidFill>
                  <a:srgbClr val="FF0000"/>
                </a:solidFill>
                <a:latin typeface="Rockwell" pitchFamily="18" charset="0"/>
              </a:rPr>
              <a:t>Definição e origem do custeio variável</a:t>
            </a:r>
            <a:endParaRPr lang="pt-BR" sz="3200" i="1">
              <a:solidFill>
                <a:srgbClr val="FF0000"/>
              </a:solidFill>
              <a:latin typeface="Rockwell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36E53F-C775-45D7-90BD-2F64E56665A2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966788" y="827088"/>
            <a:ext cx="764698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pt-BR" sz="1600" b="1">
              <a:solidFill>
                <a:srgbClr val="7030A0"/>
              </a:solidFill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pt-BR" sz="3200" b="1">
                <a:solidFill>
                  <a:srgbClr val="7030A0"/>
                </a:solidFill>
                <a:latin typeface="Arial" charset="0"/>
              </a:rPr>
              <a:t>MC = Preço de Venda – Custo Variável</a:t>
            </a: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1219200" y="2690813"/>
            <a:ext cx="6781800" cy="13843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t-BR" sz="2800">
                <a:latin typeface="Arial" charset="0"/>
              </a:rPr>
              <a:t>Representa a capacidade que o produto tem para cobrir </a:t>
            </a:r>
            <a:r>
              <a:rPr lang="pt-BR" sz="2800" b="1">
                <a:solidFill>
                  <a:srgbClr val="7030A0"/>
                </a:solidFill>
                <a:latin typeface="Arial" charset="0"/>
              </a:rPr>
              <a:t>Custos Fixos</a:t>
            </a:r>
            <a:r>
              <a:rPr lang="pt-BR" sz="2800">
                <a:solidFill>
                  <a:srgbClr val="7030A0"/>
                </a:solidFill>
                <a:latin typeface="Arial" charset="0"/>
              </a:rPr>
              <a:t> </a:t>
            </a:r>
            <a:r>
              <a:rPr lang="pt-BR" sz="2800">
                <a:latin typeface="Arial" charset="0"/>
              </a:rPr>
              <a:t>e </a:t>
            </a:r>
            <a:r>
              <a:rPr lang="pt-BR" sz="2800" b="1" u="sng">
                <a:latin typeface="Arial" charset="0"/>
              </a:rPr>
              <a:t>contribuir</a:t>
            </a:r>
            <a:r>
              <a:rPr lang="pt-BR" sz="2800">
                <a:latin typeface="Arial" charset="0"/>
              </a:rPr>
              <a:t> para o lucro do período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5486400" y="4584700"/>
            <a:ext cx="33528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 sz="2800">
                <a:solidFill>
                  <a:srgbClr val="CC0000"/>
                </a:solidFill>
                <a:latin typeface="Arial" charset="0"/>
              </a:rPr>
              <a:t>Vendas	........</a:t>
            </a:r>
            <a:r>
              <a:rPr lang="pt-BR" sz="2800">
                <a:latin typeface="Arial" charset="0"/>
              </a:rPr>
              <a:t>  </a:t>
            </a:r>
          </a:p>
          <a:p>
            <a:pPr eaLnBrk="0" hangingPunct="0"/>
            <a:r>
              <a:rPr lang="pt-BR" sz="2800">
                <a:latin typeface="Arial" charset="0"/>
              </a:rPr>
              <a:t>(-) CV	........</a:t>
            </a:r>
          </a:p>
          <a:p>
            <a:pPr eaLnBrk="0" hangingPunct="0"/>
            <a:r>
              <a:rPr lang="pt-BR" sz="2800">
                <a:solidFill>
                  <a:srgbClr val="CC0000"/>
                </a:solidFill>
                <a:latin typeface="Arial" charset="0"/>
              </a:rPr>
              <a:t>= MC		........</a:t>
            </a:r>
          </a:p>
          <a:p>
            <a:pPr eaLnBrk="0" hangingPunct="0"/>
            <a:r>
              <a:rPr lang="pt-BR" sz="2800">
                <a:latin typeface="Arial" charset="0"/>
              </a:rPr>
              <a:t>(-) CF	........</a:t>
            </a:r>
          </a:p>
          <a:p>
            <a:pPr eaLnBrk="0" hangingPunct="0"/>
            <a:r>
              <a:rPr lang="pt-BR" sz="2800">
                <a:solidFill>
                  <a:srgbClr val="CC0000"/>
                </a:solidFill>
                <a:latin typeface="Arial" charset="0"/>
              </a:rPr>
              <a:t>= Lucro	........</a:t>
            </a:r>
          </a:p>
        </p:txBody>
      </p:sp>
      <p:sp>
        <p:nvSpPr>
          <p:cNvPr id="322565" name="AutoShape 5"/>
          <p:cNvSpPr>
            <a:spLocks noChangeArrowheads="1"/>
          </p:cNvSpPr>
          <p:nvPr/>
        </p:nvSpPr>
        <p:spPr bwMode="auto">
          <a:xfrm>
            <a:off x="1524000" y="4584700"/>
            <a:ext cx="3733800" cy="2332038"/>
          </a:xfrm>
          <a:prstGeom prst="rightArrow">
            <a:avLst>
              <a:gd name="adj1" fmla="val 50000"/>
              <a:gd name="adj2" fmla="val 40027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pt-BR">
              <a:solidFill>
                <a:schemeClr val="hlink"/>
              </a:solidFill>
              <a:cs typeface="+mn-cs"/>
            </a:endParaRPr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1600200" y="5216525"/>
            <a:ext cx="3200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t-BR" sz="3200">
                <a:latin typeface="Arial" charset="0"/>
              </a:rPr>
              <a:t>Demonstração do Resultado</a:t>
            </a:r>
          </a:p>
        </p:txBody>
      </p:sp>
      <p:sp>
        <p:nvSpPr>
          <p:cNvPr id="12296" name="CaixaDeTexto 7"/>
          <p:cNvSpPr txBox="1">
            <a:spLocks noChangeArrowheads="1"/>
          </p:cNvSpPr>
          <p:nvPr/>
        </p:nvSpPr>
        <p:spPr bwMode="auto">
          <a:xfrm>
            <a:off x="958850" y="333375"/>
            <a:ext cx="7996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200" b="1" i="1">
                <a:solidFill>
                  <a:srgbClr val="FF0000"/>
                </a:solidFill>
                <a:latin typeface="Rockwell" pitchFamily="18" charset="0"/>
              </a:rPr>
              <a:t>Margem de Contribuição</a:t>
            </a:r>
            <a:endParaRPr lang="pt-BR" sz="3200" i="1">
              <a:solidFill>
                <a:srgbClr val="FF0000"/>
              </a:solidFill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5E69BC-4C9A-452D-BB38-4DFD34200B4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000125" y="1119188"/>
            <a:ext cx="7954963" cy="5675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ts val="1800"/>
              </a:spcBef>
              <a:buClr>
                <a:srgbClr val="770486"/>
              </a:buClr>
              <a:buFont typeface="Wingdings" pitchFamily="2" charset="2"/>
              <a:buChar char="q"/>
            </a:pPr>
            <a:r>
              <a:rPr lang="pt-BR">
                <a:latin typeface="Rockwell" pitchFamily="18" charset="0"/>
              </a:rPr>
              <a:t>  Não é aceito pelo fisco brasileiro;</a:t>
            </a:r>
          </a:p>
          <a:p>
            <a:pPr>
              <a:spcBef>
                <a:spcPts val="1800"/>
              </a:spcBef>
              <a:buClr>
                <a:srgbClr val="770486"/>
              </a:buClr>
              <a:buFont typeface="Wingdings" pitchFamily="2" charset="2"/>
              <a:buChar char="q"/>
            </a:pPr>
            <a:r>
              <a:rPr lang="pt-BR">
                <a:latin typeface="Rockwell" pitchFamily="18" charset="0"/>
              </a:rPr>
              <a:t>  Apropria somente os custos variáveis (ou diretos) 	aos produtos e/ou serviços;</a:t>
            </a:r>
          </a:p>
          <a:p>
            <a:pPr>
              <a:spcBef>
                <a:spcPts val="1800"/>
              </a:spcBef>
              <a:buClr>
                <a:srgbClr val="770486"/>
              </a:buClr>
              <a:buFont typeface="Wingdings" pitchFamily="2" charset="2"/>
              <a:buChar char="q"/>
            </a:pPr>
            <a:r>
              <a:rPr lang="pt-BR">
                <a:latin typeface="Rockwell" pitchFamily="18" charset="0"/>
              </a:rPr>
              <a:t>  Não atende aos conceitos de administração por 	responsabilidade, uma vez que não aloca custos 	aos departamentos;</a:t>
            </a:r>
          </a:p>
          <a:p>
            <a:pPr>
              <a:spcBef>
                <a:spcPts val="1800"/>
              </a:spcBef>
              <a:buClr>
                <a:srgbClr val="770486"/>
              </a:buClr>
              <a:buFont typeface="Wingdings" pitchFamily="2" charset="2"/>
              <a:buChar char="q"/>
            </a:pPr>
            <a:r>
              <a:rPr lang="pt-BR">
                <a:latin typeface="Rockwell" pitchFamily="18" charset="0"/>
              </a:rPr>
              <a:t>  Não possui subjetividade quanto a alocação dos 	custos diretos aos produtos e/ou serviços;</a:t>
            </a:r>
          </a:p>
          <a:p>
            <a:pPr>
              <a:spcBef>
                <a:spcPts val="1800"/>
              </a:spcBef>
              <a:buClr>
                <a:srgbClr val="770486"/>
              </a:buClr>
              <a:buFont typeface="Wingdings" pitchFamily="2" charset="2"/>
              <a:buChar char="q"/>
            </a:pPr>
            <a:r>
              <a:rPr lang="pt-BR">
                <a:latin typeface="Rockwell" pitchFamily="18" charset="0"/>
              </a:rPr>
              <a:t>  Atende aos aspectos gerenciais voltados para o 	âmbito econômico de curto prazo; e</a:t>
            </a:r>
          </a:p>
          <a:p>
            <a:pPr>
              <a:spcBef>
                <a:spcPts val="1800"/>
              </a:spcBef>
              <a:buClr>
                <a:srgbClr val="770486"/>
              </a:buClr>
              <a:buFont typeface="Wingdings" pitchFamily="2" charset="2"/>
              <a:buChar char="q"/>
            </a:pPr>
            <a:r>
              <a:rPr lang="pt-BR">
                <a:latin typeface="Rockwell" pitchFamily="18" charset="0"/>
              </a:rPr>
              <a:t>  Devido a simplicidade, é de fácil entendimento por 	parte dos tomadores de decisão.</a:t>
            </a:r>
          </a:p>
        </p:txBody>
      </p:sp>
      <p:sp>
        <p:nvSpPr>
          <p:cNvPr id="13316" name="CaixaDeTexto 6"/>
          <p:cNvSpPr txBox="1">
            <a:spLocks noChangeArrowheads="1"/>
          </p:cNvSpPr>
          <p:nvPr/>
        </p:nvSpPr>
        <p:spPr bwMode="auto">
          <a:xfrm>
            <a:off x="958850" y="333375"/>
            <a:ext cx="7996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b="1" i="1">
                <a:solidFill>
                  <a:srgbClr val="FF0000"/>
                </a:solidFill>
                <a:latin typeface="Rockwell" pitchFamily="18" charset="0"/>
              </a:rPr>
              <a:t>Principais características do custeio variável</a:t>
            </a:r>
            <a:endParaRPr lang="pt-BR" sz="2800" i="1">
              <a:solidFill>
                <a:srgbClr val="FF0000"/>
              </a:solidFill>
              <a:latin typeface="Rockwell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642938"/>
            <a:ext cx="8172450" cy="1206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000" b="1" dirty="0">
                <a:solidFill>
                  <a:schemeClr val="accent2"/>
                </a:solidFill>
              </a:rPr>
              <a:t>O caso da Indústria Cerâmica Palhoça Ltda.</a:t>
            </a:r>
          </a:p>
        </p:txBody>
      </p:sp>
      <p:graphicFrame>
        <p:nvGraphicFramePr>
          <p:cNvPr id="382103" name="Group 151"/>
          <p:cNvGraphicFramePr>
            <a:graphicFrameLocks noGrp="1"/>
          </p:cNvGraphicFramePr>
          <p:nvPr>
            <p:ph type="tbl" idx="1"/>
          </p:nvPr>
        </p:nvGraphicFramePr>
        <p:xfrm>
          <a:off x="828675" y="2590800"/>
          <a:ext cx="7815292" cy="2743200"/>
        </p:xfrm>
        <a:graphic>
          <a:graphicData uri="http://schemas.openxmlformats.org/drawingml/2006/table">
            <a:tbl>
              <a:tblPr/>
              <a:tblGrid>
                <a:gridCol w="2844228"/>
                <a:gridCol w="1231311"/>
                <a:gridCol w="1307632"/>
                <a:gridCol w="1231311"/>
                <a:gridCol w="1200810"/>
              </a:tblGrid>
              <a:tr h="369888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Itens de custo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Produto (cerâmica)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988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Massa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28.125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18.750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26.250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11.250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Esmalte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11.400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7.600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13.300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5.700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Mão-de-obra</a:t>
                      </a: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direta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22.500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15.750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62.025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42.350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55.300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25.950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4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72330" y="6691334"/>
            <a:ext cx="1905000" cy="482600"/>
          </a:xfrm>
        </p:spPr>
        <p:txBody>
          <a:bodyPr/>
          <a:lstStyle/>
          <a:p>
            <a:pPr algn="r">
              <a:defRPr/>
            </a:pPr>
            <a:fld id="{B63E854A-30A2-4877-8377-A6F48AF66CBC}" type="slidenum">
              <a:rPr lang="en-US"/>
              <a:pPr algn="r">
                <a:defRPr/>
              </a:pPr>
              <a:t>7</a:t>
            </a:fld>
            <a:endParaRPr lang="en-US" dirty="0"/>
          </a:p>
        </p:txBody>
      </p:sp>
      <p:sp>
        <p:nvSpPr>
          <p:cNvPr id="14380" name="Text Box 150"/>
          <p:cNvSpPr txBox="1">
            <a:spLocks noChangeArrowheads="1"/>
          </p:cNvSpPr>
          <p:nvPr/>
        </p:nvSpPr>
        <p:spPr bwMode="auto">
          <a:xfrm>
            <a:off x="828675" y="5734050"/>
            <a:ext cx="7815263" cy="457200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/>
              <a:t>Custos diretos de produção</a:t>
            </a:r>
          </a:p>
        </p:txBody>
      </p:sp>
      <p:sp>
        <p:nvSpPr>
          <p:cNvPr id="14381" name="CaixaDeTexto 5"/>
          <p:cNvSpPr txBox="1">
            <a:spLocks noChangeArrowheads="1"/>
          </p:cNvSpPr>
          <p:nvPr/>
        </p:nvSpPr>
        <p:spPr bwMode="auto">
          <a:xfrm>
            <a:off x="6143625" y="2035175"/>
            <a:ext cx="2500313" cy="369888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 b="1"/>
              <a:t>Quadro 17 – pág. 115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8172450" cy="1206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000" b="1" dirty="0">
                <a:solidFill>
                  <a:schemeClr val="accent2"/>
                </a:solidFill>
              </a:rPr>
              <a:t>O caso da Indústria Cerâmica Palhoça Ltda.</a:t>
            </a:r>
          </a:p>
        </p:txBody>
      </p:sp>
      <p:graphicFrame>
        <p:nvGraphicFramePr>
          <p:cNvPr id="385276" name="Group 252"/>
          <p:cNvGraphicFramePr>
            <a:graphicFrameLocks noGrp="1"/>
          </p:cNvGraphicFramePr>
          <p:nvPr>
            <p:ph type="tbl" idx="1"/>
          </p:nvPr>
        </p:nvGraphicFramePr>
        <p:xfrm>
          <a:off x="685800" y="2176463"/>
          <a:ext cx="7958166" cy="3729038"/>
        </p:xfrm>
        <a:graphic>
          <a:graphicData uri="http://schemas.openxmlformats.org/drawingml/2006/table">
            <a:tbl>
              <a:tblPr/>
              <a:tblGrid>
                <a:gridCol w="3183986"/>
                <a:gridCol w="1233421"/>
                <a:gridCol w="1183305"/>
                <a:gridCol w="1214446"/>
                <a:gridCol w="1143008"/>
              </a:tblGrid>
              <a:tr h="3175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Itens de custo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Produto (cerâmica)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75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Massa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28.125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18.750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26.250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11.250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Esmalte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11.400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7.600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13.300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5.700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39.525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26.350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39.550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16.950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Quantidade Total (m</a:t>
                      </a:r>
                      <a:r>
                        <a:rPr kumimoji="0" lang="pt-BR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Custo Variável ($/m</a:t>
                      </a:r>
                      <a:r>
                        <a:rPr kumimoji="0" lang="pt-BR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1,3175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1,3175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1,1300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1,1300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6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72330" y="6691334"/>
            <a:ext cx="1905000" cy="482600"/>
          </a:xfrm>
        </p:spPr>
        <p:txBody>
          <a:bodyPr/>
          <a:lstStyle/>
          <a:p>
            <a:pPr algn="r">
              <a:defRPr/>
            </a:pPr>
            <a:fld id="{81C1F732-300A-48DB-8E82-F3484113BAE5}" type="slidenum">
              <a:rPr lang="en-US"/>
              <a:pPr algn="r">
                <a:defRPr/>
              </a:pPr>
              <a:t>8</a:t>
            </a:fld>
            <a:endParaRPr lang="en-US" dirty="0"/>
          </a:p>
        </p:txBody>
      </p:sp>
      <p:sp>
        <p:nvSpPr>
          <p:cNvPr id="15420" name="Text Box 43"/>
          <p:cNvSpPr txBox="1">
            <a:spLocks noChangeArrowheads="1"/>
          </p:cNvSpPr>
          <p:nvPr/>
        </p:nvSpPr>
        <p:spPr bwMode="auto">
          <a:xfrm>
            <a:off x="685800" y="6257925"/>
            <a:ext cx="7958138" cy="457200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/>
              <a:t>Custos variáveis de produção</a:t>
            </a:r>
          </a:p>
        </p:txBody>
      </p:sp>
      <p:sp>
        <p:nvSpPr>
          <p:cNvPr id="15421" name="CaixaDeTexto 5"/>
          <p:cNvSpPr txBox="1">
            <a:spLocks noChangeArrowheads="1"/>
          </p:cNvSpPr>
          <p:nvPr/>
        </p:nvSpPr>
        <p:spPr bwMode="auto">
          <a:xfrm>
            <a:off x="6143625" y="1619250"/>
            <a:ext cx="2500313" cy="369888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 b="1"/>
              <a:t>Quadro 18 – pág. 115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8243888" cy="1206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000" b="1" dirty="0">
                <a:solidFill>
                  <a:schemeClr val="accent2"/>
                </a:solidFill>
              </a:rPr>
              <a:t>O caso da Indústria Cerâmica Palhoça Ltda.</a:t>
            </a:r>
          </a:p>
        </p:txBody>
      </p:sp>
      <p:graphicFrame>
        <p:nvGraphicFramePr>
          <p:cNvPr id="386262" name="Group 214"/>
          <p:cNvGraphicFramePr>
            <a:graphicFrameLocks noGrp="1"/>
          </p:cNvGraphicFramePr>
          <p:nvPr>
            <p:ph type="tbl" idx="1"/>
          </p:nvPr>
        </p:nvGraphicFramePr>
        <p:xfrm>
          <a:off x="500063" y="2320925"/>
          <a:ext cx="8245507" cy="3227398"/>
        </p:xfrm>
        <a:graphic>
          <a:graphicData uri="http://schemas.openxmlformats.org/drawingml/2006/table">
            <a:tbl>
              <a:tblPr/>
              <a:tblGrid>
                <a:gridCol w="3530600"/>
                <a:gridCol w="1214446"/>
                <a:gridCol w="1214446"/>
                <a:gridCol w="1214446"/>
                <a:gridCol w="1071569"/>
              </a:tblGrid>
              <a:tr h="538477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Produto (cerâmica)</a:t>
                      </a:r>
                      <a:endParaRPr kumimoji="0" lang="pt-B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3674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pt-B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pt-B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kumimoji="0" lang="pt-B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kumimoji="0" lang="pt-B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53847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Preço de Venda Unitário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3,70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674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Custo Variável ($/m</a:t>
                      </a:r>
                      <a:r>
                        <a:rPr kumimoji="0" lang="pt-BR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1,3175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1,3175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1,1300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1,1300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847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Margem de Contribuição</a:t>
                      </a:r>
                      <a:endParaRPr kumimoji="0" lang="pt-B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5,4825</a:t>
                      </a:r>
                      <a:endParaRPr kumimoji="0" lang="pt-B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3,4825</a:t>
                      </a:r>
                      <a:endParaRPr kumimoji="0" lang="pt-B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4,0700</a:t>
                      </a:r>
                      <a:endParaRPr kumimoji="0" lang="pt-B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2,5700</a:t>
                      </a:r>
                      <a:endParaRPr kumimoji="0" lang="pt-B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53847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Ordem</a:t>
                      </a:r>
                      <a:endParaRPr kumimoji="0" lang="pt-B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1º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3º  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2º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4º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72330" y="6691334"/>
            <a:ext cx="1905000" cy="482600"/>
          </a:xfrm>
        </p:spPr>
        <p:txBody>
          <a:bodyPr/>
          <a:lstStyle/>
          <a:p>
            <a:pPr algn="r">
              <a:defRPr/>
            </a:pPr>
            <a:fld id="{75421FC8-3DD3-4309-AFC6-61ABD7BFBB7F}" type="slidenum">
              <a:rPr lang="en-US"/>
              <a:pPr algn="r">
                <a:defRPr/>
              </a:pPr>
              <a:t>9</a:t>
            </a:fld>
            <a:endParaRPr lang="en-US" dirty="0"/>
          </a:p>
        </p:txBody>
      </p:sp>
      <p:sp>
        <p:nvSpPr>
          <p:cNvPr id="16428" name="Text Box 3"/>
          <p:cNvSpPr txBox="1">
            <a:spLocks noChangeArrowheads="1"/>
          </p:cNvSpPr>
          <p:nvPr/>
        </p:nvSpPr>
        <p:spPr bwMode="auto">
          <a:xfrm>
            <a:off x="500063" y="5943600"/>
            <a:ext cx="8245475" cy="461963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/>
              <a:t>Margem de Contribuição unitária por produto </a:t>
            </a:r>
          </a:p>
        </p:txBody>
      </p:sp>
      <p:sp>
        <p:nvSpPr>
          <p:cNvPr id="16429" name="CaixaDeTexto 5"/>
          <p:cNvSpPr txBox="1">
            <a:spLocks noChangeArrowheads="1"/>
          </p:cNvSpPr>
          <p:nvPr/>
        </p:nvSpPr>
        <p:spPr bwMode="auto">
          <a:xfrm>
            <a:off x="6227763" y="1762125"/>
            <a:ext cx="2500312" cy="369888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800" b="1"/>
              <a:t>Quadro 19 – pág. 116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1495</TotalTime>
  <Pages>48</Pages>
  <Words>439</Words>
  <Application>Microsoft Office PowerPoint</Application>
  <PresentationFormat>Personalizar</PresentationFormat>
  <Paragraphs>166</Paragraphs>
  <Slides>10</Slides>
  <Notes>4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Rockwell</vt:lpstr>
      <vt:lpstr>Times New Roman</vt:lpstr>
      <vt:lpstr>Wingdings</vt:lpstr>
      <vt:lpstr>Tema do Office</vt:lpstr>
      <vt:lpstr>EAD 2</vt:lpstr>
      <vt:lpstr>1_EAD 2</vt:lpstr>
      <vt:lpstr>Microsoft ClipArt Gallery</vt:lpstr>
      <vt:lpstr>Disciplina: Contabilidade Gerencial</vt:lpstr>
      <vt:lpstr>Videoaula 7</vt:lpstr>
      <vt:lpstr>Apresentação do PowerPoint</vt:lpstr>
      <vt:lpstr>Apresentação do PowerPoint</vt:lpstr>
      <vt:lpstr>Apresentação do PowerPoint</vt:lpstr>
      <vt:lpstr>Apresentação do PowerPoint</vt:lpstr>
      <vt:lpstr>O caso da Indústria Cerâmica Palhoça Ltda.</vt:lpstr>
      <vt:lpstr>O caso da Indústria Cerâmica Palhoça Ltda.</vt:lpstr>
      <vt:lpstr>O caso da Indústria Cerâmica Palhoça Ltda.</vt:lpstr>
      <vt:lpstr>O caso da Indústria Cerâmica Palhoça Ltda.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Altair Borgert</dc:creator>
  <cp:lastModifiedBy>Altair</cp:lastModifiedBy>
  <cp:revision>100</cp:revision>
  <cp:lastPrinted>1601-01-01T00:00:00Z</cp:lastPrinted>
  <dcterms:created xsi:type="dcterms:W3CDTF">1999-03-12T14:16:14Z</dcterms:created>
  <dcterms:modified xsi:type="dcterms:W3CDTF">2015-03-18T13:35:30Z</dcterms:modified>
</cp:coreProperties>
</file>