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  <p:sldMasterId id="2147483767" r:id="rId2"/>
    <p:sldMasterId id="2147483769" r:id="rId3"/>
  </p:sldMasterIdLst>
  <p:notesMasterIdLst>
    <p:notesMasterId r:id="rId15"/>
  </p:notesMasterIdLst>
  <p:handoutMasterIdLst>
    <p:handoutMasterId r:id="rId16"/>
  </p:handoutMasterIdLst>
  <p:sldIdLst>
    <p:sldId id="341" r:id="rId4"/>
    <p:sldId id="342" r:id="rId5"/>
    <p:sldId id="292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</p:sldIdLst>
  <p:sldSz cx="9144000" cy="7239000"/>
  <p:notesSz cx="6851650" cy="9747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D63616"/>
    <a:srgbClr val="F9BAAD"/>
    <a:srgbClr val="C1E5C3"/>
    <a:srgbClr val="770486"/>
    <a:srgbClr val="F6D3B0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0929"/>
  </p:normalViewPr>
  <p:slideViewPr>
    <p:cSldViewPr snapToObjects="1">
      <p:cViewPr varScale="1">
        <p:scale>
          <a:sx n="71" d="100"/>
          <a:sy n="71" d="100"/>
        </p:scale>
        <p:origin x="816" y="60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Relationship Id="rId9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277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5025"/>
            <a:ext cx="5026025" cy="434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843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738188"/>
            <a:ext cx="4600575" cy="3641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30305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228020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766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364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48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807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94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043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538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833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355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84717"/>
            <a:ext cx="6858000" cy="2520244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802151"/>
            <a:ext cx="6858000" cy="174774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468F32-E928-4696-8CDD-09BDE4FE301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7" name="Group 39"/>
          <p:cNvGrpSpPr>
            <a:grpSpLocks/>
          </p:cNvGrpSpPr>
          <p:nvPr userDrawn="1"/>
        </p:nvGrpSpPr>
        <p:grpSpPr bwMode="auto">
          <a:xfrm>
            <a:off x="76200" y="171450"/>
            <a:ext cx="152400" cy="6916738"/>
            <a:chOff x="48" y="102"/>
            <a:chExt cx="96" cy="4128"/>
          </a:xfrm>
        </p:grpSpPr>
        <p:sp>
          <p:nvSpPr>
            <p:cNvPr id="8" name="Rectangle 40"/>
            <p:cNvSpPr>
              <a:spLocks noChangeArrowheads="1"/>
            </p:cNvSpPr>
            <p:nvPr/>
          </p:nvSpPr>
          <p:spPr bwMode="auto">
            <a:xfrm>
              <a:off x="48" y="110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9" name="Rectangle 41"/>
            <p:cNvSpPr>
              <a:spLocks noChangeArrowheads="1"/>
            </p:cNvSpPr>
            <p:nvPr/>
          </p:nvSpPr>
          <p:spPr bwMode="auto">
            <a:xfrm>
              <a:off x="48" y="125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0" name="Rectangle 42"/>
            <p:cNvSpPr>
              <a:spLocks noChangeArrowheads="1"/>
            </p:cNvSpPr>
            <p:nvPr/>
          </p:nvSpPr>
          <p:spPr bwMode="auto">
            <a:xfrm>
              <a:off x="48" y="139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1" name="Rectangle 43"/>
            <p:cNvSpPr>
              <a:spLocks noChangeArrowheads="1"/>
            </p:cNvSpPr>
            <p:nvPr/>
          </p:nvSpPr>
          <p:spPr bwMode="auto">
            <a:xfrm>
              <a:off x="48" y="1538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2" name="Rectangle 44"/>
            <p:cNvSpPr>
              <a:spLocks noChangeArrowheads="1"/>
            </p:cNvSpPr>
            <p:nvPr/>
          </p:nvSpPr>
          <p:spPr bwMode="auto">
            <a:xfrm>
              <a:off x="48" y="1683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" name="Rectangle 45"/>
            <p:cNvSpPr>
              <a:spLocks noChangeArrowheads="1"/>
            </p:cNvSpPr>
            <p:nvPr/>
          </p:nvSpPr>
          <p:spPr bwMode="auto">
            <a:xfrm>
              <a:off x="48" y="182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48" y="197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5" name="Rectangle 47"/>
            <p:cNvSpPr>
              <a:spLocks noChangeArrowheads="1"/>
            </p:cNvSpPr>
            <p:nvPr/>
          </p:nvSpPr>
          <p:spPr bwMode="auto">
            <a:xfrm>
              <a:off x="48" y="2115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6" name="Rectangle 48"/>
            <p:cNvSpPr>
              <a:spLocks noChangeArrowheads="1"/>
            </p:cNvSpPr>
            <p:nvPr/>
          </p:nvSpPr>
          <p:spPr bwMode="auto">
            <a:xfrm>
              <a:off x="48" y="225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7" name="Rectangle 49"/>
            <p:cNvSpPr>
              <a:spLocks noChangeArrowheads="1"/>
            </p:cNvSpPr>
            <p:nvPr/>
          </p:nvSpPr>
          <p:spPr bwMode="auto">
            <a:xfrm>
              <a:off x="48" y="240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8" name="Rectangle 50"/>
            <p:cNvSpPr>
              <a:spLocks noChangeArrowheads="1"/>
            </p:cNvSpPr>
            <p:nvPr/>
          </p:nvSpPr>
          <p:spPr bwMode="auto">
            <a:xfrm>
              <a:off x="48" y="254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9" name="Rectangle 51"/>
            <p:cNvSpPr>
              <a:spLocks noChangeArrowheads="1"/>
            </p:cNvSpPr>
            <p:nvPr/>
          </p:nvSpPr>
          <p:spPr bwMode="auto">
            <a:xfrm>
              <a:off x="48" y="269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0" name="Rectangle 52"/>
            <p:cNvSpPr>
              <a:spLocks noChangeArrowheads="1"/>
            </p:cNvSpPr>
            <p:nvPr/>
          </p:nvSpPr>
          <p:spPr bwMode="auto">
            <a:xfrm>
              <a:off x="48" y="283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1" name="Rectangle 53"/>
            <p:cNvSpPr>
              <a:spLocks noChangeArrowheads="1"/>
            </p:cNvSpPr>
            <p:nvPr/>
          </p:nvSpPr>
          <p:spPr bwMode="auto">
            <a:xfrm>
              <a:off x="48" y="298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2" name="Rectangle 54"/>
            <p:cNvSpPr>
              <a:spLocks noChangeArrowheads="1"/>
            </p:cNvSpPr>
            <p:nvPr/>
          </p:nvSpPr>
          <p:spPr bwMode="auto">
            <a:xfrm>
              <a:off x="48" y="3124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3" name="Rectangle 55"/>
            <p:cNvSpPr>
              <a:spLocks noChangeArrowheads="1"/>
            </p:cNvSpPr>
            <p:nvPr/>
          </p:nvSpPr>
          <p:spPr bwMode="auto">
            <a:xfrm>
              <a:off x="48" y="3269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4" name="Rectangle 56"/>
            <p:cNvSpPr>
              <a:spLocks noChangeArrowheads="1"/>
            </p:cNvSpPr>
            <p:nvPr/>
          </p:nvSpPr>
          <p:spPr bwMode="auto">
            <a:xfrm>
              <a:off x="48" y="3412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5" name="Rectangle 57"/>
            <p:cNvSpPr>
              <a:spLocks noChangeArrowheads="1"/>
            </p:cNvSpPr>
            <p:nvPr/>
          </p:nvSpPr>
          <p:spPr bwMode="auto">
            <a:xfrm>
              <a:off x="48" y="3557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6" name="Rectangle 58"/>
            <p:cNvSpPr>
              <a:spLocks noChangeArrowheads="1"/>
            </p:cNvSpPr>
            <p:nvPr/>
          </p:nvSpPr>
          <p:spPr bwMode="auto">
            <a:xfrm>
              <a:off x="48" y="3702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7" name="Rectangle 59"/>
            <p:cNvSpPr>
              <a:spLocks noChangeArrowheads="1"/>
            </p:cNvSpPr>
            <p:nvPr/>
          </p:nvSpPr>
          <p:spPr bwMode="auto">
            <a:xfrm>
              <a:off x="48" y="384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8" name="Rectangle 60"/>
            <p:cNvSpPr>
              <a:spLocks noChangeArrowheads="1"/>
            </p:cNvSpPr>
            <p:nvPr/>
          </p:nvSpPr>
          <p:spPr bwMode="auto">
            <a:xfrm>
              <a:off x="48" y="399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9" name="Rectangle 61"/>
            <p:cNvSpPr>
              <a:spLocks noChangeArrowheads="1"/>
            </p:cNvSpPr>
            <p:nvPr/>
          </p:nvSpPr>
          <p:spPr bwMode="auto">
            <a:xfrm>
              <a:off x="48" y="413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0" name="Rectangle 62"/>
            <p:cNvSpPr>
              <a:spLocks noChangeArrowheads="1"/>
            </p:cNvSpPr>
            <p:nvPr/>
          </p:nvSpPr>
          <p:spPr bwMode="auto">
            <a:xfrm>
              <a:off x="48" y="10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1" name="Rectangle 63"/>
            <p:cNvSpPr>
              <a:spLocks noChangeArrowheads="1"/>
            </p:cNvSpPr>
            <p:nvPr/>
          </p:nvSpPr>
          <p:spPr bwMode="auto">
            <a:xfrm>
              <a:off x="48" y="246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2" name="Rectangle 64"/>
            <p:cNvSpPr>
              <a:spLocks noChangeArrowheads="1"/>
            </p:cNvSpPr>
            <p:nvPr/>
          </p:nvSpPr>
          <p:spPr bwMode="auto">
            <a:xfrm>
              <a:off x="48" y="39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3" name="Rectangle 65"/>
            <p:cNvSpPr>
              <a:spLocks noChangeArrowheads="1"/>
            </p:cNvSpPr>
            <p:nvPr/>
          </p:nvSpPr>
          <p:spPr bwMode="auto">
            <a:xfrm>
              <a:off x="48" y="535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4" name="Rectangle 66"/>
            <p:cNvSpPr>
              <a:spLocks noChangeArrowheads="1"/>
            </p:cNvSpPr>
            <p:nvPr/>
          </p:nvSpPr>
          <p:spPr bwMode="auto">
            <a:xfrm>
              <a:off x="48" y="67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5" name="Rectangle 67"/>
            <p:cNvSpPr>
              <a:spLocks noChangeArrowheads="1"/>
            </p:cNvSpPr>
            <p:nvPr/>
          </p:nvSpPr>
          <p:spPr bwMode="auto">
            <a:xfrm>
              <a:off x="48" y="82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6" name="Rectangle 68"/>
            <p:cNvSpPr>
              <a:spLocks noChangeArrowheads="1"/>
            </p:cNvSpPr>
            <p:nvPr/>
          </p:nvSpPr>
          <p:spPr bwMode="auto">
            <a:xfrm>
              <a:off x="48" y="96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381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7E9EE-6870-4E40-9760-860E80A78F6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838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85410"/>
            <a:ext cx="1971675" cy="613471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85410"/>
            <a:ext cx="5800725" cy="613471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793367-AE9B-4FF7-9056-D079731DC7D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57238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6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5F30ED-754D-4656-B80E-23F452A038F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9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804724"/>
            <a:ext cx="7886700" cy="30112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844434"/>
            <a:ext cx="7886700" cy="158353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A8EEF-B409-4D45-94DC-1E4409C2666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9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50CCC-8FE9-454E-80DF-C91B3104D5C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294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85410"/>
            <a:ext cx="7886700" cy="139920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774561"/>
            <a:ext cx="3868340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644246"/>
            <a:ext cx="3868340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774561"/>
            <a:ext cx="3887391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644246"/>
            <a:ext cx="3887391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77ADB3-A01C-40C0-A792-E7575EEE922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00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9C77B-6323-4D85-86F3-6A260E915EA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4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D80E1-C6A3-4334-83A6-355335DDDE9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81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6E3F28-CCA5-403E-8085-33FECAB2552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40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5FF8C-7100-4DB4-808D-B56CC3FA2B9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11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85410"/>
            <a:ext cx="7886700" cy="1399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927049"/>
            <a:ext cx="7886700" cy="4593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709481"/>
            <a:ext cx="30861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60E131-58D3-4A71-849A-3CBA3D712FA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7" name="Group 39"/>
          <p:cNvGrpSpPr>
            <a:grpSpLocks/>
          </p:cNvGrpSpPr>
          <p:nvPr userDrawn="1"/>
        </p:nvGrpSpPr>
        <p:grpSpPr bwMode="auto">
          <a:xfrm>
            <a:off x="76200" y="171450"/>
            <a:ext cx="152400" cy="6916738"/>
            <a:chOff x="48" y="102"/>
            <a:chExt cx="96" cy="4128"/>
          </a:xfrm>
        </p:grpSpPr>
        <p:sp>
          <p:nvSpPr>
            <p:cNvPr id="8" name="Rectangle 40"/>
            <p:cNvSpPr>
              <a:spLocks noChangeArrowheads="1"/>
            </p:cNvSpPr>
            <p:nvPr/>
          </p:nvSpPr>
          <p:spPr bwMode="auto">
            <a:xfrm>
              <a:off x="48" y="110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9" name="Rectangle 41"/>
            <p:cNvSpPr>
              <a:spLocks noChangeArrowheads="1"/>
            </p:cNvSpPr>
            <p:nvPr/>
          </p:nvSpPr>
          <p:spPr bwMode="auto">
            <a:xfrm>
              <a:off x="48" y="125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0" name="Rectangle 42"/>
            <p:cNvSpPr>
              <a:spLocks noChangeArrowheads="1"/>
            </p:cNvSpPr>
            <p:nvPr/>
          </p:nvSpPr>
          <p:spPr bwMode="auto">
            <a:xfrm>
              <a:off x="48" y="139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1" name="Rectangle 43"/>
            <p:cNvSpPr>
              <a:spLocks noChangeArrowheads="1"/>
            </p:cNvSpPr>
            <p:nvPr/>
          </p:nvSpPr>
          <p:spPr bwMode="auto">
            <a:xfrm>
              <a:off x="48" y="1538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2" name="Rectangle 44"/>
            <p:cNvSpPr>
              <a:spLocks noChangeArrowheads="1"/>
            </p:cNvSpPr>
            <p:nvPr/>
          </p:nvSpPr>
          <p:spPr bwMode="auto">
            <a:xfrm>
              <a:off x="48" y="1683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" name="Rectangle 45"/>
            <p:cNvSpPr>
              <a:spLocks noChangeArrowheads="1"/>
            </p:cNvSpPr>
            <p:nvPr/>
          </p:nvSpPr>
          <p:spPr bwMode="auto">
            <a:xfrm>
              <a:off x="48" y="182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48" y="197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5" name="Rectangle 47"/>
            <p:cNvSpPr>
              <a:spLocks noChangeArrowheads="1"/>
            </p:cNvSpPr>
            <p:nvPr/>
          </p:nvSpPr>
          <p:spPr bwMode="auto">
            <a:xfrm>
              <a:off x="48" y="2115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6" name="Rectangle 48"/>
            <p:cNvSpPr>
              <a:spLocks noChangeArrowheads="1"/>
            </p:cNvSpPr>
            <p:nvPr/>
          </p:nvSpPr>
          <p:spPr bwMode="auto">
            <a:xfrm>
              <a:off x="48" y="225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7" name="Rectangle 49"/>
            <p:cNvSpPr>
              <a:spLocks noChangeArrowheads="1"/>
            </p:cNvSpPr>
            <p:nvPr/>
          </p:nvSpPr>
          <p:spPr bwMode="auto">
            <a:xfrm>
              <a:off x="48" y="240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8" name="Rectangle 50"/>
            <p:cNvSpPr>
              <a:spLocks noChangeArrowheads="1"/>
            </p:cNvSpPr>
            <p:nvPr/>
          </p:nvSpPr>
          <p:spPr bwMode="auto">
            <a:xfrm>
              <a:off x="48" y="254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9" name="Rectangle 51"/>
            <p:cNvSpPr>
              <a:spLocks noChangeArrowheads="1"/>
            </p:cNvSpPr>
            <p:nvPr/>
          </p:nvSpPr>
          <p:spPr bwMode="auto">
            <a:xfrm>
              <a:off x="48" y="269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0" name="Rectangle 52"/>
            <p:cNvSpPr>
              <a:spLocks noChangeArrowheads="1"/>
            </p:cNvSpPr>
            <p:nvPr/>
          </p:nvSpPr>
          <p:spPr bwMode="auto">
            <a:xfrm>
              <a:off x="48" y="283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1" name="Rectangle 53"/>
            <p:cNvSpPr>
              <a:spLocks noChangeArrowheads="1"/>
            </p:cNvSpPr>
            <p:nvPr/>
          </p:nvSpPr>
          <p:spPr bwMode="auto">
            <a:xfrm>
              <a:off x="48" y="298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2" name="Rectangle 54"/>
            <p:cNvSpPr>
              <a:spLocks noChangeArrowheads="1"/>
            </p:cNvSpPr>
            <p:nvPr/>
          </p:nvSpPr>
          <p:spPr bwMode="auto">
            <a:xfrm>
              <a:off x="48" y="3124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3" name="Rectangle 55"/>
            <p:cNvSpPr>
              <a:spLocks noChangeArrowheads="1"/>
            </p:cNvSpPr>
            <p:nvPr/>
          </p:nvSpPr>
          <p:spPr bwMode="auto">
            <a:xfrm>
              <a:off x="48" y="3269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4" name="Rectangle 56"/>
            <p:cNvSpPr>
              <a:spLocks noChangeArrowheads="1"/>
            </p:cNvSpPr>
            <p:nvPr/>
          </p:nvSpPr>
          <p:spPr bwMode="auto">
            <a:xfrm>
              <a:off x="48" y="3412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5" name="Rectangle 57"/>
            <p:cNvSpPr>
              <a:spLocks noChangeArrowheads="1"/>
            </p:cNvSpPr>
            <p:nvPr/>
          </p:nvSpPr>
          <p:spPr bwMode="auto">
            <a:xfrm>
              <a:off x="48" y="3557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6" name="Rectangle 58"/>
            <p:cNvSpPr>
              <a:spLocks noChangeArrowheads="1"/>
            </p:cNvSpPr>
            <p:nvPr/>
          </p:nvSpPr>
          <p:spPr bwMode="auto">
            <a:xfrm>
              <a:off x="48" y="3702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7" name="Rectangle 59"/>
            <p:cNvSpPr>
              <a:spLocks noChangeArrowheads="1"/>
            </p:cNvSpPr>
            <p:nvPr/>
          </p:nvSpPr>
          <p:spPr bwMode="auto">
            <a:xfrm>
              <a:off x="48" y="384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8" name="Rectangle 60"/>
            <p:cNvSpPr>
              <a:spLocks noChangeArrowheads="1"/>
            </p:cNvSpPr>
            <p:nvPr/>
          </p:nvSpPr>
          <p:spPr bwMode="auto">
            <a:xfrm>
              <a:off x="48" y="399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29" name="Rectangle 61"/>
            <p:cNvSpPr>
              <a:spLocks noChangeArrowheads="1"/>
            </p:cNvSpPr>
            <p:nvPr/>
          </p:nvSpPr>
          <p:spPr bwMode="auto">
            <a:xfrm>
              <a:off x="48" y="413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0" name="Rectangle 62"/>
            <p:cNvSpPr>
              <a:spLocks noChangeArrowheads="1"/>
            </p:cNvSpPr>
            <p:nvPr/>
          </p:nvSpPr>
          <p:spPr bwMode="auto">
            <a:xfrm>
              <a:off x="48" y="10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1" name="Rectangle 63"/>
            <p:cNvSpPr>
              <a:spLocks noChangeArrowheads="1"/>
            </p:cNvSpPr>
            <p:nvPr/>
          </p:nvSpPr>
          <p:spPr bwMode="auto">
            <a:xfrm>
              <a:off x="48" y="246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2" name="Rectangle 64"/>
            <p:cNvSpPr>
              <a:spLocks noChangeArrowheads="1"/>
            </p:cNvSpPr>
            <p:nvPr/>
          </p:nvSpPr>
          <p:spPr bwMode="auto">
            <a:xfrm>
              <a:off x="48" y="39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3" name="Rectangle 65"/>
            <p:cNvSpPr>
              <a:spLocks noChangeArrowheads="1"/>
            </p:cNvSpPr>
            <p:nvPr/>
          </p:nvSpPr>
          <p:spPr bwMode="auto">
            <a:xfrm>
              <a:off x="48" y="535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4" name="Rectangle 66"/>
            <p:cNvSpPr>
              <a:spLocks noChangeArrowheads="1"/>
            </p:cNvSpPr>
            <p:nvPr/>
          </p:nvSpPr>
          <p:spPr bwMode="auto">
            <a:xfrm>
              <a:off x="48" y="67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5" name="Rectangle 67"/>
            <p:cNvSpPr>
              <a:spLocks noChangeArrowheads="1"/>
            </p:cNvSpPr>
            <p:nvPr/>
          </p:nvSpPr>
          <p:spPr bwMode="auto">
            <a:xfrm>
              <a:off x="48" y="82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6" name="Rectangle 68"/>
            <p:cNvSpPr>
              <a:spLocks noChangeArrowheads="1"/>
            </p:cNvSpPr>
            <p:nvPr/>
          </p:nvSpPr>
          <p:spPr bwMode="auto">
            <a:xfrm>
              <a:off x="48" y="96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892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535457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05651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>
                <a:latin typeface="Calibri" pitchFamily="34" charset="0"/>
              </a:rPr>
              <a:t>Altair </a:t>
            </a:r>
            <a:r>
              <a:rPr lang="pt-BR" sz="2800" b="1" dirty="0" err="1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99E4ADA-A3EA-4498-AD6A-62FCF22E0986}" type="slidenum">
              <a:rPr lang="pt-BR" smtClean="0"/>
              <a:pPr/>
              <a:t>10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Mão</a:t>
            </a:r>
            <a:r>
              <a:rPr lang="en-US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-de-</a:t>
            </a: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obra</a:t>
            </a:r>
            <a:r>
              <a:rPr lang="en-US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Direta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3536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b="1" u="sng"/>
              <a:t>Grupo C</a:t>
            </a:r>
            <a:r>
              <a:rPr lang="pt-BR" sz="2800" b="1"/>
              <a:t> – </a:t>
            </a:r>
            <a:r>
              <a:rPr lang="pt-BR" sz="2800"/>
              <a:t>Encargos que não recebem incidência do Grupo A, mas que são pagos diretamente aos empregados no momento da rescisão do contrato de trabalho; e</a:t>
            </a:r>
          </a:p>
          <a:p>
            <a:endParaRPr lang="pt-BR" sz="2800"/>
          </a:p>
          <a:p>
            <a:r>
              <a:rPr lang="pt-BR" sz="2800" b="1" u="sng"/>
              <a:t>Grupo D</a:t>
            </a:r>
            <a:r>
              <a:rPr lang="pt-BR" sz="2800" b="1"/>
              <a:t> – </a:t>
            </a:r>
            <a:r>
              <a:rPr lang="pt-BR" sz="2800"/>
              <a:t>Corresponde, tão somente, à incidência cumulativa dos encargos sociais do Grupo A sobre os encargos do Grupo B.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797430B-7FFD-46B7-8C4E-75C9FEE99554}" type="slidenum">
              <a:rPr lang="pt-BR" smtClean="0"/>
              <a:pPr/>
              <a:t>11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Mão</a:t>
            </a:r>
            <a:r>
              <a:rPr lang="en-US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-de-</a:t>
            </a: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obra</a:t>
            </a:r>
            <a:r>
              <a:rPr lang="en-US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Direta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1071563" y="1347788"/>
            <a:ext cx="7667625" cy="4891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dirty="0"/>
              <a:t>A demonstração do custo da mão-de-obra obedece aos seguintes parâmetros básicos:</a:t>
            </a:r>
          </a:p>
          <a:p>
            <a:endParaRPr lang="pt-BR" sz="2800" dirty="0"/>
          </a:p>
          <a:p>
            <a:pPr>
              <a:spcAft>
                <a:spcPts val="1200"/>
              </a:spcAft>
            </a:pPr>
            <a:r>
              <a:rPr lang="pt-BR" dirty="0"/>
              <a:t>Horas de trabalho por semana: 44 </a:t>
            </a:r>
            <a:r>
              <a:rPr lang="pt-BR" dirty="0" err="1"/>
              <a:t>hs</a:t>
            </a:r>
            <a:endParaRPr lang="pt-BR" dirty="0"/>
          </a:p>
          <a:p>
            <a:pPr>
              <a:spcAft>
                <a:spcPts val="1200"/>
              </a:spcAft>
            </a:pPr>
            <a:r>
              <a:rPr lang="pt-BR" dirty="0"/>
              <a:t>Semanas por mês: (365/12) ÷ 7 = 4,3452 semanas</a:t>
            </a:r>
          </a:p>
          <a:p>
            <a:pPr>
              <a:spcAft>
                <a:spcPts val="1200"/>
              </a:spcAft>
            </a:pPr>
            <a:r>
              <a:rPr lang="pt-BR" dirty="0"/>
              <a:t>Horas de trabalho por dia: 44 ÷ 6 = 7,3333 </a:t>
            </a:r>
            <a:r>
              <a:rPr lang="pt-BR" dirty="0" err="1"/>
              <a:t>hs</a:t>
            </a:r>
            <a:endParaRPr lang="pt-BR" dirty="0"/>
          </a:p>
          <a:p>
            <a:pPr>
              <a:spcAft>
                <a:spcPts val="1200"/>
              </a:spcAft>
            </a:pPr>
            <a:r>
              <a:rPr lang="pt-BR" dirty="0"/>
              <a:t>Horas por semana incluindo repouso: 7,333 x 7 = 51,3333 </a:t>
            </a:r>
            <a:r>
              <a:rPr lang="pt-BR" dirty="0" err="1"/>
              <a:t>hs</a:t>
            </a:r>
            <a:endParaRPr lang="pt-BR" dirty="0"/>
          </a:p>
          <a:p>
            <a:pPr>
              <a:spcAft>
                <a:spcPts val="1200"/>
              </a:spcAft>
            </a:pPr>
            <a:r>
              <a:rPr lang="pt-BR" dirty="0"/>
              <a:t>Horas por mês: 51,3333 x 4,3452 = 223,0556 </a:t>
            </a:r>
            <a:r>
              <a:rPr lang="pt-BR" dirty="0" err="1"/>
              <a:t>hs</a:t>
            </a:r>
            <a:endParaRPr lang="pt-BR" dirty="0"/>
          </a:p>
          <a:p>
            <a:pPr>
              <a:spcAft>
                <a:spcPts val="1200"/>
              </a:spcAft>
            </a:pPr>
            <a:endParaRPr lang="pt-BR" dirty="0"/>
          </a:p>
          <a:p>
            <a:pPr>
              <a:spcAft>
                <a:spcPts val="1200"/>
              </a:spcAft>
            </a:pPr>
            <a:r>
              <a:rPr lang="pt-BR" b="1" dirty="0">
                <a:solidFill>
                  <a:srgbClr val="C00000"/>
                </a:solidFill>
              </a:rPr>
              <a:t>Total de horas por ano: 365 x 7,3333 = 2.676,6667 </a:t>
            </a:r>
            <a:r>
              <a:rPr lang="pt-BR" b="1" dirty="0" err="1">
                <a:solidFill>
                  <a:srgbClr val="C00000"/>
                </a:solidFill>
              </a:rPr>
              <a:t>hs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7413" name="AutoShape 6"/>
          <p:cNvSpPr>
            <a:spLocks noChangeAspect="1" noChangeArrowheads="1"/>
          </p:cNvSpPr>
          <p:nvPr/>
        </p:nvSpPr>
        <p:spPr bwMode="auto">
          <a:xfrm>
            <a:off x="142875" y="1436688"/>
            <a:ext cx="866775" cy="825500"/>
          </a:xfrm>
          <a:prstGeom prst="rightArrow">
            <a:avLst>
              <a:gd name="adj1" fmla="val 50000"/>
              <a:gd name="adj2" fmla="val 61231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</a:t>
            </a:r>
            <a:r>
              <a:rPr lang="pt-BR" dirty="0" smtClean="0">
                <a:latin typeface="Calibri" pitchFamily="34" charset="0"/>
              </a:rPr>
              <a:t>6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Text Box 2051"/>
          <p:cNvSpPr txBox="1">
            <a:spLocks noChangeArrowheads="1"/>
          </p:cNvSpPr>
          <p:nvPr/>
        </p:nvSpPr>
        <p:spPr bwMode="auto">
          <a:xfrm>
            <a:off x="1066800" y="3511649"/>
            <a:ext cx="7219950" cy="2124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91581" dir="2021404" algn="ctr" rotWithShape="0">
              <a:srgbClr val="FFFF66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pt-BR" sz="6600" b="1" dirty="0">
                <a:solidFill>
                  <a:schemeClr val="tx2">
                    <a:lumMod val="25000"/>
                  </a:schemeClr>
                </a:solidFill>
                <a:latin typeface="Garamond" pitchFamily="18" charset="0"/>
              </a:rPr>
              <a:t>CUSTOS DIRETOS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83C6877-92DB-4C17-8E29-0CF823EBA7E7}" type="slidenum">
              <a:rPr lang="pt-BR" smtClean="0"/>
              <a:pPr/>
              <a:t>3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Materiais Diretos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526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pt-BR" sz="2800" dirty="0"/>
              <a:t>Os materiais diretos (matérias-primas, componentes, embalagens etc.) utilizados no processo de fabricação, são apropriados diretamente aos produtos por seu valor histórico de aquisição. </a:t>
            </a:r>
          </a:p>
          <a:p>
            <a:pPr>
              <a:defRPr/>
            </a:pPr>
            <a:endParaRPr lang="pt-BR" sz="2800" dirty="0"/>
          </a:p>
          <a:p>
            <a:pPr>
              <a:defRPr/>
            </a:pPr>
            <a:r>
              <a:rPr lang="pt-BR" sz="2800" dirty="0"/>
              <a:t>Normalmente, a mensuração física de cada um destes itens nas empresas é realizada por meio da engenharia do produto, comumente designada de </a:t>
            </a:r>
            <a:r>
              <a:rPr lang="pt-BR" sz="2800" b="1" dirty="0">
                <a:solidFill>
                  <a:srgbClr val="FF0000"/>
                </a:solidFill>
              </a:rPr>
              <a:t>“ficha técnica” </a:t>
            </a:r>
            <a:r>
              <a:rPr lang="pt-BR" sz="2800" dirty="0"/>
              <a:t>do produto, onde se encontram as especificações de cada um dos itens diretos que compõem um determinado produto. </a:t>
            </a:r>
            <a:endParaRPr lang="pt-BR" sz="2800" dirty="0">
              <a:latin typeface="+mj-lt"/>
            </a:endParaRPr>
          </a:p>
        </p:txBody>
      </p:sp>
      <p:sp>
        <p:nvSpPr>
          <p:cNvPr id="9221" name="AutoShape 6"/>
          <p:cNvSpPr>
            <a:spLocks noChangeAspect="1" noChangeArrowheads="1"/>
          </p:cNvSpPr>
          <p:nvPr/>
        </p:nvSpPr>
        <p:spPr bwMode="auto">
          <a:xfrm>
            <a:off x="142875" y="1547813"/>
            <a:ext cx="866775" cy="1857375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222" name="AutoShape 6"/>
          <p:cNvSpPr>
            <a:spLocks noChangeAspect="1" noChangeArrowheads="1"/>
          </p:cNvSpPr>
          <p:nvPr/>
        </p:nvSpPr>
        <p:spPr bwMode="auto">
          <a:xfrm>
            <a:off x="142875" y="4048125"/>
            <a:ext cx="866775" cy="2357438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2CBE9B5-A0B6-4AA8-9F6B-9430726B1053}" type="slidenum">
              <a:rPr lang="pt-BR" smtClean="0"/>
              <a:pPr/>
              <a:t>4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que integra o valor dos materiais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482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/>
              <a:t>Uma regra básica na Contabilidade são os princípios contábeis, em especial, o do Custo Histórico como Base de Valor. </a:t>
            </a:r>
          </a:p>
          <a:p>
            <a:endParaRPr lang="pt-BR" sz="2800"/>
          </a:p>
          <a:p>
            <a:r>
              <a:rPr lang="pt-BR" sz="2800"/>
              <a:t>Após a compra de determinada matéria-prima, a empresa incorre ainda em gastos com transporte, armazenagem, seguros, impostos, etc. </a:t>
            </a:r>
          </a:p>
          <a:p>
            <a:endParaRPr lang="pt-BR" sz="2800"/>
          </a:p>
          <a:p>
            <a:r>
              <a:rPr lang="pt-BR" sz="2800"/>
              <a:t>Como tratar contabilmente estes encargos adicionais ao valor pago ao fornecedor da matéria-prima?</a:t>
            </a:r>
          </a:p>
        </p:txBody>
      </p:sp>
      <p:sp>
        <p:nvSpPr>
          <p:cNvPr id="10245" name="AutoShape 6"/>
          <p:cNvSpPr>
            <a:spLocks noChangeAspect="1" noChangeArrowheads="1"/>
          </p:cNvSpPr>
          <p:nvPr/>
        </p:nvSpPr>
        <p:spPr bwMode="auto">
          <a:xfrm>
            <a:off x="142875" y="1547813"/>
            <a:ext cx="866775" cy="1143000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6" name="AutoShape 6"/>
          <p:cNvSpPr>
            <a:spLocks noChangeAspect="1" noChangeArrowheads="1"/>
          </p:cNvSpPr>
          <p:nvPr/>
        </p:nvSpPr>
        <p:spPr bwMode="auto">
          <a:xfrm>
            <a:off x="142875" y="3190875"/>
            <a:ext cx="866775" cy="1143000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247" name="AutoShape 6"/>
          <p:cNvSpPr>
            <a:spLocks noChangeAspect="1" noChangeArrowheads="1"/>
          </p:cNvSpPr>
          <p:nvPr/>
        </p:nvSpPr>
        <p:spPr bwMode="auto">
          <a:xfrm>
            <a:off x="142875" y="4905375"/>
            <a:ext cx="866775" cy="1143000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D98E835-87C2-418B-AA4E-0C3E1FFF4B54}" type="slidenum">
              <a:rPr lang="pt-BR" smtClean="0"/>
              <a:pPr/>
              <a:t>5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que integra o valor dos materiais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4398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dirty="0"/>
              <a:t>Segundo Martins (</a:t>
            </a:r>
            <a:r>
              <a:rPr lang="pt-BR" sz="2800" dirty="0" smtClean="0"/>
              <a:t>2010), </a:t>
            </a:r>
            <a:r>
              <a:rPr lang="pt-BR" sz="2800" dirty="0"/>
              <a:t>a regra é simples: “todos os gastos incorridos para a colocação do ativo em condições de uso (equipamentos, matérias-primas, ferramentas etc.) ou em condições de venda (mercadorias etc.) incorporam o valor desse mesmo ativo”.</a:t>
            </a:r>
          </a:p>
          <a:p>
            <a:endParaRPr lang="en-US" sz="2800" dirty="0"/>
          </a:p>
          <a:p>
            <a:r>
              <a:rPr lang="pt-BR" sz="2800" dirty="0"/>
              <a:t>Quanto aos custos com seguro e transporte para trazer os materiais para a empresa, o mais comum é alocá-los diretamente aos materiais envolvidos. </a:t>
            </a:r>
          </a:p>
        </p:txBody>
      </p:sp>
      <p:sp>
        <p:nvSpPr>
          <p:cNvPr id="11269" name="AutoShape 6"/>
          <p:cNvSpPr>
            <a:spLocks noChangeAspect="1" noChangeArrowheads="1"/>
          </p:cNvSpPr>
          <p:nvPr/>
        </p:nvSpPr>
        <p:spPr bwMode="auto">
          <a:xfrm>
            <a:off x="142875" y="1547813"/>
            <a:ext cx="866775" cy="2357437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1270" name="AutoShape 6"/>
          <p:cNvSpPr>
            <a:spLocks noChangeAspect="1" noChangeArrowheads="1"/>
          </p:cNvSpPr>
          <p:nvPr/>
        </p:nvSpPr>
        <p:spPr bwMode="auto">
          <a:xfrm>
            <a:off x="142875" y="4476750"/>
            <a:ext cx="866775" cy="1143000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7F7E43F-9B8D-4C61-B75E-3ABD09C7D42E}" type="slidenum">
              <a:rPr lang="pt-BR" smtClean="0"/>
              <a:pPr/>
              <a:t>6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que integra o valor dos materiais</a:t>
            </a: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4829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dirty="0"/>
              <a:t>Quanto aos impostos incidentes sobre a compra dos materiais, devemos necessariamente diferenciar entre dois grupos importantes:</a:t>
            </a:r>
          </a:p>
          <a:p>
            <a:endParaRPr lang="en-US" sz="2800" dirty="0"/>
          </a:p>
          <a:p>
            <a:r>
              <a:rPr lang="pt-BR" sz="2800" b="1" dirty="0">
                <a:solidFill>
                  <a:srgbClr val="FF0000"/>
                </a:solidFill>
              </a:rPr>
              <a:t>	a) Impostos não recuperáveis</a:t>
            </a:r>
            <a:r>
              <a:rPr lang="pt-BR" sz="2800" dirty="0"/>
              <a:t>, como o IPI 	– Imposto sobre Produtos Industrializados.</a:t>
            </a:r>
          </a:p>
          <a:p>
            <a:endParaRPr lang="pt-BR" sz="2800" dirty="0"/>
          </a:p>
          <a:p>
            <a:r>
              <a:rPr lang="pt-BR" sz="2800" b="1" dirty="0">
                <a:solidFill>
                  <a:srgbClr val="FF0000"/>
                </a:solidFill>
              </a:rPr>
              <a:t>	b) Impostos recuperáveis</a:t>
            </a:r>
            <a:r>
              <a:rPr lang="pt-BR" sz="2800" dirty="0"/>
              <a:t>, como o ICMS – 	Imposto sobre a Circulação de Mercadorias 	e Serviços.</a:t>
            </a:r>
          </a:p>
          <a:p>
            <a:endParaRPr lang="pt-BR" sz="2800" dirty="0"/>
          </a:p>
        </p:txBody>
      </p:sp>
      <p:sp>
        <p:nvSpPr>
          <p:cNvPr id="12293" name="AutoShape 6"/>
          <p:cNvSpPr>
            <a:spLocks noChangeAspect="1" noChangeArrowheads="1"/>
          </p:cNvSpPr>
          <p:nvPr/>
        </p:nvSpPr>
        <p:spPr bwMode="auto">
          <a:xfrm>
            <a:off x="142875" y="1436688"/>
            <a:ext cx="866775" cy="1182687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5C70F6D-D3E6-4191-AE34-D6E93601CA42}" type="slidenum">
              <a:rPr lang="pt-BR" smtClean="0"/>
              <a:pPr/>
              <a:t>7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Controle dos materiais em estoque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3967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dirty="0"/>
              <a:t>Nas empresas industriais, também, é comum a existência de estoques de materiais para utilização posterior como insumo de produção. </a:t>
            </a:r>
          </a:p>
          <a:p>
            <a:endParaRPr lang="pt-BR" sz="2800" dirty="0"/>
          </a:p>
          <a:p>
            <a:r>
              <a:rPr lang="pt-BR" sz="2800" dirty="0"/>
              <a:t>Em geral, tais materiais podem ter sido comprados em quantidades, valores e datas diversas. </a:t>
            </a:r>
          </a:p>
          <a:p>
            <a:endParaRPr lang="pt-BR" sz="2800" dirty="0"/>
          </a:p>
          <a:p>
            <a:r>
              <a:rPr lang="pt-BR" sz="2800" dirty="0"/>
              <a:t>Então como controlá-los em termos de valor e quantidade? </a:t>
            </a:r>
          </a:p>
        </p:txBody>
      </p:sp>
      <p:sp>
        <p:nvSpPr>
          <p:cNvPr id="13317" name="AutoShape 6"/>
          <p:cNvSpPr>
            <a:spLocks noChangeAspect="1" noChangeArrowheads="1"/>
          </p:cNvSpPr>
          <p:nvPr/>
        </p:nvSpPr>
        <p:spPr bwMode="auto">
          <a:xfrm>
            <a:off x="142875" y="1436688"/>
            <a:ext cx="866775" cy="1182687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318" name="AutoShape 6"/>
          <p:cNvSpPr>
            <a:spLocks noChangeAspect="1" noChangeArrowheads="1"/>
          </p:cNvSpPr>
          <p:nvPr/>
        </p:nvSpPr>
        <p:spPr bwMode="auto">
          <a:xfrm>
            <a:off x="142875" y="3171825"/>
            <a:ext cx="866775" cy="754063"/>
          </a:xfrm>
          <a:prstGeom prst="rightArrow">
            <a:avLst>
              <a:gd name="adj1" fmla="val 50000"/>
              <a:gd name="adj2" fmla="val 6796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3319" name="AutoShape 6"/>
          <p:cNvSpPr>
            <a:spLocks noChangeAspect="1" noChangeArrowheads="1"/>
          </p:cNvSpPr>
          <p:nvPr/>
        </p:nvSpPr>
        <p:spPr bwMode="auto">
          <a:xfrm>
            <a:off x="142875" y="4483100"/>
            <a:ext cx="866775" cy="754063"/>
          </a:xfrm>
          <a:prstGeom prst="rightArrow">
            <a:avLst>
              <a:gd name="adj1" fmla="val 50000"/>
              <a:gd name="adj2" fmla="val 6796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52518DF-ED6A-465A-A192-D9AC07A3BFCC}" type="slidenum">
              <a:rPr lang="pt-BR" smtClean="0"/>
              <a:pPr/>
              <a:t>8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Controle dos materiais em estoque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3967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dirty="0"/>
              <a:t>Existem vários critérios.</a:t>
            </a:r>
          </a:p>
          <a:p>
            <a:endParaRPr lang="pt-BR" sz="2800" b="1" dirty="0"/>
          </a:p>
          <a:p>
            <a:r>
              <a:rPr lang="pt-BR" sz="2800" b="1" dirty="0"/>
              <a:t>	</a:t>
            </a:r>
            <a:r>
              <a:rPr lang="pt-BR" sz="2800" b="1" dirty="0">
                <a:solidFill>
                  <a:srgbClr val="C00000"/>
                </a:solidFill>
              </a:rPr>
              <a:t>Preço Médio Ponderado Móvel</a:t>
            </a:r>
          </a:p>
          <a:p>
            <a:endParaRPr lang="pt-BR" sz="2800" dirty="0">
              <a:solidFill>
                <a:srgbClr val="C00000"/>
              </a:solidFill>
            </a:endParaRPr>
          </a:p>
          <a:p>
            <a:r>
              <a:rPr lang="pt-BR" sz="2800" b="1" dirty="0">
                <a:solidFill>
                  <a:srgbClr val="C00000"/>
                </a:solidFill>
              </a:rPr>
              <a:t>	Preço Médio Ponderado Fixo</a:t>
            </a:r>
            <a:endParaRPr lang="pt-BR" sz="2800" dirty="0">
              <a:solidFill>
                <a:srgbClr val="C00000"/>
              </a:solidFill>
            </a:endParaRPr>
          </a:p>
          <a:p>
            <a:endParaRPr lang="pt-BR" sz="2800" b="1" dirty="0">
              <a:solidFill>
                <a:srgbClr val="C00000"/>
              </a:solidFill>
            </a:endParaRPr>
          </a:p>
          <a:p>
            <a:r>
              <a:rPr lang="pt-BR" sz="2800" b="1" dirty="0">
                <a:solidFill>
                  <a:srgbClr val="C00000"/>
                </a:solidFill>
              </a:rPr>
              <a:t>	PEPS</a:t>
            </a:r>
            <a:endParaRPr lang="pt-BR" sz="2800" dirty="0">
              <a:solidFill>
                <a:srgbClr val="C00000"/>
              </a:solidFill>
            </a:endParaRPr>
          </a:p>
          <a:p>
            <a:endParaRPr lang="pt-BR" sz="2800" b="1" dirty="0">
              <a:solidFill>
                <a:srgbClr val="C00000"/>
              </a:solidFill>
            </a:endParaRPr>
          </a:p>
          <a:p>
            <a:r>
              <a:rPr lang="pt-BR" sz="2800" b="1" dirty="0">
                <a:solidFill>
                  <a:srgbClr val="C00000"/>
                </a:solidFill>
              </a:rPr>
              <a:t>	UEPS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14341" name="AutoShape 6"/>
          <p:cNvSpPr>
            <a:spLocks noChangeAspect="1" noChangeArrowheads="1"/>
          </p:cNvSpPr>
          <p:nvPr/>
        </p:nvSpPr>
        <p:spPr bwMode="auto">
          <a:xfrm>
            <a:off x="142875" y="2333625"/>
            <a:ext cx="1571625" cy="2981325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98C5863-3A7B-4545-834A-7890A8813D4C}" type="slidenum">
              <a:rPr lang="pt-BR" smtClean="0"/>
              <a:pPr/>
              <a:t>9</a:t>
            </a:fld>
            <a:endParaRPr lang="pt-BR" smtClean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Mão</a:t>
            </a:r>
            <a:r>
              <a:rPr lang="en-US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-de-</a:t>
            </a: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obra</a:t>
            </a:r>
            <a:r>
              <a:rPr lang="en-US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 i="1" dirty="0" err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Direta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1071563" y="1347788"/>
            <a:ext cx="7415212" cy="550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pt-BR" sz="2800" dirty="0">
                <a:solidFill>
                  <a:srgbClr val="C00000"/>
                </a:solidFill>
              </a:rPr>
              <a:t>A classificação dos encargos sociais varia na literatura. Contudo, podemos dividi-los em quatro grupos distintos:</a:t>
            </a:r>
          </a:p>
          <a:p>
            <a:endParaRPr lang="pt-BR" sz="2800" b="1" dirty="0"/>
          </a:p>
          <a:p>
            <a:r>
              <a:rPr lang="pt-BR" sz="2800" b="1" u="sng" dirty="0"/>
              <a:t>Grupo A </a:t>
            </a:r>
            <a:r>
              <a:rPr lang="pt-BR" sz="2800" b="1" dirty="0"/>
              <a:t>– </a:t>
            </a:r>
            <a:r>
              <a:rPr lang="pt-BR" sz="2600" dirty="0"/>
              <a:t>Correspondem às obrigações que, por lei, incidem sobre a folha de pagamento e, portanto, recaem sobre os salários pagos aos empregados do setor;</a:t>
            </a:r>
          </a:p>
          <a:p>
            <a:endParaRPr lang="pt-BR" sz="2800" dirty="0"/>
          </a:p>
          <a:p>
            <a:r>
              <a:rPr lang="pt-BR" sz="2800" b="1" u="sng" dirty="0"/>
              <a:t>Grupo B</a:t>
            </a:r>
            <a:r>
              <a:rPr lang="pt-BR" sz="2800" b="1" dirty="0"/>
              <a:t> – </a:t>
            </a:r>
            <a:r>
              <a:rPr lang="pt-BR" sz="2600" dirty="0"/>
              <a:t>Correspondem aos salários de dias em que não há prestação de serviços, mas, mesmo assim, sofrem incidência dos encargos do Grupo A, e também são pagos aos empregados;</a:t>
            </a:r>
          </a:p>
        </p:txBody>
      </p:sp>
      <p:sp>
        <p:nvSpPr>
          <p:cNvPr id="15365" name="AutoShape 6"/>
          <p:cNvSpPr>
            <a:spLocks noChangeAspect="1" noChangeArrowheads="1"/>
          </p:cNvSpPr>
          <p:nvPr/>
        </p:nvSpPr>
        <p:spPr bwMode="auto">
          <a:xfrm>
            <a:off x="142875" y="1436688"/>
            <a:ext cx="866775" cy="1182687"/>
          </a:xfrm>
          <a:prstGeom prst="rightArrow">
            <a:avLst>
              <a:gd name="adj1" fmla="val 50000"/>
              <a:gd name="adj2" fmla="val 61250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</TotalTime>
  <Pages>48</Pages>
  <Words>556</Words>
  <Application>Microsoft Office PowerPoint</Application>
  <PresentationFormat>Personalizar</PresentationFormat>
  <Paragraphs>70</Paragraphs>
  <Slides>11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Garamond</vt:lpstr>
      <vt:lpstr>Times New Roman</vt:lpstr>
      <vt:lpstr>Wingdings</vt:lpstr>
      <vt:lpstr>Tema do Office</vt:lpstr>
      <vt:lpstr>EAD 2</vt:lpstr>
      <vt:lpstr>1_EAD 2</vt:lpstr>
      <vt:lpstr>Disciplina: Contabilidade Gerencial</vt:lpstr>
      <vt:lpstr>Videoaula 6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88</cp:revision>
  <cp:lastPrinted>1601-01-01T00:00:00Z</cp:lastPrinted>
  <dcterms:created xsi:type="dcterms:W3CDTF">1999-03-12T14:16:14Z</dcterms:created>
  <dcterms:modified xsi:type="dcterms:W3CDTF">2015-03-18T13:27:43Z</dcterms:modified>
</cp:coreProperties>
</file>