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  <p:sldMasterId id="2147483998" r:id="rId2"/>
    <p:sldMasterId id="2147484013" r:id="rId3"/>
  </p:sldMasterIdLst>
  <p:notesMasterIdLst>
    <p:notesMasterId r:id="rId21"/>
  </p:notesMasterIdLst>
  <p:handoutMasterIdLst>
    <p:handoutMasterId r:id="rId22"/>
  </p:handoutMasterIdLst>
  <p:sldIdLst>
    <p:sldId id="413" r:id="rId4"/>
    <p:sldId id="414" r:id="rId5"/>
    <p:sldId id="378" r:id="rId6"/>
    <p:sldId id="381" r:id="rId7"/>
    <p:sldId id="384" r:id="rId8"/>
    <p:sldId id="385" r:id="rId9"/>
    <p:sldId id="386" r:id="rId10"/>
    <p:sldId id="387" r:id="rId11"/>
    <p:sldId id="404" r:id="rId12"/>
    <p:sldId id="412" r:id="rId13"/>
    <p:sldId id="405" r:id="rId14"/>
    <p:sldId id="406" r:id="rId15"/>
    <p:sldId id="407" r:id="rId16"/>
    <p:sldId id="410" r:id="rId17"/>
    <p:sldId id="411" r:id="rId18"/>
    <p:sldId id="408" r:id="rId19"/>
    <p:sldId id="409" r:id="rId20"/>
  </p:sldIdLst>
  <p:sldSz cx="9144000" cy="7239000"/>
  <p:notesSz cx="6851650" cy="97472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E5C3"/>
    <a:srgbClr val="F6D3B0"/>
    <a:srgbClr val="FFFF99"/>
    <a:srgbClr val="D63616"/>
    <a:srgbClr val="F9BAAD"/>
    <a:srgbClr val="770486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Objects="1">
      <p:cViewPr varScale="1">
        <p:scale>
          <a:sx n="71" d="100"/>
          <a:sy n="71" d="100"/>
        </p:scale>
        <p:origin x="1356" y="60"/>
      </p:cViewPr>
      <p:guideLst>
        <p:guide orient="horz" pos="228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811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45025"/>
            <a:ext cx="5026025" cy="434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5538" y="738188"/>
            <a:ext cx="4600575" cy="3641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  <p:extLst>
      <p:ext uri="{BB962C8B-B14F-4D97-AF65-F5344CB8AC3E}">
        <p14:creationId xmlns:p14="http://schemas.microsoft.com/office/powerpoint/2010/main" val="2755694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6D8E753A-1649-4C62-8232-A2C3D93F9C9E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smtClean="0">
              <a:solidFill>
                <a:srgbClr val="000000"/>
              </a:solidFill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228020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9618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82806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9415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1391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3821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1588" y="844550"/>
            <a:ext cx="4311650" cy="3413125"/>
          </a:xfrm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038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415962"/>
            <a:ext cx="8713788" cy="1178013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1" y="3011223"/>
            <a:ext cx="8424863" cy="39529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2745013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57169-0BF1-4636-A50B-5C6EDB33CAB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01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82600"/>
            <a:ext cx="2949178" cy="16891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1042282"/>
            <a:ext cx="4629150" cy="514438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171700"/>
            <a:ext cx="2949178" cy="402334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7AFE0-22BC-4189-9E04-56110D80340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3163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AFE95-895C-4601-AE09-1A1CB294DB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0159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85410"/>
            <a:ext cx="1971675" cy="613471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85410"/>
            <a:ext cx="5800725" cy="613471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83EB-44DB-4385-BD73-5E51A35CA56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0645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23888"/>
            <a:ext cx="77724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2012950"/>
            <a:ext cx="7772400" cy="4114800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239000" y="67881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D261E1D-72DB-47CE-A1FD-BAB762D40BC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76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576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84717"/>
            <a:ext cx="6858000" cy="2520244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802151"/>
            <a:ext cx="6858000" cy="174774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5B309-D34B-46EE-B901-33FAA2E67C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560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1E8A7-A4F8-4754-996B-F6AF5DAC8E0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9239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804724"/>
            <a:ext cx="7886700" cy="301122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844434"/>
            <a:ext cx="7886700" cy="1583531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1E39A-51EE-4A1A-B4F4-917E26ADDC1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773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927049"/>
            <a:ext cx="3886200" cy="459307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490B7-640B-423F-B1BB-814184D1E95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9205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85410"/>
            <a:ext cx="7886700" cy="139920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774561"/>
            <a:ext cx="3868340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644246"/>
            <a:ext cx="3868340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774561"/>
            <a:ext cx="3887391" cy="86968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644246"/>
            <a:ext cx="3887391" cy="388928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CF032-924B-4FAF-9726-72312F32956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26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A10B4-F328-4F98-ABA5-A91F0D766D2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8644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0DE0D-6BB9-4CBF-AA6D-070CCDF98897}" type="datetimeFigureOut">
              <a:rPr lang="pt-BR" smtClean="0"/>
              <a:pPr/>
              <a:t>18/03/2015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F90C-C003-4234-8C71-A4C66878446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82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1029276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7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98885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95534"/>
            <a:ext cx="2133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95534"/>
            <a:ext cx="2895600" cy="502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338881"/>
            <a:ext cx="9144000" cy="590012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 sz="1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935817"/>
            <a:ext cx="8229600" cy="395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643857"/>
            <a:ext cx="8229600" cy="836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253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715417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9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85410"/>
            <a:ext cx="7886700" cy="13992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927049"/>
            <a:ext cx="7886700" cy="4593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709481"/>
            <a:ext cx="30861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>
              <a:solidFill>
                <a:srgbClr val="FFFFFF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709481"/>
            <a:ext cx="2057400" cy="3854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FB27952-DDF6-4A3F-A070-21A7588E5C57}" type="slidenum">
              <a:rPr lang="pt-BR" smtClean="0">
                <a:solidFill>
                  <a:srgbClr val="FFFFFF"/>
                </a:solidFill>
              </a:rPr>
              <a:pPr>
                <a:defRPr/>
              </a:pPr>
              <a:t>‹nº›</a:t>
            </a:fld>
            <a:endParaRPr lang="pt-BR">
              <a:solidFill>
                <a:srgbClr val="FFFFFF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 userDrawn="1"/>
        </p:nvGrpSpPr>
        <p:grpSpPr bwMode="auto">
          <a:xfrm>
            <a:off x="0" y="0"/>
            <a:ext cx="9131300" cy="7226300"/>
            <a:chOff x="0" y="0"/>
            <a:chExt cx="5752" cy="4552"/>
          </a:xfrm>
        </p:grpSpPr>
        <p:grpSp>
          <p:nvGrpSpPr>
            <p:cNvPr id="8" name="Group 5"/>
            <p:cNvGrpSpPr>
              <a:grpSpLocks/>
            </p:cNvGrpSpPr>
            <p:nvPr userDrawn="1"/>
          </p:nvGrpSpPr>
          <p:grpSpPr bwMode="auto">
            <a:xfrm>
              <a:off x="0" y="0"/>
              <a:ext cx="5752" cy="4552"/>
              <a:chOff x="0" y="0"/>
              <a:chExt cx="5752" cy="4552"/>
            </a:xfrm>
          </p:grpSpPr>
          <p:sp>
            <p:nvSpPr>
              <p:cNvPr id="25" name="Rectangle 6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5752" cy="4552"/>
              </a:xfrm>
              <a:prstGeom prst="rect">
                <a:avLst/>
              </a:prstGeom>
              <a:gradFill rotWithShape="0">
                <a:gsLst>
                  <a:gs pos="0">
                    <a:srgbClr val="808080"/>
                  </a:gs>
                  <a:gs pos="100000">
                    <a:srgbClr val="808080">
                      <a:gamma/>
                      <a:tint val="0"/>
                      <a:invGamma/>
                    </a:srgbClr>
                  </a:gs>
                </a:gsLst>
                <a:path path="rect">
                  <a:fillToRect r="100000" b="100000"/>
                </a:path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6" name="Rectangle 7"/>
              <p:cNvSpPr>
                <a:spLocks noChangeArrowheads="1"/>
              </p:cNvSpPr>
              <p:nvPr userDrawn="1"/>
            </p:nvSpPr>
            <p:spPr bwMode="auto">
              <a:xfrm>
                <a:off x="240" y="253"/>
                <a:ext cx="5512" cy="4299"/>
              </a:xfrm>
              <a:prstGeom prst="rect">
                <a:avLst/>
              </a:prstGeom>
              <a:gradFill rotWithShape="0"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path path="rect">
                  <a:fillToRect r="100000" b="100000"/>
                </a:path>
              </a:gra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pt-BR"/>
              </a:p>
            </p:txBody>
          </p:sp>
        </p:grpSp>
        <p:grpSp>
          <p:nvGrpSpPr>
            <p:cNvPr id="9" name="Group 8"/>
            <p:cNvGrpSpPr>
              <a:grpSpLocks/>
            </p:cNvGrpSpPr>
            <p:nvPr userDrawn="1"/>
          </p:nvGrpSpPr>
          <p:grpSpPr bwMode="auto">
            <a:xfrm>
              <a:off x="4080" y="2837"/>
              <a:ext cx="1440" cy="1520"/>
              <a:chOff x="4080" y="2837"/>
              <a:chExt cx="1440" cy="1520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5424" y="4256"/>
                <a:ext cx="96" cy="101"/>
              </a:xfrm>
              <a:prstGeom prst="rect">
                <a:avLst/>
              </a:prstGeom>
              <a:solidFill>
                <a:srgbClr val="FF00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5232" y="4256"/>
                <a:ext cx="96" cy="101"/>
              </a:xfrm>
              <a:prstGeom prst="rect">
                <a:avLst/>
              </a:prstGeom>
              <a:solidFill>
                <a:srgbClr val="FF80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5040" y="4256"/>
                <a:ext cx="96" cy="101"/>
              </a:xfrm>
              <a:prstGeom prst="rect">
                <a:avLst/>
              </a:prstGeom>
              <a:solidFill>
                <a:srgbClr val="FFFF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4848" y="4256"/>
                <a:ext cx="96" cy="101"/>
              </a:xfrm>
              <a:prstGeom prst="rect">
                <a:avLst/>
              </a:prstGeom>
              <a:solidFill>
                <a:srgbClr val="00FF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4656" y="4256"/>
                <a:ext cx="96" cy="101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4464" y="4256"/>
                <a:ext cx="96" cy="101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6" name="Rectangle 15"/>
              <p:cNvSpPr>
                <a:spLocks noChangeArrowheads="1"/>
              </p:cNvSpPr>
              <p:nvPr/>
            </p:nvSpPr>
            <p:spPr bwMode="auto">
              <a:xfrm>
                <a:off x="4272" y="4256"/>
                <a:ext cx="96" cy="101"/>
              </a:xfrm>
              <a:prstGeom prst="rect">
                <a:avLst/>
              </a:prstGeom>
              <a:solidFill>
                <a:srgbClr val="FF00FF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4080" y="4256"/>
                <a:ext cx="96" cy="101"/>
              </a:xfrm>
              <a:prstGeom prst="rect">
                <a:avLst/>
              </a:prstGeom>
              <a:solidFill>
                <a:srgbClr val="A000A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5424" y="4053"/>
                <a:ext cx="96" cy="102"/>
              </a:xfrm>
              <a:prstGeom prst="rect">
                <a:avLst/>
              </a:prstGeom>
              <a:solidFill>
                <a:srgbClr val="FF80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5424" y="3851"/>
                <a:ext cx="96" cy="101"/>
              </a:xfrm>
              <a:prstGeom prst="rect">
                <a:avLst/>
              </a:prstGeom>
              <a:solidFill>
                <a:srgbClr val="FFFF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5424" y="3648"/>
                <a:ext cx="96" cy="101"/>
              </a:xfrm>
              <a:prstGeom prst="rect">
                <a:avLst/>
              </a:prstGeom>
              <a:solidFill>
                <a:srgbClr val="00FF0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1" name="Rectangle 20"/>
              <p:cNvSpPr>
                <a:spLocks noChangeArrowheads="1"/>
              </p:cNvSpPr>
              <p:nvPr/>
            </p:nvSpPr>
            <p:spPr bwMode="auto">
              <a:xfrm>
                <a:off x="5424" y="3445"/>
                <a:ext cx="96" cy="102"/>
              </a:xfrm>
              <a:prstGeom prst="rect">
                <a:avLst/>
              </a:prstGeom>
              <a:solidFill>
                <a:srgbClr val="00FFFF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2" name="Rectangle 21"/>
              <p:cNvSpPr>
                <a:spLocks noChangeArrowheads="1"/>
              </p:cNvSpPr>
              <p:nvPr/>
            </p:nvSpPr>
            <p:spPr bwMode="auto">
              <a:xfrm>
                <a:off x="5424" y="3243"/>
                <a:ext cx="96" cy="101"/>
              </a:xfrm>
              <a:prstGeom prst="rect">
                <a:avLst/>
              </a:prstGeom>
              <a:solidFill>
                <a:srgbClr val="0000FF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5424" y="3040"/>
                <a:ext cx="96" cy="101"/>
              </a:xfrm>
              <a:prstGeom prst="rect">
                <a:avLst/>
              </a:prstGeom>
              <a:solidFill>
                <a:srgbClr val="FF00FF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5424" y="2837"/>
                <a:ext cx="96" cy="102"/>
              </a:xfrm>
              <a:prstGeom prst="rect">
                <a:avLst/>
              </a:prstGeom>
              <a:solidFill>
                <a:srgbClr val="A000A0"/>
              </a:solidFill>
              <a:ln w="12700">
                <a:noFill/>
                <a:miter lim="800000"/>
                <a:headEnd/>
                <a:tailEnd/>
              </a:ln>
              <a:effectLst>
                <a:outerShdw dist="53882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pt-B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35512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4" r:id="rId1"/>
    <p:sldLayoutId id="2147484015" r:id="rId2"/>
    <p:sldLayoutId id="2147484016" r:id="rId3"/>
    <p:sldLayoutId id="2147484017" r:id="rId4"/>
    <p:sldLayoutId id="2147484018" r:id="rId5"/>
    <p:sldLayoutId id="2147484019" r:id="rId6"/>
    <p:sldLayoutId id="2147484020" r:id="rId7"/>
    <p:sldLayoutId id="2147484021" r:id="rId8"/>
    <p:sldLayoutId id="2147484022" r:id="rId9"/>
    <p:sldLayoutId id="2147484023" r:id="rId10"/>
    <p:sldLayoutId id="2147484024" r:id="rId11"/>
    <p:sldLayoutId id="214748402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539381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>
                <a:latin typeface="Calibri" pitchFamily="34" charset="0"/>
              </a:rPr>
              <a:t>Contabilidade Gerencial</a:t>
            </a:r>
            <a:endParaRPr lang="pt-BR" sz="4400" dirty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3" y="42675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Profº. </a:t>
            </a:r>
            <a:r>
              <a:rPr lang="pt-BR" sz="2800" b="1" dirty="0">
                <a:latin typeface="Calibri" pitchFamily="34" charset="0"/>
              </a:rPr>
              <a:t>Altair </a:t>
            </a:r>
            <a:r>
              <a:rPr lang="pt-BR" sz="2800" b="1" dirty="0" err="1">
                <a:latin typeface="Calibri" pitchFamily="34" charset="0"/>
              </a:rPr>
              <a:t>Borgert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39775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graphicFrame>
        <p:nvGraphicFramePr>
          <p:cNvPr id="400493" name="Group 109"/>
          <p:cNvGraphicFramePr>
            <a:graphicFrameLocks noGrp="1"/>
          </p:cNvGraphicFramePr>
          <p:nvPr>
            <p:ph type="tbl" idx="1"/>
          </p:nvPr>
        </p:nvGraphicFramePr>
        <p:xfrm>
          <a:off x="1333500" y="1790716"/>
          <a:ext cx="6623050" cy="4114800"/>
        </p:xfrm>
        <a:graphic>
          <a:graphicData uri="http://schemas.openxmlformats.org/drawingml/2006/table">
            <a:tbl>
              <a:tblPr/>
              <a:tblGrid>
                <a:gridCol w="3082874"/>
                <a:gridCol w="3540176"/>
              </a:tblGrid>
              <a:tr h="40163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Departamentos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Atividades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401637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Prensagem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Preparar massas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Operar máquinas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Esmaltação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Diluir componentes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Estampar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Carregar esteiras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Embalagem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0163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Despachar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2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143768" y="6691334"/>
            <a:ext cx="1905000" cy="457200"/>
          </a:xfrm>
        </p:spPr>
        <p:txBody>
          <a:bodyPr/>
          <a:lstStyle/>
          <a:p>
            <a:fld id="{7BE5E869-31A8-4AFC-AED4-FF342C7D6B27}" type="slidenum">
              <a:rPr lang="pt-BR"/>
              <a:pPr/>
              <a:t>10</a:t>
            </a:fld>
            <a:endParaRPr lang="pt-BR" dirty="0"/>
          </a:p>
        </p:txBody>
      </p:sp>
      <p:sp>
        <p:nvSpPr>
          <p:cNvPr id="400491" name="Text Box 107"/>
          <p:cNvSpPr txBox="1">
            <a:spLocks noChangeArrowheads="1"/>
          </p:cNvSpPr>
          <p:nvPr/>
        </p:nvSpPr>
        <p:spPr bwMode="auto">
          <a:xfrm>
            <a:off x="1333499" y="6146089"/>
            <a:ext cx="6621487" cy="830997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Identificação </a:t>
            </a:r>
            <a:r>
              <a:rPr lang="pt-BR" dirty="0"/>
              <a:t>das atividades relevantes por departamento</a:t>
            </a:r>
          </a:p>
        </p:txBody>
      </p:sp>
      <p:sp>
        <p:nvSpPr>
          <p:cNvPr id="6" name="CaixaDeTexto 5"/>
          <p:cNvSpPr txBox="1">
            <a:spLocks noChangeArrowheads="1"/>
          </p:cNvSpPr>
          <p:nvPr/>
        </p:nvSpPr>
        <p:spPr bwMode="auto">
          <a:xfrm>
            <a:off x="5454686" y="1333484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12 </a:t>
            </a:r>
            <a:r>
              <a:rPr lang="pt-BR" sz="1800" b="1" dirty="0"/>
              <a:t>– pág. </a:t>
            </a:r>
            <a:r>
              <a:rPr lang="pt-BR" sz="1800" b="1" dirty="0" smtClean="0"/>
              <a:t>81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5313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sp>
        <p:nvSpPr>
          <p:cNvPr id="71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143768" y="6691334"/>
            <a:ext cx="1905000" cy="457200"/>
          </a:xfrm>
        </p:spPr>
        <p:txBody>
          <a:bodyPr/>
          <a:lstStyle/>
          <a:p>
            <a:fld id="{5CD90C30-505A-448F-88F3-D9613B35206E}" type="slidenum">
              <a:rPr lang="pt-BR"/>
              <a:pPr/>
              <a:t>11</a:t>
            </a:fld>
            <a:endParaRPr lang="pt-BR" dirty="0"/>
          </a:p>
        </p:txBody>
      </p:sp>
      <p:sp>
        <p:nvSpPr>
          <p:cNvPr id="402463" name="Text Box 31"/>
          <p:cNvSpPr txBox="1">
            <a:spLocks noChangeArrowheads="1"/>
          </p:cNvSpPr>
          <p:nvPr/>
        </p:nvSpPr>
        <p:spPr bwMode="auto">
          <a:xfrm>
            <a:off x="487335" y="6443983"/>
            <a:ext cx="7983566" cy="461665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Atribuição dos </a:t>
            </a:r>
            <a:r>
              <a:rPr lang="pt-BR" dirty="0"/>
              <a:t>custos departamentais para as atividades </a:t>
            </a:r>
          </a:p>
        </p:txBody>
      </p:sp>
      <p:sp>
        <p:nvSpPr>
          <p:cNvPr id="402581" name="Line 149"/>
          <p:cNvSpPr>
            <a:spLocks noChangeShapeType="1"/>
          </p:cNvSpPr>
          <p:nvPr/>
        </p:nvSpPr>
        <p:spPr bwMode="auto">
          <a:xfrm>
            <a:off x="5153025" y="26590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2630" name="Line 198"/>
          <p:cNvSpPr>
            <a:spLocks noChangeShapeType="1"/>
          </p:cNvSpPr>
          <p:nvPr/>
        </p:nvSpPr>
        <p:spPr bwMode="auto">
          <a:xfrm>
            <a:off x="5153025" y="3482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2678" name="Line 246"/>
          <p:cNvSpPr>
            <a:spLocks noChangeShapeType="1"/>
          </p:cNvSpPr>
          <p:nvPr/>
        </p:nvSpPr>
        <p:spPr bwMode="auto">
          <a:xfrm>
            <a:off x="5153025" y="4306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2725" name="Line 293"/>
          <p:cNvSpPr>
            <a:spLocks noChangeShapeType="1"/>
          </p:cNvSpPr>
          <p:nvPr/>
        </p:nvSpPr>
        <p:spPr bwMode="auto">
          <a:xfrm>
            <a:off x="5153025" y="51308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graphicFrame>
        <p:nvGraphicFramePr>
          <p:cNvPr id="402788" name="Group 356"/>
          <p:cNvGraphicFramePr>
            <a:graphicFrameLocks noGrp="1"/>
          </p:cNvGraphicFramePr>
          <p:nvPr/>
        </p:nvGraphicFramePr>
        <p:xfrm>
          <a:off x="468313" y="1689752"/>
          <a:ext cx="7989887" cy="4572958"/>
        </p:xfrm>
        <a:graphic>
          <a:graphicData uri="http://schemas.openxmlformats.org/drawingml/2006/table">
            <a:tbl>
              <a:tblPr/>
              <a:tblGrid>
                <a:gridCol w="2033587"/>
                <a:gridCol w="2613025"/>
                <a:gridCol w="1571625"/>
                <a:gridCol w="1771650"/>
              </a:tblGrid>
              <a:tr h="35176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Departamentos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Atividades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51766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Prensagem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Preparar massas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22.425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Operar máquinas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22.425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44.850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</a:tr>
              <a:tr h="351766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Esmaltação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Diluir componentes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13.581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Estampar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31.689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45.270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</a:tr>
              <a:tr h="351766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Carregar esteiras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3.804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21.556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25.360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</a:tr>
              <a:tr h="351766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Embalagem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12.927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Despachar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8.618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5176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21.545</a:t>
                      </a:r>
                      <a:endParaRPr kumimoji="0" lang="pt-BR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1E5C3"/>
                    </a:solidFill>
                  </a:tcPr>
                </a:tc>
              </a:tr>
            </a:tbl>
          </a:graphicData>
        </a:graphic>
      </p:graphicFrame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5954752" y="1223946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13 </a:t>
            </a:r>
            <a:r>
              <a:rPr lang="pt-BR" sz="1800" b="1" dirty="0"/>
              <a:t>– pág. </a:t>
            </a:r>
            <a:r>
              <a:rPr lang="pt-BR" sz="1800" b="1" dirty="0" smtClean="0"/>
              <a:t>83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5313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graphicFrame>
        <p:nvGraphicFramePr>
          <p:cNvPr id="403703" name="Group 247"/>
          <p:cNvGraphicFramePr>
            <a:graphicFrameLocks noGrp="1"/>
          </p:cNvGraphicFramePr>
          <p:nvPr>
            <p:ph type="tbl" idx="1"/>
          </p:nvPr>
        </p:nvGraphicFramePr>
        <p:xfrm>
          <a:off x="539750" y="1862138"/>
          <a:ext cx="8134350" cy="3566160"/>
        </p:xfrm>
        <a:graphic>
          <a:graphicData uri="http://schemas.openxmlformats.org/drawingml/2006/table">
            <a:tbl>
              <a:tblPr/>
              <a:tblGrid>
                <a:gridCol w="2230438"/>
                <a:gridCol w="2663825"/>
                <a:gridCol w="3240087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Departamentos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Atividades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Direcionadores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Prensagem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Preparar massas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Kg de massa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Operar máquinas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de operação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Esmaltação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Diluir componentes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Número de componentes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Estampar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das máquinas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Carregar esteiras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Número de peças (m</a:t>
                      </a:r>
                      <a:r>
                        <a:rPr kumimoji="0" lang="pt-BR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dos fornos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Embalagem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de embalagem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Despachar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Número de lotes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6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143768" y="6691334"/>
            <a:ext cx="1905000" cy="457200"/>
          </a:xfrm>
        </p:spPr>
        <p:txBody>
          <a:bodyPr/>
          <a:lstStyle/>
          <a:p>
            <a:fld id="{82BD9798-BAB2-4FD7-B2AD-995C41542D47}" type="slidenum">
              <a:rPr lang="pt-BR"/>
              <a:pPr/>
              <a:t>12</a:t>
            </a:fld>
            <a:endParaRPr lang="pt-BR" dirty="0"/>
          </a:p>
        </p:txBody>
      </p:sp>
      <p:sp>
        <p:nvSpPr>
          <p:cNvPr id="403459" name="Text Box 3"/>
          <p:cNvSpPr txBox="1">
            <a:spLocks noChangeArrowheads="1"/>
          </p:cNvSpPr>
          <p:nvPr/>
        </p:nvSpPr>
        <p:spPr bwMode="auto">
          <a:xfrm>
            <a:off x="542955" y="5976954"/>
            <a:ext cx="8131145" cy="461665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Levantamento </a:t>
            </a:r>
            <a:r>
              <a:rPr lang="pt-BR" dirty="0"/>
              <a:t>dos direcionadores de atividades </a:t>
            </a:r>
          </a:p>
        </p:txBody>
      </p:sp>
      <p:sp>
        <p:nvSpPr>
          <p:cNvPr id="403460" name="Line 4"/>
          <p:cNvSpPr>
            <a:spLocks noChangeShapeType="1"/>
          </p:cNvSpPr>
          <p:nvPr/>
        </p:nvSpPr>
        <p:spPr bwMode="auto">
          <a:xfrm>
            <a:off x="5153025" y="26590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3461" name="Line 5"/>
          <p:cNvSpPr>
            <a:spLocks noChangeShapeType="1"/>
          </p:cNvSpPr>
          <p:nvPr/>
        </p:nvSpPr>
        <p:spPr bwMode="auto">
          <a:xfrm>
            <a:off x="5153025" y="3482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3462" name="Line 6"/>
          <p:cNvSpPr>
            <a:spLocks noChangeShapeType="1"/>
          </p:cNvSpPr>
          <p:nvPr/>
        </p:nvSpPr>
        <p:spPr bwMode="auto">
          <a:xfrm>
            <a:off x="5153025" y="4306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3463" name="Line 7"/>
          <p:cNvSpPr>
            <a:spLocks noChangeShapeType="1"/>
          </p:cNvSpPr>
          <p:nvPr/>
        </p:nvSpPr>
        <p:spPr bwMode="auto">
          <a:xfrm>
            <a:off x="5153025" y="51308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6169036" y="1333484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14 </a:t>
            </a:r>
            <a:r>
              <a:rPr lang="pt-BR" sz="1800" b="1" dirty="0"/>
              <a:t>– pág. </a:t>
            </a:r>
            <a:r>
              <a:rPr lang="pt-BR" sz="1800" b="1" dirty="0" smtClean="0"/>
              <a:t>84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5313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graphicFrame>
        <p:nvGraphicFramePr>
          <p:cNvPr id="404909" name="Group 429"/>
          <p:cNvGraphicFramePr>
            <a:graphicFrameLocks noGrp="1"/>
          </p:cNvGraphicFramePr>
          <p:nvPr>
            <p:ph type="tbl" idx="1"/>
          </p:nvPr>
        </p:nvGraphicFramePr>
        <p:xfrm>
          <a:off x="285720" y="1790712"/>
          <a:ext cx="8501122" cy="4114804"/>
        </p:xfrm>
        <a:graphic>
          <a:graphicData uri="http://schemas.openxmlformats.org/drawingml/2006/table">
            <a:tbl>
              <a:tblPr/>
              <a:tblGrid>
                <a:gridCol w="3143272"/>
                <a:gridCol w="1071570"/>
                <a:gridCol w="1000132"/>
                <a:gridCol w="1000132"/>
                <a:gridCol w="1071570"/>
                <a:gridCol w="1214446"/>
              </a:tblGrid>
              <a:tr h="4111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Direcionadores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Produtos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Kg de material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37.500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25.000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35.000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15.000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112.500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de operação (horas)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2.900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Número de componentes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das máquinas (horas)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Número de peças (m</a:t>
                      </a:r>
                      <a:r>
                        <a:rPr kumimoji="0" lang="pt-BR" sz="17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30.000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20.000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35.000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15.000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100.000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dos fornos (horas)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Tempo de embalagem (horas)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1.200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Número de lotes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2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143768" y="6691334"/>
            <a:ext cx="1905000" cy="457200"/>
          </a:xfrm>
        </p:spPr>
        <p:txBody>
          <a:bodyPr/>
          <a:lstStyle/>
          <a:p>
            <a:fld id="{FCD93361-2E58-4D50-BB77-61990D1C8387}" type="slidenum">
              <a:rPr lang="pt-BR"/>
              <a:pPr/>
              <a:t>13</a:t>
            </a:fld>
            <a:endParaRPr lang="pt-BR" dirty="0"/>
          </a:p>
        </p:txBody>
      </p:sp>
      <p:sp>
        <p:nvSpPr>
          <p:cNvPr id="404483" name="Text Box 3"/>
          <p:cNvSpPr txBox="1">
            <a:spLocks noChangeArrowheads="1"/>
          </p:cNvSpPr>
          <p:nvPr/>
        </p:nvSpPr>
        <p:spPr bwMode="auto">
          <a:xfrm>
            <a:off x="296847" y="6229669"/>
            <a:ext cx="8489995" cy="461665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Levantamento </a:t>
            </a:r>
            <a:r>
              <a:rPr lang="pt-BR" dirty="0"/>
              <a:t>dos direcionadores de custos das atividades </a:t>
            </a:r>
          </a:p>
        </p:txBody>
      </p:sp>
      <p:sp>
        <p:nvSpPr>
          <p:cNvPr id="404484" name="Line 4"/>
          <p:cNvSpPr>
            <a:spLocks noChangeShapeType="1"/>
          </p:cNvSpPr>
          <p:nvPr/>
        </p:nvSpPr>
        <p:spPr bwMode="auto">
          <a:xfrm>
            <a:off x="5153025" y="26590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4485" name="Line 5"/>
          <p:cNvSpPr>
            <a:spLocks noChangeShapeType="1"/>
          </p:cNvSpPr>
          <p:nvPr/>
        </p:nvSpPr>
        <p:spPr bwMode="auto">
          <a:xfrm>
            <a:off x="5153025" y="3482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4486" name="Line 6"/>
          <p:cNvSpPr>
            <a:spLocks noChangeShapeType="1"/>
          </p:cNvSpPr>
          <p:nvPr/>
        </p:nvSpPr>
        <p:spPr bwMode="auto">
          <a:xfrm>
            <a:off x="5153025" y="4306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4487" name="Line 7"/>
          <p:cNvSpPr>
            <a:spLocks noChangeShapeType="1"/>
          </p:cNvSpPr>
          <p:nvPr/>
        </p:nvSpPr>
        <p:spPr bwMode="auto">
          <a:xfrm>
            <a:off x="5153025" y="51308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6286542" y="1308642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15 </a:t>
            </a:r>
            <a:r>
              <a:rPr lang="pt-BR" sz="1800" b="1" dirty="0"/>
              <a:t>– pág. </a:t>
            </a:r>
            <a:r>
              <a:rPr lang="pt-BR" sz="1800" b="1" dirty="0" smtClean="0"/>
              <a:t>85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43966" y="6691334"/>
            <a:ext cx="365760" cy="385410"/>
          </a:xfrm>
        </p:spPr>
        <p:txBody>
          <a:bodyPr/>
          <a:lstStyle/>
          <a:p>
            <a:fld id="{6509A118-4A2A-428E-8A9F-E24FD30D4C7E}" type="slidenum">
              <a:rPr lang="pt-BR"/>
              <a:pPr/>
              <a:t>14</a:t>
            </a:fld>
            <a:endParaRPr lang="pt-BR" dirty="0"/>
          </a:p>
        </p:txBody>
      </p:sp>
      <p:sp>
        <p:nvSpPr>
          <p:cNvPr id="407556" name="Rectangle 4"/>
          <p:cNvSpPr>
            <a:spLocks noChangeArrowheads="1"/>
          </p:cNvSpPr>
          <p:nvPr/>
        </p:nvSpPr>
        <p:spPr bwMode="auto">
          <a:xfrm>
            <a:off x="457200" y="3886200"/>
            <a:ext cx="8077200" cy="121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7557" name="Rectangle 5"/>
          <p:cNvSpPr>
            <a:spLocks noChangeArrowheads="1"/>
          </p:cNvSpPr>
          <p:nvPr/>
        </p:nvSpPr>
        <p:spPr bwMode="auto">
          <a:xfrm>
            <a:off x="457200" y="5219700"/>
            <a:ext cx="8077200" cy="1066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7558" name="Rectangle 6"/>
          <p:cNvSpPr>
            <a:spLocks noChangeArrowheads="1"/>
          </p:cNvSpPr>
          <p:nvPr/>
        </p:nvSpPr>
        <p:spPr bwMode="auto">
          <a:xfrm>
            <a:off x="457200" y="2705100"/>
            <a:ext cx="8077200" cy="106680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07559" name="Rectangle 7"/>
          <p:cNvSpPr>
            <a:spLocks noChangeArrowheads="1"/>
          </p:cNvSpPr>
          <p:nvPr/>
        </p:nvSpPr>
        <p:spPr bwMode="auto">
          <a:xfrm>
            <a:off x="382588" y="801688"/>
            <a:ext cx="6854825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t-BR" sz="2200" b="1" dirty="0">
                <a:solidFill>
                  <a:srgbClr val="EF0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Aplicação do ABC à Solução do Problema</a:t>
            </a:r>
          </a:p>
        </p:txBody>
      </p:sp>
      <p:sp>
        <p:nvSpPr>
          <p:cNvPr id="407560" name="Rectangle 8"/>
          <p:cNvSpPr>
            <a:spLocks noChangeArrowheads="1"/>
          </p:cNvSpPr>
          <p:nvPr/>
        </p:nvSpPr>
        <p:spPr bwMode="auto">
          <a:xfrm>
            <a:off x="458788" y="1671638"/>
            <a:ext cx="7845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t-BR" sz="2000" b="1" dirty="0">
                <a:latin typeface="Arial" charset="0"/>
              </a:rPr>
              <a:t>Cálculo do Custo do Produto</a:t>
            </a:r>
          </a:p>
        </p:txBody>
      </p:sp>
      <p:grpSp>
        <p:nvGrpSpPr>
          <p:cNvPr id="407561" name="Group 9"/>
          <p:cNvGrpSpPr>
            <a:grpSpLocks/>
          </p:cNvGrpSpPr>
          <p:nvPr/>
        </p:nvGrpSpPr>
        <p:grpSpPr bwMode="auto">
          <a:xfrm>
            <a:off x="228600" y="2794000"/>
            <a:ext cx="8305800" cy="3378200"/>
            <a:chOff x="144" y="1760"/>
            <a:chExt cx="5232" cy="2128"/>
          </a:xfrm>
        </p:grpSpPr>
        <p:sp>
          <p:nvSpPr>
            <p:cNvPr id="407562" name="Text Box 10"/>
            <p:cNvSpPr txBox="1">
              <a:spLocks noChangeArrowheads="1"/>
            </p:cNvSpPr>
            <p:nvPr/>
          </p:nvSpPr>
          <p:spPr bwMode="auto">
            <a:xfrm>
              <a:off x="144" y="1856"/>
              <a:ext cx="2400" cy="201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/>
              <a:r>
                <a:rPr lang="pt-BR" dirty="0">
                  <a:latin typeface="Arial" charset="0"/>
                </a:rPr>
                <a:t>Custo Unit. Direcionador </a:t>
              </a:r>
            </a:p>
            <a:p>
              <a:pPr algn="r" eaLnBrk="0" hangingPunct="0"/>
              <a:endParaRPr lang="pt-BR" dirty="0">
                <a:latin typeface="Arial" charset="0"/>
              </a:endParaRPr>
            </a:p>
            <a:p>
              <a:pPr algn="r" eaLnBrk="0" hangingPunct="0"/>
              <a:endParaRPr lang="pt-BR" dirty="0">
                <a:latin typeface="Arial" charset="0"/>
              </a:endParaRPr>
            </a:p>
            <a:p>
              <a:pPr algn="r" eaLnBrk="0" hangingPunct="0"/>
              <a:r>
                <a:rPr lang="pt-BR" dirty="0">
                  <a:latin typeface="Arial" charset="0"/>
                </a:rPr>
                <a:t>Custo da Atividade Atribuído ao Produto</a:t>
              </a:r>
            </a:p>
            <a:p>
              <a:pPr algn="r" eaLnBrk="0" hangingPunct="0"/>
              <a:endParaRPr lang="pt-BR" sz="1800" dirty="0">
                <a:latin typeface="Arial" charset="0"/>
              </a:endParaRPr>
            </a:p>
            <a:p>
              <a:pPr algn="r" eaLnBrk="0" hangingPunct="0"/>
              <a:endParaRPr lang="pt-BR" sz="1800" dirty="0">
                <a:latin typeface="Arial" charset="0"/>
              </a:endParaRPr>
            </a:p>
            <a:p>
              <a:pPr algn="r" eaLnBrk="0" hangingPunct="0"/>
              <a:r>
                <a:rPr lang="pt-BR" dirty="0">
                  <a:latin typeface="Arial" charset="0"/>
                </a:rPr>
                <a:t>Custo da Atividade por Unidade de Produto</a:t>
              </a:r>
            </a:p>
          </p:txBody>
        </p:sp>
        <p:sp>
          <p:nvSpPr>
            <p:cNvPr id="407563" name="Text Box 11"/>
            <p:cNvSpPr txBox="1">
              <a:spLocks noChangeArrowheads="1"/>
            </p:cNvSpPr>
            <p:nvPr/>
          </p:nvSpPr>
          <p:spPr bwMode="auto">
            <a:xfrm>
              <a:off x="2256" y="1868"/>
              <a:ext cx="576" cy="18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  <a:p>
              <a:pPr algn="r" eaLnBrk="0" hangingPunct="0"/>
              <a:endParaRPr lang="pt-BR" sz="2000" b="1">
                <a:latin typeface="Arial" charset="0"/>
              </a:endParaRPr>
            </a:p>
            <a:p>
              <a:pPr algn="r" eaLnBrk="0" hangingPunct="0"/>
              <a:endParaRPr lang="pt-BR" sz="2000" b="1">
                <a:latin typeface="Arial" charset="0"/>
              </a:endParaRP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endParaRPr lang="pt-BR" sz="3200" b="1">
                <a:latin typeface="Arial" charset="0"/>
              </a:endParaRPr>
            </a:p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</p:txBody>
        </p:sp>
        <p:sp>
          <p:nvSpPr>
            <p:cNvPr id="407564" name="Text Box 12"/>
            <p:cNvSpPr txBox="1">
              <a:spLocks noChangeArrowheads="1"/>
            </p:cNvSpPr>
            <p:nvPr/>
          </p:nvSpPr>
          <p:spPr bwMode="auto">
            <a:xfrm>
              <a:off x="2832" y="1760"/>
              <a:ext cx="2544" cy="21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pt-BR" u="sng" dirty="0">
                  <a:latin typeface="Arial" charset="0"/>
                </a:rPr>
                <a:t>      Custo da Atividade	   </a:t>
              </a:r>
              <a:r>
                <a:rPr lang="pt-BR" dirty="0">
                  <a:latin typeface="Arial" charset="0"/>
                </a:rPr>
                <a:t> </a:t>
              </a:r>
            </a:p>
            <a:p>
              <a:pPr eaLnBrk="0" hangingPunct="0"/>
              <a:r>
                <a:rPr lang="pt-BR" dirty="0">
                  <a:latin typeface="Arial" charset="0"/>
                </a:rPr>
                <a:t>N. Total de Direcionadores </a:t>
              </a:r>
            </a:p>
            <a:p>
              <a:pPr eaLnBrk="0" hangingPunct="0"/>
              <a:endParaRPr lang="pt-BR" dirty="0">
                <a:latin typeface="Arial" charset="0"/>
              </a:endParaRPr>
            </a:p>
            <a:p>
              <a:pPr eaLnBrk="0" hangingPunct="0"/>
              <a:r>
                <a:rPr lang="pt-BR" dirty="0">
                  <a:latin typeface="Arial" charset="0"/>
                </a:rPr>
                <a:t>Custo </a:t>
              </a:r>
              <a:r>
                <a:rPr lang="pt-BR" dirty="0" err="1">
                  <a:latin typeface="Arial" charset="0"/>
                </a:rPr>
                <a:t>Unit</a:t>
              </a:r>
              <a:r>
                <a:rPr lang="pt-BR" dirty="0">
                  <a:latin typeface="Arial" charset="0"/>
                </a:rPr>
                <a:t>. Direcionador</a:t>
              </a:r>
            </a:p>
            <a:p>
              <a:pPr eaLnBrk="0" hangingPunct="0"/>
              <a:r>
                <a:rPr lang="pt-BR" b="1" dirty="0">
                  <a:latin typeface="Arial" charset="0"/>
                </a:rPr>
                <a:t>                X</a:t>
              </a:r>
            </a:p>
            <a:p>
              <a:pPr eaLnBrk="0" hangingPunct="0"/>
              <a:r>
                <a:rPr lang="pt-BR" dirty="0">
                  <a:latin typeface="Arial" charset="0"/>
                </a:rPr>
                <a:t> N. </a:t>
              </a:r>
              <a:r>
                <a:rPr lang="pt-BR" dirty="0" err="1">
                  <a:latin typeface="Arial" charset="0"/>
                </a:rPr>
                <a:t>Direcion</a:t>
              </a:r>
              <a:r>
                <a:rPr lang="pt-BR" dirty="0">
                  <a:latin typeface="Arial" charset="0"/>
                </a:rPr>
                <a:t>. do Produto</a:t>
              </a:r>
            </a:p>
            <a:p>
              <a:pPr eaLnBrk="0" hangingPunct="0"/>
              <a:endParaRPr lang="pt-BR" dirty="0">
                <a:latin typeface="Arial" charset="0"/>
              </a:endParaRPr>
            </a:p>
            <a:p>
              <a:pPr eaLnBrk="0" hangingPunct="0"/>
              <a:r>
                <a:rPr lang="pt-BR" u="sng" dirty="0">
                  <a:latin typeface="Arial" charset="0"/>
                </a:rPr>
                <a:t>Custo Atividade </a:t>
              </a:r>
              <a:r>
                <a:rPr lang="pt-BR" u="sng" dirty="0" err="1">
                  <a:latin typeface="Arial" charset="0"/>
                </a:rPr>
                <a:t>Atr</a:t>
              </a:r>
              <a:r>
                <a:rPr lang="pt-BR" u="sng" dirty="0">
                  <a:latin typeface="Arial" charset="0"/>
                </a:rPr>
                <a:t>. Produto</a:t>
              </a:r>
            </a:p>
            <a:p>
              <a:pPr eaLnBrk="0" hangingPunct="0"/>
              <a:r>
                <a:rPr lang="pt-BR" dirty="0">
                  <a:latin typeface="Arial" charset="0"/>
                </a:rPr>
                <a:t>     Quantidade Produzida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47272" y="6691334"/>
            <a:ext cx="365760" cy="385410"/>
          </a:xfrm>
        </p:spPr>
        <p:txBody>
          <a:bodyPr/>
          <a:lstStyle/>
          <a:p>
            <a:fld id="{C3F21D72-E35A-47A2-968E-47697DD5158D}" type="slidenum">
              <a:rPr lang="pt-BR"/>
              <a:pPr/>
              <a:t>15</a:t>
            </a:fld>
            <a:endParaRPr lang="pt-BR" dirty="0"/>
          </a:p>
        </p:txBody>
      </p:sp>
      <p:sp>
        <p:nvSpPr>
          <p:cNvPr id="408580" name="Rectangle 4"/>
          <p:cNvSpPr>
            <a:spLocks noChangeArrowheads="1"/>
          </p:cNvSpPr>
          <p:nvPr/>
        </p:nvSpPr>
        <p:spPr bwMode="auto">
          <a:xfrm>
            <a:off x="382588" y="801688"/>
            <a:ext cx="6854825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t-BR" sz="2200" b="1">
                <a:solidFill>
                  <a:srgbClr val="EF0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Aplicação do ABC à Solução do Problema</a:t>
            </a:r>
          </a:p>
        </p:txBody>
      </p:sp>
      <p:sp>
        <p:nvSpPr>
          <p:cNvPr id="408581" name="Rectangle 5"/>
          <p:cNvSpPr>
            <a:spLocks noChangeArrowheads="1"/>
          </p:cNvSpPr>
          <p:nvPr/>
        </p:nvSpPr>
        <p:spPr bwMode="auto">
          <a:xfrm>
            <a:off x="458788" y="1671638"/>
            <a:ext cx="7845425" cy="9207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pt-BR" sz="1800" b="1" dirty="0">
                <a:latin typeface="Arial" charset="0"/>
              </a:rPr>
              <a:t>Exemplo: Atividade “Preparar Massas”</a:t>
            </a:r>
          </a:p>
          <a:p>
            <a:pPr eaLnBrk="0" hangingPunct="0">
              <a:spcBef>
                <a:spcPct val="50000"/>
              </a:spcBef>
            </a:pPr>
            <a:r>
              <a:rPr lang="pt-BR" sz="1800" b="1" dirty="0">
                <a:latin typeface="Arial" charset="0"/>
              </a:rPr>
              <a:t>						</a:t>
            </a:r>
            <a:r>
              <a:rPr lang="pt-BR" b="1" dirty="0">
                <a:solidFill>
                  <a:srgbClr val="C00000"/>
                </a:solidFill>
                <a:latin typeface="Arial" charset="0"/>
              </a:rPr>
              <a:t>Produto: A</a:t>
            </a:r>
          </a:p>
        </p:txBody>
      </p:sp>
      <p:grpSp>
        <p:nvGrpSpPr>
          <p:cNvPr id="408588" name="Group 12"/>
          <p:cNvGrpSpPr>
            <a:grpSpLocks/>
          </p:cNvGrpSpPr>
          <p:nvPr/>
        </p:nvGrpSpPr>
        <p:grpSpPr bwMode="auto">
          <a:xfrm>
            <a:off x="-233363" y="3067843"/>
            <a:ext cx="10134601" cy="3379788"/>
            <a:chOff x="-147" y="1760"/>
            <a:chExt cx="6384" cy="2129"/>
          </a:xfrm>
        </p:grpSpPr>
        <p:sp>
          <p:nvSpPr>
            <p:cNvPr id="408583" name="Text Box 7"/>
            <p:cNvSpPr txBox="1">
              <a:spLocks noChangeArrowheads="1"/>
            </p:cNvSpPr>
            <p:nvPr/>
          </p:nvSpPr>
          <p:spPr bwMode="auto">
            <a:xfrm>
              <a:off x="-147" y="1856"/>
              <a:ext cx="2400" cy="201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/>
              <a:r>
                <a:rPr lang="pt-BR" dirty="0">
                  <a:latin typeface="Arial" charset="0"/>
                </a:rPr>
                <a:t>Custo </a:t>
              </a:r>
              <a:r>
                <a:rPr lang="pt-BR" dirty="0" err="1">
                  <a:latin typeface="Arial" charset="0"/>
                </a:rPr>
                <a:t>Unit</a:t>
              </a:r>
              <a:r>
                <a:rPr lang="pt-BR" dirty="0">
                  <a:latin typeface="Arial" charset="0"/>
                </a:rPr>
                <a:t>. Direcionador </a:t>
              </a:r>
            </a:p>
            <a:p>
              <a:pPr algn="r" eaLnBrk="0" hangingPunct="0"/>
              <a:endParaRPr lang="pt-BR" dirty="0">
                <a:latin typeface="Arial" charset="0"/>
              </a:endParaRPr>
            </a:p>
            <a:p>
              <a:pPr algn="r" eaLnBrk="0" hangingPunct="0"/>
              <a:endParaRPr lang="pt-BR" dirty="0">
                <a:latin typeface="Arial" charset="0"/>
              </a:endParaRPr>
            </a:p>
            <a:p>
              <a:pPr algn="r" eaLnBrk="0" hangingPunct="0"/>
              <a:r>
                <a:rPr lang="pt-BR" dirty="0">
                  <a:latin typeface="Arial" charset="0"/>
                </a:rPr>
                <a:t>Custo da Atividade Atribuído ao Produto</a:t>
              </a:r>
            </a:p>
            <a:p>
              <a:pPr algn="r" eaLnBrk="0" hangingPunct="0"/>
              <a:endParaRPr lang="pt-BR" sz="1800" dirty="0">
                <a:latin typeface="Arial" charset="0"/>
              </a:endParaRPr>
            </a:p>
            <a:p>
              <a:pPr algn="r" eaLnBrk="0" hangingPunct="0"/>
              <a:endParaRPr lang="pt-BR" sz="1800" dirty="0">
                <a:latin typeface="Arial" charset="0"/>
              </a:endParaRPr>
            </a:p>
            <a:p>
              <a:pPr algn="r" eaLnBrk="0" hangingPunct="0"/>
              <a:r>
                <a:rPr lang="pt-BR" dirty="0">
                  <a:latin typeface="Arial" charset="0"/>
                </a:rPr>
                <a:t>Custo da Atividade por Unidade de Produto</a:t>
              </a:r>
            </a:p>
          </p:txBody>
        </p:sp>
        <p:sp>
          <p:nvSpPr>
            <p:cNvPr id="408584" name="Text Box 8"/>
            <p:cNvSpPr txBox="1">
              <a:spLocks noChangeArrowheads="1"/>
            </p:cNvSpPr>
            <p:nvPr/>
          </p:nvSpPr>
          <p:spPr bwMode="auto">
            <a:xfrm>
              <a:off x="1965" y="1868"/>
              <a:ext cx="576" cy="18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  <a:p>
              <a:pPr algn="r" eaLnBrk="0" hangingPunct="0"/>
              <a:endParaRPr lang="pt-BR" sz="2000" b="1">
                <a:latin typeface="Arial" charset="0"/>
              </a:endParaRPr>
            </a:p>
            <a:p>
              <a:pPr algn="r" eaLnBrk="0" hangingPunct="0"/>
              <a:endParaRPr lang="pt-BR" sz="2000" b="1">
                <a:latin typeface="Arial" charset="0"/>
              </a:endParaRP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endParaRPr lang="pt-BR" sz="3200" b="1">
                <a:latin typeface="Arial" charset="0"/>
              </a:endParaRPr>
            </a:p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</p:txBody>
        </p:sp>
        <p:sp>
          <p:nvSpPr>
            <p:cNvPr id="408585" name="Text Box 9"/>
            <p:cNvSpPr txBox="1">
              <a:spLocks noChangeArrowheads="1"/>
            </p:cNvSpPr>
            <p:nvPr/>
          </p:nvSpPr>
          <p:spPr bwMode="auto">
            <a:xfrm>
              <a:off x="2541" y="1760"/>
              <a:ext cx="3696" cy="21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pt-BR" u="sng" dirty="0">
                  <a:latin typeface="Arial" charset="0"/>
                </a:rPr>
                <a:t> $ 22.425,24   </a:t>
              </a:r>
              <a:r>
                <a:rPr lang="pt-BR" dirty="0">
                  <a:latin typeface="Arial" charset="0"/>
                </a:rPr>
                <a:t> </a:t>
              </a:r>
            </a:p>
            <a:p>
              <a:pPr eaLnBrk="0" hangingPunct="0"/>
              <a:r>
                <a:rPr lang="pt-BR" dirty="0">
                  <a:latin typeface="Arial" charset="0"/>
                </a:rPr>
                <a:t>     112.500</a:t>
              </a:r>
            </a:p>
            <a:p>
              <a:pPr eaLnBrk="0" hangingPunct="0"/>
              <a:endParaRPr lang="pt-BR" sz="4800" dirty="0">
                <a:latin typeface="Arial" charset="0"/>
              </a:endParaRPr>
            </a:p>
            <a:p>
              <a:pPr eaLnBrk="0" hangingPunct="0"/>
              <a:r>
                <a:rPr lang="pt-BR" dirty="0">
                  <a:latin typeface="Arial" charset="0"/>
                </a:rPr>
                <a:t>$ 0,1993/Kg x 37.500 </a:t>
              </a:r>
              <a:r>
                <a:rPr lang="pt-BR" b="1" dirty="0">
                  <a:latin typeface="Arial" charset="0"/>
                </a:rPr>
                <a:t>=</a:t>
              </a:r>
              <a:r>
                <a:rPr lang="pt-BR" dirty="0">
                  <a:latin typeface="Arial" charset="0"/>
                </a:rPr>
                <a:t> $ 7.475,08</a:t>
              </a:r>
            </a:p>
            <a:p>
              <a:pPr eaLnBrk="0" hangingPunct="0"/>
              <a:endParaRPr lang="pt-BR" dirty="0">
                <a:latin typeface="Arial" charset="0"/>
              </a:endParaRPr>
            </a:p>
            <a:p>
              <a:pPr eaLnBrk="0" hangingPunct="0"/>
              <a:endParaRPr lang="pt-BR" dirty="0">
                <a:latin typeface="Arial" charset="0"/>
              </a:endParaRPr>
            </a:p>
            <a:p>
              <a:pPr eaLnBrk="0" hangingPunct="0"/>
              <a:r>
                <a:rPr lang="pt-BR" u="sng" dirty="0">
                  <a:latin typeface="Arial" charset="0"/>
                </a:rPr>
                <a:t>$ 7.475,08 </a:t>
              </a:r>
            </a:p>
            <a:p>
              <a:pPr eaLnBrk="0" hangingPunct="0"/>
              <a:r>
                <a:rPr lang="pt-BR" dirty="0">
                  <a:latin typeface="Arial" charset="0"/>
                </a:rPr>
                <a:t>  30.000 u</a:t>
              </a:r>
            </a:p>
          </p:txBody>
        </p:sp>
        <p:sp>
          <p:nvSpPr>
            <p:cNvPr id="408586" name="Text Box 10"/>
            <p:cNvSpPr txBox="1">
              <a:spLocks noChangeArrowheads="1"/>
            </p:cNvSpPr>
            <p:nvPr/>
          </p:nvSpPr>
          <p:spPr bwMode="auto">
            <a:xfrm>
              <a:off x="3302" y="1833"/>
              <a:ext cx="576" cy="189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  <a:p>
              <a:pPr algn="r" eaLnBrk="0" hangingPunct="0"/>
              <a:endParaRPr lang="pt-BR" sz="2000" b="1">
                <a:latin typeface="Arial" charset="0"/>
              </a:endParaRPr>
            </a:p>
            <a:p>
              <a:pPr algn="r" eaLnBrk="0" hangingPunct="0"/>
              <a:endParaRPr lang="pt-BR" sz="2000" b="1">
                <a:latin typeface="Arial" charset="0"/>
              </a:endParaRP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endParaRPr lang="pt-BR" b="1">
                <a:latin typeface="Arial" charset="0"/>
              </a:endParaRPr>
            </a:p>
            <a:p>
              <a:pPr algn="r" eaLnBrk="0" hangingPunct="0"/>
              <a:endParaRPr lang="pt-BR" sz="3200" b="1">
                <a:latin typeface="Arial" charset="0"/>
              </a:endParaRPr>
            </a:p>
            <a:p>
              <a:pPr algn="r" eaLnBrk="0" hangingPunct="0"/>
              <a:r>
                <a:rPr lang="pt-BR" b="1">
                  <a:latin typeface="Arial" charset="0"/>
                </a:rPr>
                <a:t>=</a:t>
              </a:r>
            </a:p>
          </p:txBody>
        </p:sp>
      </p:grpSp>
      <p:sp>
        <p:nvSpPr>
          <p:cNvPr id="408587" name="Text Box 11"/>
          <p:cNvSpPr txBox="1">
            <a:spLocks noChangeArrowheads="1"/>
          </p:cNvSpPr>
          <p:nvPr/>
        </p:nvSpPr>
        <p:spPr bwMode="auto">
          <a:xfrm>
            <a:off x="5967413" y="3155138"/>
            <a:ext cx="3429000" cy="301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pt-BR">
                <a:latin typeface="Arial" charset="0"/>
              </a:rPr>
              <a:t> $ 0,1993/Kg</a:t>
            </a:r>
          </a:p>
          <a:p>
            <a:pPr eaLnBrk="0" hangingPunct="0"/>
            <a:endParaRPr lang="pt-BR" sz="4800">
              <a:latin typeface="Arial" charset="0"/>
            </a:endParaRPr>
          </a:p>
          <a:p>
            <a:pPr eaLnBrk="0" hangingPunct="0"/>
            <a:endParaRPr lang="pt-BR" sz="2000">
              <a:latin typeface="Arial" charset="0"/>
            </a:endParaRPr>
          </a:p>
          <a:p>
            <a:pPr eaLnBrk="0" hangingPunct="0"/>
            <a:endParaRPr lang="pt-BR">
              <a:latin typeface="Arial" charset="0"/>
            </a:endParaRPr>
          </a:p>
          <a:p>
            <a:pPr eaLnBrk="0" hangingPunct="0"/>
            <a:endParaRPr lang="pt-BR">
              <a:latin typeface="Arial" charset="0"/>
            </a:endParaRPr>
          </a:p>
          <a:p>
            <a:pPr eaLnBrk="0" hangingPunct="0"/>
            <a:endParaRPr lang="pt-BR">
              <a:latin typeface="Arial" charset="0"/>
            </a:endParaRPr>
          </a:p>
          <a:p>
            <a:pPr eaLnBrk="0" hangingPunct="0"/>
            <a:r>
              <a:rPr lang="pt-BR" b="1">
                <a:solidFill>
                  <a:srgbClr val="040098"/>
                </a:solidFill>
                <a:latin typeface="Arial" charset="0"/>
              </a:rPr>
              <a:t> </a:t>
            </a:r>
            <a:r>
              <a:rPr lang="pt-BR" sz="2800" b="1">
                <a:solidFill>
                  <a:srgbClr val="040098"/>
                </a:solidFill>
                <a:latin typeface="Arial" charset="0"/>
              </a:rPr>
              <a:t>$ 0,2492 /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5313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graphicFrame>
        <p:nvGraphicFramePr>
          <p:cNvPr id="405864" name="Group 360"/>
          <p:cNvGraphicFramePr>
            <a:graphicFrameLocks noGrp="1"/>
          </p:cNvGraphicFramePr>
          <p:nvPr>
            <p:ph type="tbl" idx="1"/>
          </p:nvPr>
        </p:nvGraphicFramePr>
        <p:xfrm>
          <a:off x="685800" y="1700230"/>
          <a:ext cx="7772400" cy="4419600"/>
        </p:xfrm>
        <a:graphic>
          <a:graphicData uri="http://schemas.openxmlformats.org/drawingml/2006/table">
            <a:tbl>
              <a:tblPr/>
              <a:tblGrid>
                <a:gridCol w="2528878"/>
                <a:gridCol w="1357322"/>
                <a:gridCol w="1397000"/>
                <a:gridCol w="1254125"/>
                <a:gridCol w="1235075"/>
              </a:tblGrid>
              <a:tr h="1619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Atividades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PRODUTOS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033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Preparar massas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0,2492</a:t>
                      </a:r>
                      <a:r>
                        <a:rPr kumimoji="0" lang="pt-B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361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0,2492 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0,1993 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0,1993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Operar máquinas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0,2243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0,2803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0,1858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0,2392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Diluir componentes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0,1078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0,1293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0,1293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0,2156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Estampar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0,3697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0,1584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0,2263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0,6338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Carregar esteiras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0,0380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0,0380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0,0380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0,0380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Queimar cerâmica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0,1996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0,2994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0,1369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0,3193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Embalar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0,1795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0,1616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0,0739 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0,1149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Despachar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0,1045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0,0522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0,1045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0,0522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1,4725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1,3685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1,0941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1,8124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8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143768" y="6691334"/>
            <a:ext cx="1905000" cy="457200"/>
          </a:xfrm>
        </p:spPr>
        <p:txBody>
          <a:bodyPr/>
          <a:lstStyle/>
          <a:p>
            <a:fld id="{A10FF7E4-58B7-4C05-A1C0-F6A668F0D6AB}" type="slidenum">
              <a:rPr lang="pt-BR"/>
              <a:pPr/>
              <a:t>16</a:t>
            </a:fld>
            <a:endParaRPr lang="pt-BR" dirty="0"/>
          </a:p>
        </p:txBody>
      </p:sp>
      <p:sp>
        <p:nvSpPr>
          <p:cNvPr id="405507" name="Text Box 3"/>
          <p:cNvSpPr txBox="1">
            <a:spLocks noChangeArrowheads="1"/>
          </p:cNvSpPr>
          <p:nvPr/>
        </p:nvSpPr>
        <p:spPr bwMode="auto">
          <a:xfrm>
            <a:off x="688949" y="6372545"/>
            <a:ext cx="7769252" cy="461665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Custos </a:t>
            </a:r>
            <a:r>
              <a:rPr lang="pt-BR" dirty="0"/>
              <a:t>unitários das atividades por produto</a:t>
            </a:r>
          </a:p>
        </p:txBody>
      </p:sp>
      <p:sp>
        <p:nvSpPr>
          <p:cNvPr id="405508" name="Line 4"/>
          <p:cNvSpPr>
            <a:spLocks noChangeShapeType="1"/>
          </p:cNvSpPr>
          <p:nvPr/>
        </p:nvSpPr>
        <p:spPr bwMode="auto">
          <a:xfrm>
            <a:off x="5153025" y="26590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5509" name="Line 5"/>
          <p:cNvSpPr>
            <a:spLocks noChangeShapeType="1"/>
          </p:cNvSpPr>
          <p:nvPr/>
        </p:nvSpPr>
        <p:spPr bwMode="auto">
          <a:xfrm>
            <a:off x="5153025" y="3482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5510" name="Line 6"/>
          <p:cNvSpPr>
            <a:spLocks noChangeShapeType="1"/>
          </p:cNvSpPr>
          <p:nvPr/>
        </p:nvSpPr>
        <p:spPr bwMode="auto">
          <a:xfrm>
            <a:off x="5153025" y="4306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5511" name="Line 7"/>
          <p:cNvSpPr>
            <a:spLocks noChangeShapeType="1"/>
          </p:cNvSpPr>
          <p:nvPr/>
        </p:nvSpPr>
        <p:spPr bwMode="auto">
          <a:xfrm>
            <a:off x="5153025" y="51308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10" name="CaixaDeTexto 9"/>
          <p:cNvSpPr txBox="1">
            <a:spLocks noChangeArrowheads="1"/>
          </p:cNvSpPr>
          <p:nvPr/>
        </p:nvSpPr>
        <p:spPr bwMode="auto">
          <a:xfrm>
            <a:off x="5942052" y="1237204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16 </a:t>
            </a:r>
            <a:r>
              <a:rPr lang="pt-BR" sz="1800" b="1" dirty="0"/>
              <a:t>– pág. </a:t>
            </a:r>
            <a:r>
              <a:rPr lang="pt-BR" sz="1800" b="1" dirty="0" smtClean="0"/>
              <a:t>86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5313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sp>
        <p:nvSpPr>
          <p:cNvPr id="9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143768" y="6691334"/>
            <a:ext cx="1905000" cy="457200"/>
          </a:xfrm>
        </p:spPr>
        <p:txBody>
          <a:bodyPr/>
          <a:lstStyle/>
          <a:p>
            <a:fld id="{D908FC7A-EB05-48FF-B451-9C43DCBDC59F}" type="slidenum">
              <a:rPr lang="pt-BR"/>
              <a:pPr/>
              <a:t>17</a:t>
            </a:fld>
            <a:endParaRPr lang="pt-BR" dirty="0"/>
          </a:p>
        </p:txBody>
      </p:sp>
      <p:sp>
        <p:nvSpPr>
          <p:cNvPr id="406531" name="Text Box 3"/>
          <p:cNvSpPr txBox="1">
            <a:spLocks noChangeArrowheads="1"/>
          </p:cNvSpPr>
          <p:nvPr/>
        </p:nvSpPr>
        <p:spPr bwMode="auto">
          <a:xfrm>
            <a:off x="396876" y="6158231"/>
            <a:ext cx="8247090" cy="461665"/>
          </a:xfrm>
          <a:prstGeom prst="rect">
            <a:avLst/>
          </a:prstGeom>
          <a:solidFill>
            <a:srgbClr val="F6D3B0"/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dirty="0" smtClean="0"/>
              <a:t>Mapa </a:t>
            </a:r>
            <a:r>
              <a:rPr lang="pt-BR" dirty="0"/>
              <a:t>dos custos unitário (m2) e total dos </a:t>
            </a:r>
            <a:r>
              <a:rPr lang="pt-BR" dirty="0" smtClean="0"/>
              <a:t>produtos </a:t>
            </a:r>
            <a:r>
              <a:rPr lang="pt-BR" dirty="0"/>
              <a:t>pelo ABC</a:t>
            </a:r>
          </a:p>
        </p:txBody>
      </p:sp>
      <p:sp>
        <p:nvSpPr>
          <p:cNvPr id="406532" name="Line 4"/>
          <p:cNvSpPr>
            <a:spLocks noChangeShapeType="1"/>
          </p:cNvSpPr>
          <p:nvPr/>
        </p:nvSpPr>
        <p:spPr bwMode="auto">
          <a:xfrm>
            <a:off x="5153025" y="26590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6533" name="Line 5"/>
          <p:cNvSpPr>
            <a:spLocks noChangeShapeType="1"/>
          </p:cNvSpPr>
          <p:nvPr/>
        </p:nvSpPr>
        <p:spPr bwMode="auto">
          <a:xfrm>
            <a:off x="5153025" y="348297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6534" name="Line 6"/>
          <p:cNvSpPr>
            <a:spLocks noChangeShapeType="1"/>
          </p:cNvSpPr>
          <p:nvPr/>
        </p:nvSpPr>
        <p:spPr bwMode="auto">
          <a:xfrm>
            <a:off x="5153025" y="4306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sp>
        <p:nvSpPr>
          <p:cNvPr id="406535" name="Line 7"/>
          <p:cNvSpPr>
            <a:spLocks noChangeShapeType="1"/>
          </p:cNvSpPr>
          <p:nvPr/>
        </p:nvSpPr>
        <p:spPr bwMode="auto">
          <a:xfrm>
            <a:off x="5153025" y="51308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pt-BR"/>
          </a:p>
        </p:txBody>
      </p:sp>
      <p:graphicFrame>
        <p:nvGraphicFramePr>
          <p:cNvPr id="406925" name="Group 3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072513"/>
              </p:ext>
            </p:extLst>
          </p:nvPr>
        </p:nvGraphicFramePr>
        <p:xfrm>
          <a:off x="396875" y="1882156"/>
          <a:ext cx="8247091" cy="4023360"/>
        </p:xfrm>
        <a:graphic>
          <a:graphicData uri="http://schemas.openxmlformats.org/drawingml/2006/table">
            <a:tbl>
              <a:tblPr/>
              <a:tblGrid>
                <a:gridCol w="2971842"/>
                <a:gridCol w="1066683"/>
                <a:gridCol w="1035563"/>
                <a:gridCol w="1035564"/>
                <a:gridCol w="1033835"/>
                <a:gridCol w="1103604"/>
              </a:tblGrid>
              <a:tr h="1619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ITENS DE CUSTO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PRODUTO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Massa utilizada na produção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28.125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18.750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84.375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Esmalte consumido na prod.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11.400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7.600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13.300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5.700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Mão-de-obra direta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22.500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15.750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65.250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Soma - Custos Diretos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62.025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44.350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55.300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25.950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187.625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Custos Indiretos de Produção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44.176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27.370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38.293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27.186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137.025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106.201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71.720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93.593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53.136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324.650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FF00"/>
                        </a:buClr>
                        <a:buSzPct val="75000"/>
                        <a:buFont typeface="Monotype Sorts" pitchFamily="2" charset="2"/>
                        <a:buNone/>
                        <a:tabLst/>
                      </a:pP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Quantidade Total (m</a:t>
                      </a:r>
                      <a:r>
                        <a:rPr kumimoji="0" lang="pt-BR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100.000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Custo Unitário ($/m</a:t>
                      </a:r>
                      <a:r>
                        <a:rPr kumimoji="0" lang="pt-BR" sz="18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3,5400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3,5860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2,6741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3,5424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3,2465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06905" name="Rectangle 377"/>
          <p:cNvSpPr>
            <a:spLocks noChangeArrowheads="1"/>
          </p:cNvSpPr>
          <p:nvPr/>
        </p:nvSpPr>
        <p:spPr bwMode="auto">
          <a:xfrm>
            <a:off x="-2792413" y="4986338"/>
            <a:ext cx="184150" cy="6254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pt-BR" sz="1100"/>
              <a:t/>
            </a:r>
            <a:br>
              <a:rPr lang="pt-BR" sz="1100"/>
            </a:br>
            <a:endParaRPr lang="pt-BR"/>
          </a:p>
        </p:txBody>
      </p:sp>
      <p:sp>
        <p:nvSpPr>
          <p:cNvPr id="11" name="CaixaDeTexto 10"/>
          <p:cNvSpPr txBox="1">
            <a:spLocks noChangeArrowheads="1"/>
          </p:cNvSpPr>
          <p:nvPr/>
        </p:nvSpPr>
        <p:spPr bwMode="auto">
          <a:xfrm>
            <a:off x="6143666" y="1333484"/>
            <a:ext cx="2500300" cy="369332"/>
          </a:xfrm>
          <a:prstGeom prst="rect">
            <a:avLst/>
          </a:prstGeom>
          <a:solidFill>
            <a:srgbClr val="FCFEB9"/>
          </a:solidFill>
          <a:ln w="9525">
            <a:solidFill>
              <a:srgbClr val="3C002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800" b="1" dirty="0"/>
              <a:t>Quadro </a:t>
            </a:r>
            <a:r>
              <a:rPr lang="pt-BR" sz="1800" b="1" dirty="0" smtClean="0"/>
              <a:t>17 </a:t>
            </a:r>
            <a:r>
              <a:rPr lang="pt-BR" sz="1800" b="1" dirty="0"/>
              <a:t>– pág. </a:t>
            </a:r>
            <a:r>
              <a:rPr lang="pt-BR" sz="1800" b="1" dirty="0" smtClean="0"/>
              <a:t>87</a:t>
            </a:r>
            <a:endParaRPr lang="pt-B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683568" y="1891308"/>
            <a:ext cx="7725544" cy="792162"/>
          </a:xfrm>
        </p:spPr>
        <p:txBody>
          <a:bodyPr/>
          <a:lstStyle/>
          <a:p>
            <a:pPr>
              <a:defRPr/>
            </a:pPr>
            <a:r>
              <a:rPr lang="pt-BR" dirty="0" err="1" smtClean="0">
                <a:latin typeface="Calibri" pitchFamily="34" charset="0"/>
              </a:rPr>
              <a:t>Videoaula</a:t>
            </a:r>
            <a:r>
              <a:rPr lang="pt-BR" dirty="0" smtClean="0">
                <a:latin typeface="Calibri" pitchFamily="34" charset="0"/>
              </a:rPr>
              <a:t> 5</a:t>
            </a:r>
            <a:endParaRPr lang="nso-ZA" dirty="0" smtClean="0">
              <a:latin typeface="Calibri" pitchFamily="34" charset="0"/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755576" y="3321124"/>
            <a:ext cx="7772400" cy="4114800"/>
          </a:xfrm>
        </p:spPr>
        <p:txBody>
          <a:bodyPr/>
          <a:lstStyle/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pt-BR" sz="6000" b="1" dirty="0" smtClean="0">
                <a:solidFill>
                  <a:schemeClr val="tx2">
                    <a:lumMod val="25000"/>
                  </a:schemeClr>
                </a:solidFill>
              </a:rPr>
              <a:t>CUSTEIO BASEADO EM ATIVIDADES</a:t>
            </a:r>
          </a:p>
          <a:p>
            <a:pPr algn="ctr">
              <a:lnSpc>
                <a:spcPct val="90000"/>
              </a:lnSpc>
              <a:buFont typeface="Monotype Sorts" pitchFamily="2" charset="2"/>
              <a:buNone/>
            </a:pPr>
            <a:r>
              <a:rPr lang="pt-BR" sz="6000" b="1" dirty="0" smtClean="0">
                <a:solidFill>
                  <a:schemeClr val="tx2">
                    <a:lumMod val="25000"/>
                  </a:schemeClr>
                </a:solidFill>
              </a:rPr>
              <a:t>(ABC)</a:t>
            </a:r>
            <a:endParaRPr lang="pt-BR" sz="6000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1EF28-52B0-424E-AC4E-0615C8F2A98C}" type="slidenum">
              <a:rPr lang="pt-BR"/>
              <a:pPr/>
              <a:t>3</a:t>
            </a:fld>
            <a:endParaRPr lang="pt-BR"/>
          </a:p>
        </p:txBody>
      </p:sp>
      <p:sp>
        <p:nvSpPr>
          <p:cNvPr id="244738" name="Rectangle 2"/>
          <p:cNvSpPr>
            <a:spLocks noChangeArrowheads="1"/>
          </p:cNvSpPr>
          <p:nvPr/>
        </p:nvSpPr>
        <p:spPr bwMode="auto">
          <a:xfrm>
            <a:off x="457200" y="609600"/>
            <a:ext cx="8190072" cy="31059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defTabSz="762000" eaLnBrk="0" hangingPunct="0">
              <a:spcBef>
                <a:spcPts val="600"/>
              </a:spcBef>
            </a:pPr>
            <a:r>
              <a:rPr lang="pt-BR" b="1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pt-BR" sz="3200" b="1" dirty="0">
                <a:solidFill>
                  <a:srgbClr val="040098"/>
                </a:solidFill>
                <a:latin typeface="Arial" charset="0"/>
              </a:rPr>
              <a:t>Em resposta ao:</a:t>
            </a:r>
          </a:p>
          <a:p>
            <a:pPr marL="571500" lvl="1" defTabSz="762000" eaLnBrk="0" hangingPunct="0">
              <a:spcBef>
                <a:spcPts val="600"/>
              </a:spcBef>
              <a:buClr>
                <a:srgbClr val="EF0101"/>
              </a:buClr>
              <a:buSzPct val="120000"/>
              <a:buFont typeface="Wingdings" pitchFamily="2" charset="2"/>
              <a:buChar char="ü"/>
            </a:pPr>
            <a:r>
              <a:rPr lang="pt-BR" b="1" dirty="0">
                <a:latin typeface="Arial" charset="0"/>
              </a:rPr>
              <a:t>  avanço tecnológico </a:t>
            </a:r>
          </a:p>
          <a:p>
            <a:pPr marL="571500" lvl="1" defTabSz="762000" eaLnBrk="0" hangingPunct="0">
              <a:spcBef>
                <a:spcPts val="600"/>
              </a:spcBef>
              <a:buClr>
                <a:srgbClr val="EF0101"/>
              </a:buClr>
              <a:buSzPct val="120000"/>
              <a:buFont typeface="Wingdings" pitchFamily="2" charset="2"/>
              <a:buChar char="ü"/>
            </a:pPr>
            <a:r>
              <a:rPr lang="pt-BR" b="1" dirty="0">
                <a:latin typeface="Arial" charset="0"/>
              </a:rPr>
              <a:t>  crescente complexidade dos sistemas de </a:t>
            </a:r>
            <a:r>
              <a:rPr lang="pt-BR" b="1" dirty="0" smtClean="0">
                <a:latin typeface="Arial" charset="0"/>
              </a:rPr>
              <a:t>			produção</a:t>
            </a:r>
            <a:endParaRPr lang="pt-BR" b="1" dirty="0">
              <a:latin typeface="Arial" charset="0"/>
            </a:endParaRPr>
          </a:p>
          <a:p>
            <a:pPr marL="571500" lvl="1" defTabSz="762000" eaLnBrk="0" hangingPunct="0">
              <a:spcBef>
                <a:spcPts val="600"/>
              </a:spcBef>
              <a:buClr>
                <a:srgbClr val="EF0101"/>
              </a:buClr>
              <a:buSzPct val="120000"/>
              <a:buFont typeface="Wingdings" pitchFamily="2" charset="2"/>
              <a:buChar char="ü"/>
            </a:pPr>
            <a:r>
              <a:rPr lang="pt-BR" b="1" dirty="0">
                <a:latin typeface="Arial" charset="0"/>
              </a:rPr>
              <a:t>  custos indiretos/fixos que vêm aumentando </a:t>
            </a:r>
            <a:r>
              <a:rPr lang="pt-BR" b="1" dirty="0" smtClean="0">
                <a:latin typeface="Arial" charset="0"/>
              </a:rPr>
              <a:t>			continuamente</a:t>
            </a:r>
            <a:endParaRPr lang="pt-BR" b="1" dirty="0">
              <a:latin typeface="Arial" charset="0"/>
            </a:endParaRPr>
          </a:p>
          <a:p>
            <a:pPr marL="571500" lvl="1" defTabSz="762000" eaLnBrk="0" hangingPunct="0">
              <a:spcBef>
                <a:spcPts val="600"/>
              </a:spcBef>
              <a:buClr>
                <a:srgbClr val="EF0101"/>
              </a:buClr>
              <a:buSzPct val="120000"/>
              <a:buFont typeface="Wingdings" pitchFamily="2" charset="2"/>
              <a:buChar char="ü"/>
            </a:pPr>
            <a:r>
              <a:rPr lang="pt-BR" b="1" dirty="0">
                <a:latin typeface="Arial" charset="0"/>
              </a:rPr>
              <a:t>  diversidade de produtos e modelos fabricados</a:t>
            </a:r>
          </a:p>
        </p:txBody>
      </p:sp>
      <p:sp>
        <p:nvSpPr>
          <p:cNvPr id="244739" name="Rectangle 3"/>
          <p:cNvSpPr>
            <a:spLocks noChangeArrowheads="1"/>
          </p:cNvSpPr>
          <p:nvPr/>
        </p:nvSpPr>
        <p:spPr bwMode="auto">
          <a:xfrm>
            <a:off x="690563" y="5130822"/>
            <a:ext cx="7767637" cy="1560512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spcBef>
                <a:spcPct val="50000"/>
              </a:spcBef>
            </a:pPr>
            <a:r>
              <a:rPr lang="pt-BR" dirty="0">
                <a:latin typeface="Arial" charset="0"/>
              </a:rPr>
              <a:t>surgiu o </a:t>
            </a:r>
            <a:r>
              <a:rPr lang="pt-BR" b="1" dirty="0">
                <a:solidFill>
                  <a:srgbClr val="00279F"/>
                </a:solidFill>
                <a:latin typeface="Arial" charset="0"/>
              </a:rPr>
              <a:t>Custeio Baseado em Atividades - ABC</a:t>
            </a:r>
            <a:r>
              <a:rPr lang="pt-BR" dirty="0">
                <a:latin typeface="Arial" charset="0"/>
              </a:rPr>
              <a:t>, como alternativa aos sistemas tradicionais de custeio, com o objetivo de reduzir as distorções causadas pelo rateio arbitrário dos custos indiretos/fixos aos produtos</a:t>
            </a:r>
          </a:p>
        </p:txBody>
      </p:sp>
      <p:sp>
        <p:nvSpPr>
          <p:cNvPr id="244740" name="AutoShape 4"/>
          <p:cNvSpPr>
            <a:spLocks noChangeArrowheads="1"/>
          </p:cNvSpPr>
          <p:nvPr/>
        </p:nvSpPr>
        <p:spPr bwMode="auto">
          <a:xfrm rot="16200000" flipH="1">
            <a:off x="4059238" y="984258"/>
            <a:ext cx="796924" cy="6616700"/>
          </a:xfrm>
          <a:prstGeom prst="rightArrow">
            <a:avLst>
              <a:gd name="adj1" fmla="val 75000"/>
              <a:gd name="adj2" fmla="val 64116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616F-DE54-4F42-B87F-0BE2D867684A}" type="slidenum">
              <a:rPr lang="pt-BR"/>
              <a:pPr/>
              <a:t>4</a:t>
            </a:fld>
            <a:endParaRPr lang="pt-BR"/>
          </a:p>
        </p:txBody>
      </p:sp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838200" y="879475"/>
            <a:ext cx="8077200" cy="828432"/>
          </a:xfrm>
          <a:prstGeom prst="rect">
            <a:avLst/>
          </a:prstGeom>
          <a:solidFill>
            <a:srgbClr val="C1E5C3"/>
          </a:solidFill>
          <a:ln w="127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ctr" defTabSz="762000" eaLnBrk="0" hangingPunct="0">
              <a:spcBef>
                <a:spcPct val="50000"/>
              </a:spcBef>
            </a:pPr>
            <a:r>
              <a:rPr lang="pt-BR" dirty="0" smtClean="0">
                <a:latin typeface="Arial" charset="0"/>
              </a:rPr>
              <a:t>O </a:t>
            </a:r>
            <a:r>
              <a:rPr lang="pt-BR" dirty="0">
                <a:latin typeface="Arial" charset="0"/>
              </a:rPr>
              <a:t>custeio baseado em atividades, foi concebida de modo a possibilitar a análise de custos sob duas óticas:</a:t>
            </a:r>
          </a:p>
        </p:txBody>
      </p:sp>
      <p:graphicFrame>
        <p:nvGraphicFramePr>
          <p:cNvPr id="250883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1143000" y="2160588"/>
          <a:ext cx="7315200" cy="1941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0892" name="Microsoft ClipArt Gallery" r:id="rId4" imgW="4036680" imgH="3114360" progId="">
                  <p:embed/>
                </p:oleObj>
              </mc:Choice>
              <mc:Fallback>
                <p:oleObj name="Microsoft ClipArt Gallery" r:id="rId4" imgW="4036680" imgH="3114360" progId="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160588"/>
                        <a:ext cx="7315200" cy="1941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0884" name="Rectangle 4"/>
          <p:cNvSpPr>
            <a:spLocks noChangeArrowheads="1"/>
          </p:cNvSpPr>
          <p:nvPr/>
        </p:nvSpPr>
        <p:spPr bwMode="auto">
          <a:xfrm>
            <a:off x="611188" y="4344988"/>
            <a:ext cx="3503612" cy="2282825"/>
          </a:xfrm>
          <a:prstGeom prst="rect">
            <a:avLst/>
          </a:prstGeom>
          <a:solidFill>
            <a:srgbClr val="C8FEC8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b="1" dirty="0">
                <a:latin typeface="Arial" charset="0"/>
              </a:rPr>
              <a:t>a) </a:t>
            </a:r>
            <a:r>
              <a:rPr lang="pt-BR" sz="2000" dirty="0">
                <a:latin typeface="Arial" charset="0"/>
              </a:rPr>
              <a:t>a abordagem econômica de custeio, que é uma </a:t>
            </a:r>
            <a:r>
              <a:rPr lang="pt-BR" sz="2000" b="1" dirty="0">
                <a:solidFill>
                  <a:srgbClr val="040098"/>
                </a:solidFill>
                <a:latin typeface="Arial" charset="0"/>
              </a:rPr>
              <a:t>visão vertical</a:t>
            </a:r>
            <a:r>
              <a:rPr lang="pt-BR" sz="2000" dirty="0">
                <a:latin typeface="Arial" charset="0"/>
              </a:rPr>
              <a:t>, no sentido de que apropria os custos aos objetos de custeio através das atividades realizadas em cada departamento</a:t>
            </a:r>
          </a:p>
        </p:txBody>
      </p:sp>
      <p:sp>
        <p:nvSpPr>
          <p:cNvPr id="250885" name="Rectangle 5"/>
          <p:cNvSpPr>
            <a:spLocks noChangeArrowheads="1"/>
          </p:cNvSpPr>
          <p:nvPr/>
        </p:nvSpPr>
        <p:spPr bwMode="auto">
          <a:xfrm>
            <a:off x="4649788" y="4346575"/>
            <a:ext cx="3960812" cy="2282825"/>
          </a:xfrm>
          <a:prstGeom prst="rect">
            <a:avLst/>
          </a:prstGeom>
          <a:solidFill>
            <a:srgbClr val="C8FEC8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b="1">
                <a:latin typeface="Arial" charset="0"/>
              </a:rPr>
              <a:t>b) </a:t>
            </a:r>
            <a:r>
              <a:rPr lang="pt-BR" sz="2000">
                <a:latin typeface="Arial" charset="0"/>
              </a:rPr>
              <a:t>a ótica de aperfeiçoamento dos processos empresariais, que é uma </a:t>
            </a:r>
            <a:r>
              <a:rPr lang="pt-BR" sz="2000" b="1">
                <a:solidFill>
                  <a:srgbClr val="040098"/>
                </a:solidFill>
                <a:latin typeface="Arial" charset="0"/>
              </a:rPr>
              <a:t>visão horizontal</a:t>
            </a:r>
            <a:r>
              <a:rPr lang="pt-BR" sz="2000">
                <a:latin typeface="Arial" charset="0"/>
              </a:rPr>
              <a:t>, no sentido de que capta os custos dos processos através das atividades realizadas nos vários departamentos funcionais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775B2-B89B-4571-9AA2-6C58C63C6F8E}" type="slidenum">
              <a:rPr lang="pt-BR"/>
              <a:pPr/>
              <a:t>5</a:t>
            </a:fld>
            <a:endParaRPr lang="pt-BR"/>
          </a:p>
        </p:txBody>
      </p:sp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382588" y="468313"/>
            <a:ext cx="8380412" cy="62668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  <a:spcAft>
                <a:spcPct val="60000"/>
              </a:spcAft>
            </a:pPr>
            <a:r>
              <a:rPr lang="pt-BR" b="1" dirty="0">
                <a:solidFill>
                  <a:srgbClr val="00279F"/>
                </a:solidFill>
                <a:latin typeface="Arial" charset="0"/>
              </a:rPr>
              <a:t>Os objetivos da implementação de um sistema ABC, relacionam-se com a facilidade e precisão que a administração pode ter para:</a:t>
            </a:r>
          </a:p>
          <a:p>
            <a:pPr defTabSz="762000" eaLnBrk="0" hangingPunct="0">
              <a:spcBef>
                <a:spcPts val="1800"/>
              </a:spcBef>
            </a:pPr>
            <a:r>
              <a:rPr lang="pt-BR" b="1" dirty="0" smtClean="0">
                <a:solidFill>
                  <a:schemeClr val="hlink"/>
                </a:solidFill>
                <a:latin typeface="Arial" charset="0"/>
              </a:rPr>
              <a:t>i. </a:t>
            </a:r>
            <a:r>
              <a:rPr lang="pt-BR" sz="2000" b="1" dirty="0" smtClean="0">
                <a:latin typeface="Arial" charset="0"/>
              </a:rPr>
              <a:t>apurar </a:t>
            </a:r>
            <a:r>
              <a:rPr lang="pt-BR" sz="2000" b="1" dirty="0">
                <a:latin typeface="Arial" charset="0"/>
              </a:rPr>
              <a:t>e controlar os custos de produção, sobretudo os custos </a:t>
            </a:r>
            <a:r>
              <a:rPr lang="pt-BR" sz="2000" b="1" dirty="0" smtClean="0">
                <a:latin typeface="Arial" charset="0"/>
              </a:rPr>
              <a:t>	indiretos de </a:t>
            </a:r>
            <a:r>
              <a:rPr lang="pt-BR" sz="2000" b="1" dirty="0">
                <a:latin typeface="Arial" charset="0"/>
              </a:rPr>
              <a:t>fabricação (overhead);</a:t>
            </a:r>
          </a:p>
          <a:p>
            <a:pPr defTabSz="762000" eaLnBrk="0" hangingPunct="0">
              <a:spcBef>
                <a:spcPts val="1800"/>
              </a:spcBef>
            </a:pPr>
            <a:r>
              <a:rPr lang="pt-BR" sz="2000" b="1" dirty="0">
                <a:latin typeface="Arial" charset="0"/>
              </a:rPr>
              <a:t>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ii. </a:t>
            </a:r>
            <a:r>
              <a:rPr lang="pt-BR" sz="2000" b="1" dirty="0">
                <a:latin typeface="Arial" charset="0"/>
              </a:rPr>
              <a:t>identificar e mensurar os custos da não qualidade (falhas 		</a:t>
            </a:r>
            <a:r>
              <a:rPr lang="pt-BR" sz="2000" b="1" dirty="0" smtClean="0">
                <a:latin typeface="Arial" charset="0"/>
              </a:rPr>
              <a:t>internas </a:t>
            </a:r>
            <a:r>
              <a:rPr lang="pt-BR" sz="2000" b="1" dirty="0">
                <a:latin typeface="Arial" charset="0"/>
              </a:rPr>
              <a:t>e externas, prevenção, avaliação etc.);</a:t>
            </a:r>
          </a:p>
          <a:p>
            <a:pPr defTabSz="762000" eaLnBrk="0" hangingPunct="0">
              <a:spcBef>
                <a:spcPts val="1800"/>
              </a:spcBef>
            </a:pPr>
            <a:r>
              <a:rPr lang="pt-BR" sz="2000" b="1" dirty="0">
                <a:latin typeface="Arial" charset="0"/>
              </a:rPr>
              <a:t>	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iii. </a:t>
            </a:r>
            <a:r>
              <a:rPr lang="pt-BR" sz="2000" b="1" dirty="0">
                <a:latin typeface="Arial" charset="0"/>
              </a:rPr>
              <a:t>levantar informações sobre as oportunidades de 			</a:t>
            </a:r>
            <a:r>
              <a:rPr lang="pt-BR" sz="2000" b="1" dirty="0" smtClean="0">
                <a:latin typeface="Arial" charset="0"/>
              </a:rPr>
              <a:t>eliminação </a:t>
            </a:r>
            <a:r>
              <a:rPr lang="pt-BR" sz="2000" b="1" dirty="0">
                <a:latin typeface="Arial" charset="0"/>
              </a:rPr>
              <a:t>de desperdícios e aperfeiçoamento </a:t>
            </a:r>
            <a:r>
              <a:rPr lang="pt-BR" sz="2000" b="1" dirty="0" smtClean="0">
                <a:latin typeface="Arial" charset="0"/>
              </a:rPr>
              <a:t>			das atividades</a:t>
            </a:r>
            <a:r>
              <a:rPr lang="pt-BR" sz="2000" b="1" dirty="0">
                <a:latin typeface="Arial" charset="0"/>
              </a:rPr>
              <a:t>;</a:t>
            </a:r>
          </a:p>
          <a:p>
            <a:pPr defTabSz="762000" eaLnBrk="0" hangingPunct="0">
              <a:spcBef>
                <a:spcPts val="1800"/>
              </a:spcBef>
            </a:pPr>
            <a:r>
              <a:rPr lang="pt-BR" sz="2000" b="1" dirty="0">
                <a:latin typeface="Arial" charset="0"/>
              </a:rPr>
              <a:t>		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iv. </a:t>
            </a:r>
            <a:r>
              <a:rPr lang="pt-BR" sz="2000" b="1" dirty="0">
                <a:latin typeface="Arial" charset="0"/>
              </a:rPr>
              <a:t>eliminar/reduzir atividades que não agregam </a:t>
            </a:r>
            <a:r>
              <a:rPr lang="pt-BR" sz="2000" b="1" dirty="0" smtClean="0">
                <a:latin typeface="Arial" charset="0"/>
              </a:rPr>
              <a:t>				valor ao </a:t>
            </a:r>
            <a:r>
              <a:rPr lang="pt-BR" sz="2000" b="1" dirty="0">
                <a:latin typeface="Arial" charset="0"/>
              </a:rPr>
              <a:t>produto sob a ótica do cliente;</a:t>
            </a:r>
          </a:p>
          <a:p>
            <a:pPr marL="571500" lvl="1" defTabSz="762000" eaLnBrk="0" hangingPunct="0">
              <a:spcBef>
                <a:spcPts val="1800"/>
              </a:spcBef>
            </a:pPr>
            <a:r>
              <a:rPr lang="pt-BR" sz="2000" b="1" dirty="0">
                <a:latin typeface="Arial" charset="0"/>
              </a:rPr>
              <a:t>			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v. </a:t>
            </a:r>
            <a:r>
              <a:rPr lang="pt-BR" sz="2000" b="1" dirty="0">
                <a:latin typeface="Arial" charset="0"/>
              </a:rPr>
              <a:t>identificar os produtos e clientes mais  					lucrativos;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56F46-3FF0-4D89-BAE5-B8FDAAE9F72F}" type="slidenum">
              <a:rPr lang="pt-BR"/>
              <a:pPr/>
              <a:t>6</a:t>
            </a:fld>
            <a:endParaRPr lang="pt-BR"/>
          </a:p>
        </p:txBody>
      </p:sp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306388" y="565150"/>
            <a:ext cx="8531225" cy="53219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ts val="2400"/>
              </a:spcBef>
            </a:pPr>
            <a:r>
              <a:rPr lang="pt-BR" b="1" dirty="0">
                <a:solidFill>
                  <a:schemeClr val="hlink"/>
                </a:solidFill>
                <a:latin typeface="Arial" charset="0"/>
              </a:rPr>
              <a:t>vi. </a:t>
            </a:r>
            <a:r>
              <a:rPr lang="pt-BR" sz="2000" b="1" dirty="0">
                <a:latin typeface="Arial" charset="0"/>
              </a:rPr>
              <a:t>identificar o custo dos produtos em suas diversas fases;</a:t>
            </a:r>
          </a:p>
          <a:p>
            <a:pPr defTabSz="762000" eaLnBrk="0" hangingPunct="0">
              <a:spcBef>
                <a:spcPts val="2400"/>
              </a:spcBef>
            </a:pPr>
            <a:r>
              <a:rPr lang="pt-BR" sz="2000" b="1" dirty="0">
                <a:latin typeface="Arial" charset="0"/>
              </a:rPr>
              <a:t>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vii. </a:t>
            </a:r>
            <a:r>
              <a:rPr lang="pt-BR" sz="2000" b="1" dirty="0">
                <a:latin typeface="Arial" charset="0"/>
              </a:rPr>
              <a:t>subsidiar o redimensionamento das linhas de produção e </a:t>
            </a:r>
            <a:r>
              <a:rPr lang="pt-BR" sz="2000" b="1" dirty="0" smtClean="0">
                <a:latin typeface="Arial" charset="0"/>
              </a:rPr>
              <a:t>		seus produtos</a:t>
            </a:r>
            <a:r>
              <a:rPr lang="pt-BR" sz="2000" b="1" dirty="0">
                <a:latin typeface="Arial" charset="0"/>
              </a:rPr>
              <a:t>;</a:t>
            </a:r>
          </a:p>
          <a:p>
            <a:pPr defTabSz="762000" eaLnBrk="0" hangingPunct="0">
              <a:spcBef>
                <a:spcPts val="2400"/>
              </a:spcBef>
            </a:pPr>
            <a:r>
              <a:rPr lang="pt-BR" sz="2000" b="1" dirty="0">
                <a:latin typeface="Arial" charset="0"/>
              </a:rPr>
              <a:t>	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viii. </a:t>
            </a:r>
            <a:r>
              <a:rPr lang="pt-BR" sz="2000" b="1" dirty="0">
                <a:latin typeface="Arial" charset="0"/>
              </a:rPr>
              <a:t>subsidiar o redimensionamento da plataforma de </a:t>
            </a:r>
            <a:r>
              <a:rPr lang="pt-BR" sz="2000" b="1" dirty="0" smtClean="0">
                <a:latin typeface="Arial" charset="0"/>
              </a:rPr>
              <a:t>			vendas (</a:t>
            </a:r>
            <a:r>
              <a:rPr lang="pt-BR" sz="2000" b="1" dirty="0">
                <a:latin typeface="Arial" charset="0"/>
              </a:rPr>
              <a:t>distribuidores e revendedores)</a:t>
            </a:r>
          </a:p>
          <a:p>
            <a:pPr defTabSz="762000" eaLnBrk="0" hangingPunct="0">
              <a:spcBef>
                <a:spcPts val="2400"/>
              </a:spcBef>
            </a:pPr>
            <a:r>
              <a:rPr lang="pt-BR" sz="2000" b="1" dirty="0">
                <a:latin typeface="Arial" charset="0"/>
              </a:rPr>
              <a:t>		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ix. </a:t>
            </a:r>
            <a:r>
              <a:rPr lang="pt-BR" sz="2000" b="1" dirty="0">
                <a:latin typeface="Arial" charset="0"/>
              </a:rPr>
              <a:t>melhorar a base de informações para o </a:t>
            </a:r>
            <a:r>
              <a:rPr lang="pt-BR" sz="2000" b="1" dirty="0" smtClean="0">
                <a:latin typeface="Arial" charset="0"/>
              </a:rPr>
              <a:t>					processo </a:t>
            </a:r>
            <a:r>
              <a:rPr lang="pt-BR" sz="2000" b="1" dirty="0">
                <a:latin typeface="Arial" charset="0"/>
              </a:rPr>
              <a:t>de </a:t>
            </a:r>
            <a:r>
              <a:rPr lang="pt-BR" sz="2000" b="1" dirty="0" smtClean="0">
                <a:latin typeface="Arial" charset="0"/>
              </a:rPr>
              <a:t>tomada </a:t>
            </a:r>
            <a:r>
              <a:rPr lang="pt-BR" sz="2000" b="1" dirty="0">
                <a:latin typeface="Arial" charset="0"/>
              </a:rPr>
              <a:t>de decisões;</a:t>
            </a:r>
          </a:p>
          <a:p>
            <a:pPr defTabSz="762000" eaLnBrk="0" hangingPunct="0">
              <a:spcBef>
                <a:spcPts val="2400"/>
              </a:spcBef>
            </a:pPr>
            <a:r>
              <a:rPr lang="pt-BR" sz="2000" b="1" dirty="0">
                <a:latin typeface="Arial" charset="0"/>
              </a:rPr>
              <a:t>				</a:t>
            </a:r>
            <a:r>
              <a:rPr lang="pt-BR" b="1" dirty="0">
                <a:solidFill>
                  <a:schemeClr val="hlink"/>
                </a:solidFill>
                <a:latin typeface="Arial" charset="0"/>
              </a:rPr>
              <a:t>x. </a:t>
            </a:r>
            <a:r>
              <a:rPr lang="pt-BR" sz="2000" b="1" dirty="0">
                <a:latin typeface="Arial" charset="0"/>
              </a:rPr>
              <a:t>estabelecer um conjunto de indicadores </a:t>
            </a:r>
            <a:r>
              <a:rPr lang="pt-BR" sz="2000" b="1" dirty="0" smtClean="0">
                <a:latin typeface="Arial" charset="0"/>
              </a:rPr>
              <a:t>					de desempenho </a:t>
            </a:r>
            <a:r>
              <a:rPr lang="pt-BR" sz="2000" b="1" dirty="0">
                <a:latin typeface="Arial" charset="0"/>
              </a:rPr>
              <a:t>para medir </a:t>
            </a:r>
            <a:r>
              <a:rPr lang="pt-BR" sz="2000" b="1" dirty="0" smtClean="0">
                <a:latin typeface="Arial" charset="0"/>
              </a:rPr>
              <a:t>a 						eficiência </a:t>
            </a:r>
            <a:r>
              <a:rPr lang="pt-BR" sz="2000" b="1" dirty="0">
                <a:latin typeface="Arial" charset="0"/>
              </a:rPr>
              <a:t>e a </a:t>
            </a:r>
            <a:r>
              <a:rPr lang="pt-BR" sz="2000" b="1" dirty="0" smtClean="0">
                <a:latin typeface="Arial" charset="0"/>
              </a:rPr>
              <a:t>eficácia empresarial  					sob </a:t>
            </a:r>
            <a:r>
              <a:rPr lang="pt-BR" sz="2000" b="1" dirty="0">
                <a:latin typeface="Arial" charset="0"/>
              </a:rPr>
              <a:t>os aspectos </a:t>
            </a:r>
            <a:r>
              <a:rPr lang="pt-BR" sz="2000" b="1" dirty="0" smtClean="0">
                <a:latin typeface="Arial" charset="0"/>
              </a:rPr>
              <a:t>produtivo, 						comercial</a:t>
            </a:r>
            <a:r>
              <a:rPr lang="pt-BR" sz="2000" b="1" dirty="0">
                <a:latin typeface="Arial" charset="0"/>
              </a:rPr>
              <a:t>, financeiro e </a:t>
            </a:r>
            <a:r>
              <a:rPr lang="pt-BR" sz="2000" b="1" dirty="0" smtClean="0">
                <a:latin typeface="Arial" charset="0"/>
              </a:rPr>
              <a:t>societário</a:t>
            </a:r>
            <a:r>
              <a:rPr lang="pt-BR" sz="2000" b="1" dirty="0">
                <a:latin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EE53-27C0-4450-AD86-2315DC7FA7E0}" type="slidenum">
              <a:rPr lang="pt-BR"/>
              <a:pPr/>
              <a:t>7</a:t>
            </a:fld>
            <a:endParaRPr lang="pt-BR"/>
          </a:p>
        </p:txBody>
      </p:sp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457200" y="550863"/>
            <a:ext cx="6550025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sz="2800" b="1" i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conceito de atividade</a:t>
            </a:r>
          </a:p>
        </p:txBody>
      </p:sp>
      <p:sp>
        <p:nvSpPr>
          <p:cNvPr id="261123" name="Rectangle 3"/>
          <p:cNvSpPr>
            <a:spLocks noChangeArrowheads="1"/>
          </p:cNvSpPr>
          <p:nvPr/>
        </p:nvSpPr>
        <p:spPr bwMode="auto">
          <a:xfrm>
            <a:off x="685800" y="1676400"/>
            <a:ext cx="7770813" cy="54758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endParaRPr lang="pt-BR" sz="2000" b="1" dirty="0">
              <a:latin typeface="Arial" charset="0"/>
            </a:endParaRPr>
          </a:p>
          <a:p>
            <a:pPr algn="ctr" defTabSz="762000" eaLnBrk="0" hangingPunct="0">
              <a:spcBef>
                <a:spcPct val="50000"/>
              </a:spcBef>
            </a:pPr>
            <a:r>
              <a:rPr lang="pt-BR" b="1" dirty="0">
                <a:solidFill>
                  <a:srgbClr val="00279F"/>
                </a:solidFill>
                <a:latin typeface="Arial" charset="0"/>
              </a:rPr>
              <a:t>“... em sentido restrito, a atividade pode ser definida como um processo que combina, de forma adequada, pessoas, tecnologia, </a:t>
            </a:r>
            <a:r>
              <a:rPr lang="pt-BR" b="1" dirty="0" err="1">
                <a:solidFill>
                  <a:srgbClr val="00279F"/>
                </a:solidFill>
                <a:latin typeface="Arial" charset="0"/>
              </a:rPr>
              <a:t>materias</a:t>
            </a:r>
            <a:r>
              <a:rPr lang="pt-BR" b="1" dirty="0">
                <a:solidFill>
                  <a:srgbClr val="00279F"/>
                </a:solidFill>
                <a:latin typeface="Arial" charset="0"/>
              </a:rPr>
              <a:t>, métodos e seu ambiente, tendo como objetivo a produção de produtos. Em sentido mais amplo, entretanto, a atividade não se refere apenas a processos de manufatura, mas também à produção de projetos, serviços etc., bem como às inúmeras ações de suporte a esses </a:t>
            </a:r>
            <a:r>
              <a:rPr lang="pt-BR" b="1" dirty="0" smtClean="0">
                <a:solidFill>
                  <a:srgbClr val="00279F"/>
                </a:solidFill>
                <a:latin typeface="Arial" charset="0"/>
              </a:rPr>
              <a:t>processos.”</a:t>
            </a:r>
            <a:endParaRPr lang="pt-BR" b="1" dirty="0">
              <a:solidFill>
                <a:srgbClr val="00279F"/>
              </a:solidFill>
              <a:latin typeface="Arial" charset="0"/>
            </a:endParaRPr>
          </a:p>
          <a:p>
            <a:pPr algn="ctr" defTabSz="762000" eaLnBrk="0" hangingPunct="0">
              <a:spcBef>
                <a:spcPct val="50000"/>
              </a:spcBef>
            </a:pPr>
            <a:endParaRPr lang="pt-BR" b="1" dirty="0">
              <a:solidFill>
                <a:srgbClr val="00279F"/>
              </a:solidFill>
              <a:latin typeface="Arial" charset="0"/>
            </a:endParaRPr>
          </a:p>
          <a:p>
            <a:pPr algn="r" defTabSz="762000" eaLnBrk="0" hangingPunct="0">
              <a:spcBef>
                <a:spcPct val="50000"/>
              </a:spcBef>
            </a:pPr>
            <a:r>
              <a:rPr lang="pt-BR" sz="2000" b="1" dirty="0" err="1">
                <a:latin typeface="Arial" charset="0"/>
              </a:rPr>
              <a:t>Nakagawa</a:t>
            </a:r>
            <a:r>
              <a:rPr lang="pt-BR" sz="2000" b="1" dirty="0">
                <a:latin typeface="Arial" charset="0"/>
              </a:rPr>
              <a:t> (1994)</a:t>
            </a:r>
          </a:p>
          <a:p>
            <a:pPr algn="ctr" defTabSz="762000" eaLnBrk="0" hangingPunct="0">
              <a:spcBef>
                <a:spcPct val="50000"/>
              </a:spcBef>
            </a:pPr>
            <a:endParaRPr lang="pt-BR" b="1" dirty="0">
              <a:solidFill>
                <a:srgbClr val="00279F"/>
              </a:solidFill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7A942-A370-4015-BF4C-0BB116CA82A3}" type="slidenum">
              <a:rPr lang="pt-BR"/>
              <a:pPr/>
              <a:t>8</a:t>
            </a:fld>
            <a:endParaRPr lang="pt-BR"/>
          </a:p>
        </p:txBody>
      </p:sp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536575" y="533400"/>
            <a:ext cx="8150225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sz="2800" b="1" i="1">
                <a:solidFill>
                  <a:srgbClr val="00279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 esquema geral da metodologia</a:t>
            </a:r>
          </a:p>
        </p:txBody>
      </p:sp>
      <p:sp>
        <p:nvSpPr>
          <p:cNvPr id="263171" name="Rectangle 3"/>
          <p:cNvSpPr>
            <a:spLocks noChangeArrowheads="1"/>
          </p:cNvSpPr>
          <p:nvPr/>
        </p:nvSpPr>
        <p:spPr bwMode="auto">
          <a:xfrm>
            <a:off x="717579" y="1333484"/>
            <a:ext cx="7997825" cy="5303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defTabSz="762000" eaLnBrk="0" hangingPunct="0">
              <a:spcBef>
                <a:spcPct val="50000"/>
              </a:spcBef>
            </a:pPr>
            <a:r>
              <a:rPr lang="pt-BR" b="1" dirty="0">
                <a:solidFill>
                  <a:srgbClr val="EF0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1) Identificação das atividades relevantes</a:t>
            </a:r>
          </a:p>
          <a:p>
            <a:pPr defTabSz="762000" eaLnBrk="0" hangingPunct="0">
              <a:spcBef>
                <a:spcPct val="50000"/>
              </a:spcBef>
            </a:pPr>
            <a:r>
              <a:rPr lang="pt-BR" sz="1800" b="1" dirty="0">
                <a:latin typeface="Arial" charset="0"/>
              </a:rPr>
              <a:t>	A própria distribuição organizacional da empresa pode facilitar 	nesta tarefa, caso os departamentos executem atividades 		individualizadas;</a:t>
            </a:r>
          </a:p>
          <a:p>
            <a:pPr defTabSz="762000" eaLnBrk="0" hangingPunct="0">
              <a:spcBef>
                <a:spcPct val="50000"/>
              </a:spcBef>
            </a:pPr>
            <a:endParaRPr lang="pt-BR" sz="1000" b="1" dirty="0">
              <a:latin typeface="Arial" charset="0"/>
            </a:endParaRPr>
          </a:p>
          <a:p>
            <a:pPr defTabSz="762000" eaLnBrk="0" hangingPunct="0">
              <a:spcBef>
                <a:spcPct val="50000"/>
              </a:spcBef>
            </a:pPr>
            <a:r>
              <a:rPr lang="pt-BR" b="1" dirty="0">
                <a:solidFill>
                  <a:srgbClr val="EF0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2) Atribuição dos custos às atividades</a:t>
            </a:r>
            <a:r>
              <a:rPr lang="pt-BR" sz="2000" b="1" dirty="0">
                <a:solidFill>
                  <a:schemeClr val="hlink"/>
                </a:solidFill>
                <a:latin typeface="Arial" charset="0"/>
              </a:rPr>
              <a:t> </a:t>
            </a:r>
            <a:endParaRPr lang="pt-BR" sz="2000" b="1" dirty="0">
              <a:latin typeface="Arial" charset="0"/>
            </a:endParaRPr>
          </a:p>
          <a:p>
            <a:pPr defTabSz="762000" eaLnBrk="0" hangingPunct="0">
              <a:spcBef>
                <a:spcPct val="50000"/>
              </a:spcBef>
            </a:pPr>
            <a:r>
              <a:rPr lang="pt-BR" sz="1800" b="1" dirty="0">
                <a:latin typeface="Arial" charset="0"/>
              </a:rPr>
              <a:t>	O custo de uma atividade compreende os sacrifícios em termos 	de recursos necessários para desempenhá-la. </a:t>
            </a:r>
          </a:p>
          <a:p>
            <a:pPr defTabSz="762000" eaLnBrk="0" hangingPunct="0">
              <a:spcBef>
                <a:spcPct val="50000"/>
              </a:spcBef>
            </a:pPr>
            <a:r>
              <a:rPr lang="pt-BR" sz="1200" b="1" dirty="0">
                <a:latin typeface="Arial" charset="0"/>
              </a:rPr>
              <a:t>	</a:t>
            </a:r>
          </a:p>
          <a:p>
            <a:pPr defTabSz="762000" eaLnBrk="0" hangingPunct="0">
              <a:spcBef>
                <a:spcPct val="50000"/>
              </a:spcBef>
            </a:pPr>
            <a:r>
              <a:rPr lang="pt-BR" b="1" dirty="0">
                <a:solidFill>
                  <a:srgbClr val="EF010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3) Atribuição dos custos das atividades aos 	produtos e/ou serviços</a:t>
            </a:r>
            <a:r>
              <a:rPr lang="pt-BR" sz="2000" b="1" dirty="0">
                <a:solidFill>
                  <a:schemeClr val="hlink"/>
                </a:solidFill>
                <a:latin typeface="Arial" charset="0"/>
              </a:rPr>
              <a:t> </a:t>
            </a:r>
            <a:endParaRPr lang="pt-BR" sz="2000" b="1" dirty="0">
              <a:latin typeface="Arial" charset="0"/>
            </a:endParaRPr>
          </a:p>
          <a:p>
            <a:pPr defTabSz="762000" eaLnBrk="0" hangingPunct="0">
              <a:spcBef>
                <a:spcPct val="50000"/>
              </a:spcBef>
            </a:pPr>
            <a:r>
              <a:rPr lang="pt-BR" sz="1800" b="1" dirty="0">
                <a:latin typeface="Arial" charset="0"/>
              </a:rPr>
              <a:t>	Após alocados às atividades, transfere-se o valor dos recursos 	consumidos para os objetos de custeio (produtos e/ou serviços) 	com base nas atividades que os geraram, segundo o 			levantamento do número de direcionadores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39775"/>
            <a:ext cx="7772400" cy="523875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rgbClr val="0033CC"/>
                </a:solidFill>
              </a:rPr>
              <a:t>O caso da Indústria Cerâmica Palhoça Ltda.</a:t>
            </a:r>
          </a:p>
        </p:txBody>
      </p:sp>
      <p:sp>
        <p:nvSpPr>
          <p:cNvPr id="32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7072330" y="6691334"/>
            <a:ext cx="1905000" cy="457200"/>
          </a:xfrm>
        </p:spPr>
        <p:txBody>
          <a:bodyPr/>
          <a:lstStyle/>
          <a:p>
            <a:fld id="{7BE5E869-31A8-4AFC-AED4-FF342C7D6B27}" type="slidenum">
              <a:rPr lang="pt-BR"/>
              <a:pPr/>
              <a:t>9</a:t>
            </a:fld>
            <a:endParaRPr lang="pt-BR" dirty="0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260475" y="2035175"/>
            <a:ext cx="6767513" cy="436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2800" dirty="0">
                <a:latin typeface="Arial" charset="0"/>
              </a:rPr>
              <a:t>Os custos totais alocados aos departamentos produtivos, de acordo com o Quadro </a:t>
            </a:r>
            <a:r>
              <a:rPr lang="pt-BR" sz="2800" dirty="0" smtClean="0">
                <a:latin typeface="Arial" charset="0"/>
              </a:rPr>
              <a:t>8 </a:t>
            </a:r>
            <a:r>
              <a:rPr lang="pt-BR" sz="2800" dirty="0">
                <a:latin typeface="Arial" charset="0"/>
              </a:rPr>
              <a:t>foram:</a:t>
            </a:r>
          </a:p>
          <a:p>
            <a:endParaRPr lang="pt-BR" sz="2800" dirty="0">
              <a:latin typeface="Arial" charset="0"/>
            </a:endParaRPr>
          </a:p>
          <a:p>
            <a:r>
              <a:rPr lang="pt-BR" sz="2800" dirty="0">
                <a:latin typeface="Arial" charset="0"/>
              </a:rPr>
              <a:t>Prensagem: 		  	$ 44.850</a:t>
            </a:r>
          </a:p>
          <a:p>
            <a:r>
              <a:rPr lang="pt-BR" sz="2800" dirty="0" err="1">
                <a:latin typeface="Arial" charset="0"/>
              </a:rPr>
              <a:t>Esmaltação</a:t>
            </a:r>
            <a:r>
              <a:rPr lang="pt-BR" sz="2800" dirty="0">
                <a:latin typeface="Arial" charset="0"/>
              </a:rPr>
              <a:t>:		  	$ 45.270</a:t>
            </a:r>
          </a:p>
          <a:p>
            <a:r>
              <a:rPr lang="pt-BR" sz="2800" dirty="0">
                <a:latin typeface="Arial" charset="0"/>
              </a:rPr>
              <a:t>Queima:		  		$ 25.360</a:t>
            </a:r>
          </a:p>
          <a:p>
            <a:r>
              <a:rPr lang="pt-BR" sz="2800" dirty="0">
                <a:latin typeface="Arial" charset="0"/>
              </a:rPr>
              <a:t>Embalagem:			</a:t>
            </a:r>
            <a:r>
              <a:rPr lang="pt-BR" sz="2800" u="sng" dirty="0">
                <a:latin typeface="Arial" charset="0"/>
              </a:rPr>
              <a:t>$ 21.545</a:t>
            </a:r>
            <a:endParaRPr lang="pt-BR" sz="2800" b="1" dirty="0">
              <a:latin typeface="Arial" charset="0"/>
            </a:endParaRPr>
          </a:p>
          <a:p>
            <a:endParaRPr lang="pt-BR" sz="2800" b="1" dirty="0">
              <a:latin typeface="Arial" charset="0"/>
            </a:endParaRPr>
          </a:p>
          <a:p>
            <a:r>
              <a:rPr lang="pt-BR" sz="2800" b="1" dirty="0">
                <a:latin typeface="Arial" charset="0"/>
              </a:rPr>
              <a:t>Total:			       $ 137.025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</TotalTime>
  <Pages>48</Pages>
  <Words>909</Words>
  <Application>Microsoft Office PowerPoint</Application>
  <PresentationFormat>Personalizar</PresentationFormat>
  <Paragraphs>388</Paragraphs>
  <Slides>17</Slides>
  <Notes>7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7" baseType="lpstr">
      <vt:lpstr>Arial</vt:lpstr>
      <vt:lpstr>Calibri</vt:lpstr>
      <vt:lpstr>Calibri Light</vt:lpstr>
      <vt:lpstr>Monotype Sorts</vt:lpstr>
      <vt:lpstr>Times New Roman</vt:lpstr>
      <vt:lpstr>Wingdings</vt:lpstr>
      <vt:lpstr>EAD 2</vt:lpstr>
      <vt:lpstr>1_EAD 2</vt:lpstr>
      <vt:lpstr>Tema do Office</vt:lpstr>
      <vt:lpstr>Microsoft ClipArt Gallery</vt:lpstr>
      <vt:lpstr>Disciplina: Contabilidade Gerencial</vt:lpstr>
      <vt:lpstr>Videoaula 5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 caso da Indústria Cerâmica Palhoça Ltda.</vt:lpstr>
      <vt:lpstr>O caso da Indústria Cerâmica Palhoça Ltda.</vt:lpstr>
      <vt:lpstr>O caso da Indústria Cerâmica Palhoça Ltda.</vt:lpstr>
      <vt:lpstr>O caso da Indústria Cerâmica Palhoça Ltda.</vt:lpstr>
      <vt:lpstr>O caso da Indústria Cerâmica Palhoça Ltda.</vt:lpstr>
      <vt:lpstr>Apresentação do PowerPoint</vt:lpstr>
      <vt:lpstr>Apresentação do PowerPoint</vt:lpstr>
      <vt:lpstr>O caso da Indústria Cerâmica Palhoça Ltda.</vt:lpstr>
      <vt:lpstr>O caso da Indústria Cerâmica Palhoça Ltda.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Altair Borgert</dc:creator>
  <cp:lastModifiedBy>Altair</cp:lastModifiedBy>
  <cp:revision>128</cp:revision>
  <cp:lastPrinted>1601-01-01T00:00:00Z</cp:lastPrinted>
  <dcterms:created xsi:type="dcterms:W3CDTF">1999-03-12T14:16:14Z</dcterms:created>
  <dcterms:modified xsi:type="dcterms:W3CDTF">2015-03-18T13:21:59Z</dcterms:modified>
</cp:coreProperties>
</file>