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12" r:id="rId2"/>
    <p:sldMasterId id="2147483714" r:id="rId3"/>
  </p:sldMasterIdLst>
  <p:notesMasterIdLst>
    <p:notesMasterId r:id="rId14"/>
  </p:notesMasterIdLst>
  <p:handoutMasterIdLst>
    <p:handoutMasterId r:id="rId15"/>
  </p:handoutMasterIdLst>
  <p:sldIdLst>
    <p:sldId id="322" r:id="rId4"/>
    <p:sldId id="323" r:id="rId5"/>
    <p:sldId id="311" r:id="rId6"/>
    <p:sldId id="258" r:id="rId7"/>
    <p:sldId id="312" r:id="rId8"/>
    <p:sldId id="317" r:id="rId9"/>
    <p:sldId id="318" r:id="rId10"/>
    <p:sldId id="321" r:id="rId11"/>
    <p:sldId id="319" r:id="rId12"/>
    <p:sldId id="320" r:id="rId13"/>
  </p:sldIdLst>
  <p:sldSz cx="9144000" cy="7239000"/>
  <p:notesSz cx="6851650" cy="974725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9F"/>
    <a:srgbClr val="FDE3BA"/>
    <a:srgbClr val="3C0023"/>
    <a:srgbClr val="FCFEB9"/>
    <a:srgbClr val="C8FEC8"/>
    <a:srgbClr val="A2C1FE"/>
    <a:srgbClr val="00BAB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0" y="60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2"/>
    </p:cViewPr>
  </p:sorterViewPr>
  <p:notesViewPr>
    <p:cSldViewPr>
      <p:cViewPr varScale="1">
        <p:scale>
          <a:sx n="35" d="100"/>
          <a:sy n="35" d="100"/>
        </p:scale>
        <p:origin x="-1632" y="-84"/>
      </p:cViewPr>
      <p:guideLst>
        <p:guide orient="horz" pos="3070"/>
        <p:guide pos="21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414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2850" cy="4341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14" tIns="44413" rIns="90414" bIns="44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0000" y="844550"/>
            <a:ext cx="4311650" cy="3413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60658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45411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8604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18499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861703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056289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37572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4256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84717"/>
            <a:ext cx="6858000" cy="252024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802151"/>
            <a:ext cx="6858000" cy="174774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01E606-EEFA-45D7-8F10-0BAB3561B588}" type="datetimeFigureOut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21129-3688-4997-A9FB-DF156CCBFA3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3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D13597-8F1E-41F9-BDEE-87967B290E3A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AE8F1-7431-4790-9DCA-DC423C083FC4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7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85410"/>
            <a:ext cx="1971675" cy="613471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85410"/>
            <a:ext cx="5800725" cy="613471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9F0036-094A-40F1-982B-477DAE38932A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E41F2-B1EF-4F2A-851C-EA0A3538AE3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4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0145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8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DB252F-1177-49C9-AD72-5CC5317D1D49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6148CE-9B64-46D6-8FE4-6B06AFF1EBA2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9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804724"/>
            <a:ext cx="7886700" cy="30112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844434"/>
            <a:ext cx="7886700" cy="15835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DB0B3-6E54-4528-ACA2-4CAEDB5FE172}" type="datetimeFigureOut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3643B-C3A5-4313-8BFA-2641995BAEE8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A558A-D8A2-4E88-ADEB-F1485FC52DF1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B6B7B-1489-44C9-8381-919615D884D8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5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85410"/>
            <a:ext cx="7886700" cy="13992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774561"/>
            <a:ext cx="3868340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644246"/>
            <a:ext cx="3868340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774561"/>
            <a:ext cx="3887391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644246"/>
            <a:ext cx="3887391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BBB7F-1B77-47C9-8130-BDFECA9A19FA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523EE-69B0-4B57-8C71-29DDFC8055CD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3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D4BD0E-77D6-4837-914D-E9B922B5F137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67BF1-67B4-4A7F-91D2-CD0108801506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7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53BA5D-5823-4956-A45F-BBCAFFE7750C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E985E-BEDD-4A60-B706-9AB11BAC5FE8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3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551068-92F5-49E2-BE24-CCFD031EEC54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9550B-D2DB-4B7D-8F2F-362C8A706C6C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9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560535-5D7A-42CB-873F-9BC996163D1A}" type="datetimeFigureOut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92865-167F-498D-8940-651199638C2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4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85410"/>
            <a:ext cx="7886700" cy="139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927049"/>
            <a:ext cx="7886700" cy="4593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E74C0BC-5497-4F88-80DF-11869D2CE9B1}" type="datetimeFigureOut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709481"/>
            <a:ext cx="30861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D39144-F6D3-450C-9D11-BA85629382AC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3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92427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871402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Documento_do_Microsoft_Word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>
                <a:latin typeface="Calibri" pitchFamily="34" charset="0"/>
              </a:rPr>
              <a:t>Altair </a:t>
            </a:r>
            <a:r>
              <a:rPr lang="pt-BR" sz="2800" b="1" dirty="0" err="1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6" name="CaixaDeTexto 5"/>
          <p:cNvSpPr txBox="1">
            <a:spLocks noChangeArrowheads="1"/>
          </p:cNvSpPr>
          <p:nvPr/>
        </p:nvSpPr>
        <p:spPr bwMode="auto">
          <a:xfrm>
            <a:off x="571500" y="5881688"/>
            <a:ext cx="8072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>
                <a:solidFill>
                  <a:srgbClr val="00279F"/>
                </a:solidFill>
              </a:rPr>
              <a:t>Mapa dos custos unitário (m</a:t>
            </a:r>
            <a:r>
              <a:rPr lang="pt-BR" sz="2800" baseline="30000">
                <a:solidFill>
                  <a:srgbClr val="00279F"/>
                </a:solidFill>
              </a:rPr>
              <a:t>2</a:t>
            </a:r>
            <a:r>
              <a:rPr lang="pt-BR" sz="2800">
                <a:solidFill>
                  <a:srgbClr val="00279F"/>
                </a:solidFill>
              </a:rPr>
              <a:t>) e total dos produtos</a:t>
            </a:r>
          </a:p>
        </p:txBody>
      </p:sp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413" y="2333625"/>
            <a:ext cx="89471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CaixaDeTexto 6"/>
          <p:cNvSpPr txBox="1">
            <a:spLocks noChangeArrowheads="1"/>
          </p:cNvSpPr>
          <p:nvPr/>
        </p:nvSpPr>
        <p:spPr bwMode="auto">
          <a:xfrm>
            <a:off x="6616700" y="1865313"/>
            <a:ext cx="2286000" cy="369887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11 – pág. </a:t>
            </a:r>
            <a:r>
              <a:rPr lang="pt-BR" sz="1800" b="1" dirty="0" smtClean="0"/>
              <a:t>72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4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688032" y="3308548"/>
            <a:ext cx="77724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5400" b="1" dirty="0" smtClean="0">
                <a:solidFill>
                  <a:srgbClr val="00279F"/>
                </a:solidFill>
              </a:rPr>
              <a:t>CUSTEIO </a:t>
            </a:r>
            <a:r>
              <a:rPr lang="pt-BR" sz="5400" b="1" dirty="0" smtClean="0">
                <a:solidFill>
                  <a:srgbClr val="00279F"/>
                </a:solidFill>
              </a:rPr>
              <a:t>POR ABSORÇÃO – Com Departamentalização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533400" y="228600"/>
            <a:ext cx="8110566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ESQUEMA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COMPLETO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– </a:t>
            </a:r>
            <a:r>
              <a:rPr lang="pt-BR" sz="20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 Departamentalização</a:t>
            </a:r>
          </a:p>
        </p:txBody>
      </p:sp>
      <p:grpSp>
        <p:nvGrpSpPr>
          <p:cNvPr id="7171" name="Group 69"/>
          <p:cNvGrpSpPr>
            <a:grpSpLocks/>
          </p:cNvGrpSpPr>
          <p:nvPr/>
        </p:nvGrpSpPr>
        <p:grpSpPr bwMode="auto">
          <a:xfrm>
            <a:off x="228600" y="914400"/>
            <a:ext cx="8763000" cy="6172200"/>
            <a:chOff x="144" y="576"/>
            <a:chExt cx="5520" cy="3888"/>
          </a:xfrm>
        </p:grpSpPr>
        <p:sp>
          <p:nvSpPr>
            <p:cNvPr id="7172" name="Text Box 3"/>
            <p:cNvSpPr txBox="1">
              <a:spLocks noChangeArrowheads="1"/>
            </p:cNvSpPr>
            <p:nvPr/>
          </p:nvSpPr>
          <p:spPr bwMode="auto">
            <a:xfrm>
              <a:off x="2016" y="576"/>
              <a:ext cx="720" cy="237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 b="1"/>
                <a:t>Custos</a:t>
              </a:r>
            </a:p>
          </p:txBody>
        </p:sp>
        <p:sp>
          <p:nvSpPr>
            <p:cNvPr id="7173" name="Text Box 4"/>
            <p:cNvSpPr txBox="1">
              <a:spLocks noChangeArrowheads="1"/>
            </p:cNvSpPr>
            <p:nvPr/>
          </p:nvSpPr>
          <p:spPr bwMode="auto">
            <a:xfrm>
              <a:off x="4440" y="576"/>
              <a:ext cx="720" cy="237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 b="1"/>
                <a:t>Despesas</a:t>
              </a:r>
            </a:p>
          </p:txBody>
        </p:sp>
        <p:sp>
          <p:nvSpPr>
            <p:cNvPr id="7174" name="Text Box 5"/>
            <p:cNvSpPr txBox="1">
              <a:spLocks noChangeArrowheads="1"/>
            </p:cNvSpPr>
            <p:nvPr/>
          </p:nvSpPr>
          <p:spPr bwMode="auto">
            <a:xfrm>
              <a:off x="1248" y="1011"/>
              <a:ext cx="720" cy="237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Indiretos</a:t>
              </a:r>
            </a:p>
          </p:txBody>
        </p:sp>
        <p:sp>
          <p:nvSpPr>
            <p:cNvPr id="7175" name="Text Box 6"/>
            <p:cNvSpPr txBox="1">
              <a:spLocks noChangeArrowheads="1"/>
            </p:cNvSpPr>
            <p:nvPr/>
          </p:nvSpPr>
          <p:spPr bwMode="auto">
            <a:xfrm>
              <a:off x="2832" y="1011"/>
              <a:ext cx="672" cy="237"/>
            </a:xfrm>
            <a:prstGeom prst="rect">
              <a:avLst/>
            </a:prstGeom>
            <a:solidFill>
              <a:srgbClr val="FDE3B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Diretos</a:t>
              </a:r>
            </a:p>
          </p:txBody>
        </p:sp>
        <p:sp>
          <p:nvSpPr>
            <p:cNvPr id="7176" name="Text Box 7"/>
            <p:cNvSpPr txBox="1">
              <a:spLocks noChangeArrowheads="1"/>
            </p:cNvSpPr>
            <p:nvPr/>
          </p:nvSpPr>
          <p:spPr bwMode="auto">
            <a:xfrm>
              <a:off x="528" y="1299"/>
              <a:ext cx="624" cy="237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Comuns</a:t>
              </a:r>
            </a:p>
          </p:txBody>
        </p:sp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3360" y="3788"/>
              <a:ext cx="1344" cy="340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lnSpc>
                  <a:spcPct val="80000"/>
                </a:lnSpc>
                <a:spcBef>
                  <a:spcPct val="50000"/>
                </a:spcBef>
              </a:pPr>
              <a:r>
                <a:rPr lang="pt-BR" sz="1800" b="1"/>
                <a:t>Custo dos Produtos Vendidos</a:t>
              </a:r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3936" y="3360"/>
              <a:ext cx="816" cy="23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  <a:defRPr/>
              </a:pPr>
              <a:r>
                <a:rPr lang="pt-BR" sz="1800" dirty="0"/>
                <a:t>Estoque</a:t>
              </a:r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3360" y="3048"/>
              <a:ext cx="816" cy="237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Produto Z</a:t>
              </a:r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3360" y="2376"/>
              <a:ext cx="816" cy="237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Produto X</a:t>
              </a:r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3360" y="2712"/>
              <a:ext cx="816" cy="237"/>
            </a:xfrm>
            <a:prstGeom prst="rect">
              <a:avLst/>
            </a:prstGeom>
            <a:solidFill>
              <a:srgbClr val="C8FE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Produto Y</a:t>
              </a:r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5040" y="2064"/>
              <a:ext cx="624" cy="237"/>
            </a:xfrm>
            <a:prstGeom prst="rect">
              <a:avLst/>
            </a:prstGeom>
            <a:solidFill>
              <a:srgbClr val="A2C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 b="1"/>
                <a:t>Vendas</a:t>
              </a:r>
            </a:p>
          </p:txBody>
        </p:sp>
        <p:sp>
          <p:nvSpPr>
            <p:cNvPr id="7183" name="Text Box 15"/>
            <p:cNvSpPr txBox="1">
              <a:spLocks noChangeArrowheads="1"/>
            </p:cNvSpPr>
            <p:nvPr/>
          </p:nvSpPr>
          <p:spPr bwMode="auto">
            <a:xfrm>
              <a:off x="4416" y="4227"/>
              <a:ext cx="768" cy="237"/>
            </a:xfrm>
            <a:prstGeom prst="rect">
              <a:avLst/>
            </a:prstGeom>
            <a:solidFill>
              <a:srgbClr val="FCFEB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 b="1"/>
                <a:t>Resultado</a:t>
              </a:r>
            </a:p>
          </p:txBody>
        </p:sp>
        <p:cxnSp>
          <p:nvCxnSpPr>
            <p:cNvPr id="7184" name="AutoShape 16"/>
            <p:cNvCxnSpPr>
              <a:cxnSpLocks noChangeShapeType="1"/>
              <a:stCxn id="7172" idx="2"/>
              <a:endCxn id="7175" idx="0"/>
            </p:cNvCxnSpPr>
            <p:nvPr/>
          </p:nvCxnSpPr>
          <p:spPr bwMode="auto">
            <a:xfrm rot="16200000" flipH="1">
              <a:off x="2673" y="516"/>
              <a:ext cx="198" cy="7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5" name="AutoShape 17"/>
            <p:cNvCxnSpPr>
              <a:cxnSpLocks noChangeShapeType="1"/>
              <a:stCxn id="7172" idx="2"/>
              <a:endCxn id="7174" idx="0"/>
            </p:cNvCxnSpPr>
            <p:nvPr/>
          </p:nvCxnSpPr>
          <p:spPr bwMode="auto">
            <a:xfrm rot="5400000">
              <a:off x="1893" y="528"/>
              <a:ext cx="198" cy="7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6" name="AutoShape 18"/>
            <p:cNvCxnSpPr>
              <a:cxnSpLocks noChangeShapeType="1"/>
              <a:stCxn id="7173" idx="2"/>
              <a:endCxn id="7183" idx="0"/>
            </p:cNvCxnSpPr>
            <p:nvPr/>
          </p:nvCxnSpPr>
          <p:spPr bwMode="auto">
            <a:xfrm>
              <a:off x="4800" y="813"/>
              <a:ext cx="0" cy="34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7" name="AutoShape 19"/>
            <p:cNvCxnSpPr>
              <a:cxnSpLocks noChangeShapeType="1"/>
              <a:stCxn id="7179" idx="3"/>
              <a:endCxn id="11274" idx="0"/>
            </p:cNvCxnSpPr>
            <p:nvPr/>
          </p:nvCxnSpPr>
          <p:spPr bwMode="auto">
            <a:xfrm>
              <a:off x="4176" y="3167"/>
              <a:ext cx="168" cy="19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8" name="AutoShape 20"/>
            <p:cNvCxnSpPr>
              <a:cxnSpLocks noChangeShapeType="1"/>
              <a:stCxn id="7181" idx="3"/>
              <a:endCxn id="11274" idx="0"/>
            </p:cNvCxnSpPr>
            <p:nvPr/>
          </p:nvCxnSpPr>
          <p:spPr bwMode="auto">
            <a:xfrm>
              <a:off x="4176" y="2831"/>
              <a:ext cx="168" cy="52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89" name="AutoShape 21"/>
            <p:cNvCxnSpPr>
              <a:cxnSpLocks noChangeShapeType="1"/>
              <a:stCxn id="7180" idx="3"/>
              <a:endCxn id="11274" idx="0"/>
            </p:cNvCxnSpPr>
            <p:nvPr/>
          </p:nvCxnSpPr>
          <p:spPr bwMode="auto">
            <a:xfrm>
              <a:off x="4176" y="2495"/>
              <a:ext cx="168" cy="86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0" name="AutoShape 22"/>
            <p:cNvCxnSpPr>
              <a:cxnSpLocks noChangeShapeType="1"/>
              <a:stCxn id="7206" idx="4"/>
              <a:endCxn id="7199" idx="1"/>
            </p:cNvCxnSpPr>
            <p:nvPr/>
          </p:nvCxnSpPr>
          <p:spPr bwMode="auto">
            <a:xfrm rot="16200000" flipH="1">
              <a:off x="289" y="1464"/>
              <a:ext cx="622" cy="72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1" name="AutoShape 23"/>
            <p:cNvCxnSpPr>
              <a:cxnSpLocks noChangeShapeType="1"/>
              <a:stCxn id="7206" idx="4"/>
              <a:endCxn id="7201" idx="1"/>
            </p:cNvCxnSpPr>
            <p:nvPr/>
          </p:nvCxnSpPr>
          <p:spPr bwMode="auto">
            <a:xfrm rot="16200000" flipH="1">
              <a:off x="167" y="1586"/>
              <a:ext cx="1585" cy="144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2" name="AutoShape 24"/>
            <p:cNvCxnSpPr>
              <a:cxnSpLocks noChangeShapeType="1"/>
              <a:stCxn id="7206" idx="4"/>
              <a:endCxn id="7200" idx="1"/>
            </p:cNvCxnSpPr>
            <p:nvPr/>
          </p:nvCxnSpPr>
          <p:spPr bwMode="auto">
            <a:xfrm rot="16200000" flipH="1">
              <a:off x="287" y="1466"/>
              <a:ext cx="1057" cy="115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3" name="AutoShape 25"/>
            <p:cNvCxnSpPr>
              <a:cxnSpLocks noChangeShapeType="1"/>
              <a:stCxn id="7175" idx="2"/>
              <a:endCxn id="7180" idx="1"/>
            </p:cNvCxnSpPr>
            <p:nvPr/>
          </p:nvCxnSpPr>
          <p:spPr bwMode="auto">
            <a:xfrm rot="16200000" flipH="1">
              <a:off x="2640" y="1776"/>
              <a:ext cx="1247" cy="1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4" name="AutoShape 26"/>
            <p:cNvCxnSpPr>
              <a:cxnSpLocks noChangeShapeType="1"/>
              <a:stCxn id="7175" idx="2"/>
              <a:endCxn id="7181" idx="1"/>
            </p:cNvCxnSpPr>
            <p:nvPr/>
          </p:nvCxnSpPr>
          <p:spPr bwMode="auto">
            <a:xfrm rot="16200000" flipH="1">
              <a:off x="2472" y="1944"/>
              <a:ext cx="1583" cy="1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5" name="AutoShape 27"/>
            <p:cNvCxnSpPr>
              <a:cxnSpLocks noChangeShapeType="1"/>
              <a:stCxn id="7175" idx="2"/>
              <a:endCxn id="7179" idx="1"/>
            </p:cNvCxnSpPr>
            <p:nvPr/>
          </p:nvCxnSpPr>
          <p:spPr bwMode="auto">
            <a:xfrm rot="16200000" flipH="1">
              <a:off x="2304" y="2112"/>
              <a:ext cx="1919" cy="1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196" name="AutoShape 29"/>
            <p:cNvCxnSpPr>
              <a:cxnSpLocks noChangeShapeType="1"/>
              <a:stCxn id="7177" idx="2"/>
              <a:endCxn id="7183" idx="1"/>
            </p:cNvCxnSpPr>
            <p:nvPr/>
          </p:nvCxnSpPr>
          <p:spPr bwMode="auto">
            <a:xfrm rot="16200000" flipH="1">
              <a:off x="4115" y="4045"/>
              <a:ext cx="218" cy="38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7197" name="Text Box 31"/>
            <p:cNvSpPr txBox="1">
              <a:spLocks noChangeArrowheads="1"/>
            </p:cNvSpPr>
            <p:nvPr/>
          </p:nvSpPr>
          <p:spPr bwMode="auto">
            <a:xfrm>
              <a:off x="2016" y="1299"/>
              <a:ext cx="816" cy="237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Específicos</a:t>
              </a:r>
            </a:p>
          </p:txBody>
        </p:sp>
        <p:sp>
          <p:nvSpPr>
            <p:cNvPr id="7198" name="Text Box 38"/>
            <p:cNvSpPr txBox="1">
              <a:spLocks noChangeArrowheads="1"/>
            </p:cNvSpPr>
            <p:nvPr/>
          </p:nvSpPr>
          <p:spPr bwMode="auto">
            <a:xfrm>
              <a:off x="528" y="1587"/>
              <a:ext cx="1248" cy="23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Depto. Apoio A</a:t>
              </a:r>
            </a:p>
          </p:txBody>
        </p:sp>
        <p:sp>
          <p:nvSpPr>
            <p:cNvPr id="7199" name="Text Box 39"/>
            <p:cNvSpPr txBox="1">
              <a:spLocks noChangeArrowheads="1"/>
            </p:cNvSpPr>
            <p:nvPr/>
          </p:nvSpPr>
          <p:spPr bwMode="auto">
            <a:xfrm>
              <a:off x="960" y="2016"/>
              <a:ext cx="1248" cy="23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Depto. Apoio B</a:t>
              </a:r>
            </a:p>
          </p:txBody>
        </p:sp>
        <p:sp>
          <p:nvSpPr>
            <p:cNvPr id="7200" name="Text Box 40"/>
            <p:cNvSpPr txBox="1">
              <a:spLocks noChangeArrowheads="1"/>
            </p:cNvSpPr>
            <p:nvPr/>
          </p:nvSpPr>
          <p:spPr bwMode="auto">
            <a:xfrm>
              <a:off x="1392" y="2451"/>
              <a:ext cx="1248" cy="237"/>
            </a:xfrm>
            <a:prstGeom prst="rect">
              <a:avLst/>
            </a:prstGeom>
            <a:solidFill>
              <a:srgbClr val="00BAB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Depto. Produção C</a:t>
              </a:r>
            </a:p>
          </p:txBody>
        </p:sp>
        <p:sp>
          <p:nvSpPr>
            <p:cNvPr id="7201" name="Text Box 41"/>
            <p:cNvSpPr txBox="1">
              <a:spLocks noChangeArrowheads="1"/>
            </p:cNvSpPr>
            <p:nvPr/>
          </p:nvSpPr>
          <p:spPr bwMode="auto">
            <a:xfrm>
              <a:off x="1680" y="2979"/>
              <a:ext cx="1248" cy="237"/>
            </a:xfrm>
            <a:prstGeom prst="rect">
              <a:avLst/>
            </a:prstGeom>
            <a:solidFill>
              <a:srgbClr val="00BAB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sz="1800"/>
                <a:t>Depto. Produção D</a:t>
              </a:r>
            </a:p>
          </p:txBody>
        </p:sp>
        <p:sp>
          <p:nvSpPr>
            <p:cNvPr id="7202" name="AutoShape 42"/>
            <p:cNvSpPr>
              <a:spLocks noChangeArrowheads="1"/>
            </p:cNvSpPr>
            <p:nvPr/>
          </p:nvSpPr>
          <p:spPr bwMode="auto">
            <a:xfrm>
              <a:off x="528" y="1861"/>
              <a:ext cx="192" cy="192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762000"/>
              <a:r>
                <a:rPr lang="pt-BR" sz="1600"/>
                <a:t>R</a:t>
              </a:r>
            </a:p>
          </p:txBody>
        </p:sp>
        <p:sp>
          <p:nvSpPr>
            <p:cNvPr id="7203" name="AutoShape 43"/>
            <p:cNvSpPr>
              <a:spLocks noChangeArrowheads="1"/>
            </p:cNvSpPr>
            <p:nvPr/>
          </p:nvSpPr>
          <p:spPr bwMode="auto">
            <a:xfrm>
              <a:off x="960" y="2282"/>
              <a:ext cx="192" cy="192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762000"/>
              <a:r>
                <a:rPr lang="pt-BR" sz="1600"/>
                <a:t>R</a:t>
              </a:r>
            </a:p>
          </p:txBody>
        </p:sp>
        <p:sp>
          <p:nvSpPr>
            <p:cNvPr id="7204" name="AutoShape 44"/>
            <p:cNvSpPr>
              <a:spLocks noChangeArrowheads="1"/>
            </p:cNvSpPr>
            <p:nvPr/>
          </p:nvSpPr>
          <p:spPr bwMode="auto">
            <a:xfrm>
              <a:off x="2448" y="2735"/>
              <a:ext cx="192" cy="192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762000"/>
              <a:r>
                <a:rPr lang="pt-BR" sz="1600"/>
                <a:t>R</a:t>
              </a:r>
            </a:p>
          </p:txBody>
        </p:sp>
        <p:sp>
          <p:nvSpPr>
            <p:cNvPr id="7205" name="AutoShape 45"/>
            <p:cNvSpPr>
              <a:spLocks noChangeArrowheads="1"/>
            </p:cNvSpPr>
            <p:nvPr/>
          </p:nvSpPr>
          <p:spPr bwMode="auto">
            <a:xfrm>
              <a:off x="2736" y="3264"/>
              <a:ext cx="192" cy="192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762000"/>
              <a:r>
                <a:rPr lang="pt-BR" sz="1600"/>
                <a:t>R</a:t>
              </a:r>
            </a:p>
          </p:txBody>
        </p:sp>
        <p:sp>
          <p:nvSpPr>
            <p:cNvPr id="7206" name="AutoShape 46"/>
            <p:cNvSpPr>
              <a:spLocks noChangeArrowheads="1"/>
            </p:cNvSpPr>
            <p:nvPr/>
          </p:nvSpPr>
          <p:spPr bwMode="auto">
            <a:xfrm>
              <a:off x="144" y="1321"/>
              <a:ext cx="192" cy="192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762000"/>
              <a:r>
                <a:rPr lang="pt-BR" sz="1600"/>
                <a:t>R</a:t>
              </a:r>
            </a:p>
          </p:txBody>
        </p:sp>
        <p:cxnSp>
          <p:nvCxnSpPr>
            <p:cNvPr id="7207" name="AutoShape 47"/>
            <p:cNvCxnSpPr>
              <a:cxnSpLocks noChangeShapeType="1"/>
              <a:stCxn id="7182" idx="2"/>
              <a:endCxn id="7183" idx="3"/>
            </p:cNvCxnSpPr>
            <p:nvPr/>
          </p:nvCxnSpPr>
          <p:spPr bwMode="auto">
            <a:xfrm rot="5400000">
              <a:off x="4245" y="3240"/>
              <a:ext cx="2045" cy="16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08" name="AutoShape 48"/>
            <p:cNvCxnSpPr>
              <a:cxnSpLocks noChangeShapeType="1"/>
              <a:stCxn id="7176" idx="1"/>
              <a:endCxn id="7206" idx="6"/>
            </p:cNvCxnSpPr>
            <p:nvPr/>
          </p:nvCxnSpPr>
          <p:spPr bwMode="auto">
            <a:xfrm flipH="1" flipV="1">
              <a:off x="336" y="1417"/>
              <a:ext cx="192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09" name="AutoShape 49"/>
            <p:cNvCxnSpPr>
              <a:cxnSpLocks noChangeShapeType="1"/>
              <a:stCxn id="7206" idx="4"/>
              <a:endCxn id="7198" idx="1"/>
            </p:cNvCxnSpPr>
            <p:nvPr/>
          </p:nvCxnSpPr>
          <p:spPr bwMode="auto">
            <a:xfrm rot="16200000" flipH="1">
              <a:off x="287" y="1466"/>
              <a:ext cx="193" cy="2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0" name="AutoShape 50"/>
            <p:cNvCxnSpPr>
              <a:cxnSpLocks noChangeShapeType="1"/>
              <a:stCxn id="7198" idx="2"/>
              <a:endCxn id="7202" idx="6"/>
            </p:cNvCxnSpPr>
            <p:nvPr/>
          </p:nvCxnSpPr>
          <p:spPr bwMode="auto">
            <a:xfrm rot="5400000">
              <a:off x="869" y="1675"/>
              <a:ext cx="133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1" name="AutoShape 51"/>
            <p:cNvCxnSpPr>
              <a:cxnSpLocks noChangeShapeType="1"/>
              <a:stCxn id="7202" idx="4"/>
              <a:endCxn id="7201" idx="1"/>
            </p:cNvCxnSpPr>
            <p:nvPr/>
          </p:nvCxnSpPr>
          <p:spPr bwMode="auto">
            <a:xfrm rot="16200000" flipH="1">
              <a:off x="629" y="2048"/>
              <a:ext cx="1045" cy="105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2" name="AutoShape 52"/>
            <p:cNvCxnSpPr>
              <a:cxnSpLocks noChangeShapeType="1"/>
              <a:stCxn id="7202" idx="4"/>
              <a:endCxn id="7199" idx="1"/>
            </p:cNvCxnSpPr>
            <p:nvPr/>
          </p:nvCxnSpPr>
          <p:spPr bwMode="auto">
            <a:xfrm rot="16200000" flipH="1">
              <a:off x="751" y="1926"/>
              <a:ext cx="82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3" name="AutoShape 53"/>
            <p:cNvCxnSpPr>
              <a:cxnSpLocks noChangeShapeType="1"/>
              <a:stCxn id="7199" idx="2"/>
              <a:endCxn id="7203" idx="6"/>
            </p:cNvCxnSpPr>
            <p:nvPr/>
          </p:nvCxnSpPr>
          <p:spPr bwMode="auto">
            <a:xfrm rot="5400000">
              <a:off x="1305" y="2100"/>
              <a:ext cx="125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4" name="AutoShape 54"/>
            <p:cNvCxnSpPr>
              <a:cxnSpLocks noChangeShapeType="1"/>
              <a:stCxn id="7203" idx="4"/>
              <a:endCxn id="7201" idx="1"/>
            </p:cNvCxnSpPr>
            <p:nvPr/>
          </p:nvCxnSpPr>
          <p:spPr bwMode="auto">
            <a:xfrm rot="16200000" flipH="1">
              <a:off x="1056" y="2474"/>
              <a:ext cx="624" cy="62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5" name="AutoShape 55"/>
            <p:cNvCxnSpPr>
              <a:cxnSpLocks noChangeShapeType="1"/>
              <a:stCxn id="7200" idx="2"/>
              <a:endCxn id="7204" idx="2"/>
            </p:cNvCxnSpPr>
            <p:nvPr/>
          </p:nvCxnSpPr>
          <p:spPr bwMode="auto">
            <a:xfrm rot="16200000" flipH="1">
              <a:off x="2160" y="2544"/>
              <a:ext cx="143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6" name="AutoShape 56"/>
            <p:cNvCxnSpPr>
              <a:cxnSpLocks noChangeShapeType="1"/>
              <a:stCxn id="7201" idx="2"/>
              <a:endCxn id="7205" idx="2"/>
            </p:cNvCxnSpPr>
            <p:nvPr/>
          </p:nvCxnSpPr>
          <p:spPr bwMode="auto">
            <a:xfrm rot="16200000" flipH="1">
              <a:off x="2448" y="3072"/>
              <a:ext cx="144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7" name="AutoShape 57"/>
            <p:cNvCxnSpPr>
              <a:cxnSpLocks noChangeShapeType="1"/>
              <a:stCxn id="7205" idx="6"/>
              <a:endCxn id="7179" idx="1"/>
            </p:cNvCxnSpPr>
            <p:nvPr/>
          </p:nvCxnSpPr>
          <p:spPr bwMode="auto">
            <a:xfrm flipV="1">
              <a:off x="2928" y="3167"/>
              <a:ext cx="432" cy="193"/>
            </a:xfrm>
            <a:prstGeom prst="bentConnector3">
              <a:avLst>
                <a:gd name="adj1" fmla="val 5531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8" name="AutoShape 59"/>
            <p:cNvCxnSpPr>
              <a:cxnSpLocks noChangeShapeType="1"/>
              <a:stCxn id="7174" idx="2"/>
              <a:endCxn id="7176" idx="3"/>
            </p:cNvCxnSpPr>
            <p:nvPr/>
          </p:nvCxnSpPr>
          <p:spPr bwMode="auto">
            <a:xfrm rot="5400000">
              <a:off x="1295" y="1105"/>
              <a:ext cx="170" cy="45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19" name="AutoShape 60"/>
            <p:cNvCxnSpPr>
              <a:cxnSpLocks noChangeShapeType="1"/>
              <a:stCxn id="7174" idx="2"/>
              <a:endCxn id="7197" idx="1"/>
            </p:cNvCxnSpPr>
            <p:nvPr/>
          </p:nvCxnSpPr>
          <p:spPr bwMode="auto">
            <a:xfrm rot="16200000" flipH="1">
              <a:off x="1727" y="1129"/>
              <a:ext cx="170" cy="40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0" name="AutoShape 61"/>
            <p:cNvCxnSpPr>
              <a:cxnSpLocks noChangeShapeType="1"/>
              <a:stCxn id="7197" idx="2"/>
              <a:endCxn id="7198" idx="3"/>
            </p:cNvCxnSpPr>
            <p:nvPr/>
          </p:nvCxnSpPr>
          <p:spPr bwMode="auto">
            <a:xfrm rot="5400000">
              <a:off x="2015" y="1297"/>
              <a:ext cx="170" cy="64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1" name="AutoShape 62"/>
            <p:cNvCxnSpPr>
              <a:cxnSpLocks noChangeShapeType="1"/>
              <a:stCxn id="7197" idx="2"/>
              <a:endCxn id="7199" idx="3"/>
            </p:cNvCxnSpPr>
            <p:nvPr/>
          </p:nvCxnSpPr>
          <p:spPr bwMode="auto">
            <a:xfrm rot="5400000">
              <a:off x="2016" y="1728"/>
              <a:ext cx="599" cy="21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2" name="AutoShape 63"/>
            <p:cNvCxnSpPr>
              <a:cxnSpLocks noChangeShapeType="1"/>
              <a:stCxn id="7197" idx="2"/>
              <a:endCxn id="7200" idx="3"/>
            </p:cNvCxnSpPr>
            <p:nvPr/>
          </p:nvCxnSpPr>
          <p:spPr bwMode="auto">
            <a:xfrm rot="16200000" flipH="1">
              <a:off x="2015" y="1945"/>
              <a:ext cx="1034" cy="216"/>
            </a:xfrm>
            <a:prstGeom prst="bentConnector4">
              <a:avLst>
                <a:gd name="adj1" fmla="val 69630"/>
                <a:gd name="adj2" fmla="val 16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3" name="AutoShape 64"/>
            <p:cNvCxnSpPr>
              <a:cxnSpLocks noChangeShapeType="1"/>
              <a:stCxn id="7197" idx="2"/>
              <a:endCxn id="7201" idx="3"/>
            </p:cNvCxnSpPr>
            <p:nvPr/>
          </p:nvCxnSpPr>
          <p:spPr bwMode="auto">
            <a:xfrm rot="16200000" flipH="1">
              <a:off x="1895" y="2065"/>
              <a:ext cx="1562" cy="504"/>
            </a:xfrm>
            <a:prstGeom prst="bentConnector4">
              <a:avLst>
                <a:gd name="adj1" fmla="val 46157"/>
                <a:gd name="adj2" fmla="val 128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4" name="AutoShape 65"/>
            <p:cNvCxnSpPr>
              <a:cxnSpLocks noChangeShapeType="1"/>
              <a:stCxn id="11274" idx="2"/>
              <a:endCxn id="7177" idx="0"/>
            </p:cNvCxnSpPr>
            <p:nvPr/>
          </p:nvCxnSpPr>
          <p:spPr bwMode="auto">
            <a:xfrm rot="5400000">
              <a:off x="4092" y="3537"/>
              <a:ext cx="191" cy="312"/>
            </a:xfrm>
            <a:prstGeom prst="bentConnector3">
              <a:avLst>
                <a:gd name="adj1" fmla="val 4973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25" name="AutoShape 67"/>
            <p:cNvCxnSpPr>
              <a:cxnSpLocks noChangeShapeType="1"/>
              <a:stCxn id="7204" idx="6"/>
              <a:endCxn id="7181" idx="1"/>
            </p:cNvCxnSpPr>
            <p:nvPr/>
          </p:nvCxnSpPr>
          <p:spPr bwMode="auto">
            <a:xfrm>
              <a:off x="2640" y="2831"/>
              <a:ext cx="72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1071563" y="2262188"/>
            <a:ext cx="7572375" cy="439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b="1" dirty="0">
                <a:solidFill>
                  <a:srgbClr val="FFC000"/>
                </a:solidFill>
                <a:latin typeface="Arial" charset="0"/>
                <a:cs typeface="Arial" charset="0"/>
              </a:rPr>
              <a:t>Departamentos de apoio</a:t>
            </a:r>
            <a:r>
              <a:rPr lang="pt-BR" sz="2800" dirty="0">
                <a:solidFill>
                  <a:srgbClr val="FFC000"/>
                </a:solidFill>
                <a:latin typeface="Arial" charset="0"/>
                <a:cs typeface="Arial" charset="0"/>
              </a:rPr>
              <a:t>: </a:t>
            </a:r>
            <a:r>
              <a:rPr lang="pt-BR" sz="2800" dirty="0">
                <a:latin typeface="Arial" charset="0"/>
                <a:cs typeface="Arial" charset="0"/>
              </a:rPr>
              <a:t>também denominados de improdutivos, são aqueles que prestam serviços aos demais. Isto é, não produzem, propriamente, os produtos, mas servem para que os demais possam produzir. </a:t>
            </a:r>
          </a:p>
          <a:p>
            <a:r>
              <a:rPr lang="pt-BR" sz="2800" dirty="0">
                <a:latin typeface="Arial" charset="0"/>
                <a:cs typeface="Arial" charset="0"/>
              </a:rPr>
              <a:t> </a:t>
            </a:r>
          </a:p>
          <a:p>
            <a:r>
              <a:rPr lang="pt-BR" sz="2800" b="1" dirty="0">
                <a:solidFill>
                  <a:srgbClr val="FFC000"/>
                </a:solidFill>
                <a:latin typeface="Arial" charset="0"/>
                <a:cs typeface="Arial" charset="0"/>
              </a:rPr>
              <a:t>Departamentos de produção</a:t>
            </a:r>
            <a:r>
              <a:rPr lang="pt-BR" sz="2800" dirty="0">
                <a:solidFill>
                  <a:srgbClr val="FFC000"/>
                </a:solidFill>
                <a:latin typeface="Arial" charset="0"/>
                <a:cs typeface="Arial" charset="0"/>
              </a:rPr>
              <a:t>: </a:t>
            </a:r>
            <a:r>
              <a:rPr lang="pt-BR" sz="2800" dirty="0">
                <a:latin typeface="Arial" charset="0"/>
                <a:cs typeface="Arial" charset="0"/>
              </a:rPr>
              <a:t>são os denominados produtivos, porque é neles que são produzidos os bens. Trata-se da fábrica, propriamente dita.</a:t>
            </a:r>
            <a:endParaRPr lang="pt-BR" sz="2800" b="1" dirty="0">
              <a:latin typeface="Arial" charset="0"/>
              <a:cs typeface="Arial" charset="0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331788" y="2185988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331788" y="4691063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7" name="CaixaDeTexto 5"/>
          <p:cNvSpPr txBox="1">
            <a:spLocks noChangeArrowheads="1"/>
          </p:cNvSpPr>
          <p:nvPr/>
        </p:nvSpPr>
        <p:spPr bwMode="auto">
          <a:xfrm>
            <a:off x="357158" y="963613"/>
            <a:ext cx="85725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i="1" dirty="0" smtClean="0">
                <a:solidFill>
                  <a:srgbClr val="00279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Classificação dos Departamentos</a:t>
            </a:r>
            <a:endParaRPr lang="pt-BR" sz="3600" b="1" i="1" dirty="0">
              <a:solidFill>
                <a:srgbClr val="00279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2875" y="2328863"/>
          <a:ext cx="8858281" cy="3077071"/>
        </p:xfrm>
        <a:graphic>
          <a:graphicData uri="http://schemas.openxmlformats.org/drawingml/2006/table">
            <a:tbl>
              <a:tblPr/>
              <a:tblGrid>
                <a:gridCol w="2048211"/>
                <a:gridCol w="1117712"/>
                <a:gridCol w="812796"/>
                <a:gridCol w="952742"/>
                <a:gridCol w="1041714"/>
                <a:gridCol w="841527"/>
                <a:gridCol w="997230"/>
                <a:gridCol w="1046349"/>
              </a:tblGrid>
              <a:tr h="527465">
                <a:tc>
                  <a:txBody>
                    <a:bodyPr/>
                    <a:lstStyle/>
                    <a:p>
                      <a:pPr marL="0" algn="just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latin typeface="Arial"/>
                          <a:ea typeface="Times New Roman"/>
                        </a:rPr>
                        <a:t> 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>
                          <a:latin typeface="Arial"/>
                          <a:ea typeface="Times New Roman"/>
                        </a:rPr>
                        <a:t>Adm.Geral</a:t>
                      </a:r>
                      <a:endParaRPr lang="pt-BR" sz="24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 dirty="0" err="1">
                          <a:latin typeface="Arial"/>
                          <a:ea typeface="Times New Roman"/>
                        </a:rPr>
                        <a:t>Almox</a:t>
                      </a:r>
                      <a:r>
                        <a:rPr lang="pt-BR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>
                          <a:latin typeface="Arial"/>
                          <a:ea typeface="Times New Roman"/>
                        </a:rPr>
                        <a:t>Prensag.</a:t>
                      </a:r>
                      <a:endParaRPr lang="pt-BR" sz="24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 dirty="0" err="1">
                          <a:latin typeface="Arial"/>
                          <a:ea typeface="Times New Roman"/>
                        </a:rPr>
                        <a:t>Esmaltaç</a:t>
                      </a:r>
                      <a:r>
                        <a:rPr lang="pt-BR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>
                          <a:latin typeface="Arial"/>
                          <a:ea typeface="Times New Roman"/>
                        </a:rPr>
                        <a:t>Queima</a:t>
                      </a:r>
                      <a:endParaRPr lang="pt-BR" sz="24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 dirty="0" err="1">
                          <a:latin typeface="Arial"/>
                          <a:ea typeface="Times New Roman"/>
                        </a:rPr>
                        <a:t>Embalag</a:t>
                      </a:r>
                      <a:r>
                        <a:rPr lang="pt-BR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b="1">
                          <a:latin typeface="Arial"/>
                          <a:ea typeface="Times New Roman"/>
                        </a:rPr>
                        <a:t>Total</a:t>
                      </a:r>
                      <a:endParaRPr lang="pt-BR" sz="24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79">
                <a:tc>
                  <a:txBody>
                    <a:bodyPr/>
                    <a:lstStyle/>
                    <a:p>
                      <a:pPr marL="36000" algn="l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latin typeface="Arial"/>
                          <a:ea typeface="Times New Roman"/>
                        </a:rPr>
                        <a:t>Área (</a:t>
                      </a:r>
                      <a:r>
                        <a:rPr lang="pt-BR" sz="1600" dirty="0" err="1">
                          <a:latin typeface="Arial"/>
                          <a:ea typeface="Times New Roman"/>
                        </a:rPr>
                        <a:t>m²</a:t>
                      </a:r>
                      <a:r>
                        <a:rPr lang="pt-BR" sz="1600" dirty="0">
                          <a:latin typeface="Arial"/>
                          <a:ea typeface="Times New Roman"/>
                        </a:rPr>
                        <a:t>)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340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460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Arial Unicode MS"/>
                        </a:rPr>
                        <a:t>1.440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1.160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Arial Unicode MS"/>
                        </a:rPr>
                        <a:t>760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860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b="1">
                          <a:latin typeface="Arial"/>
                          <a:ea typeface="Arial Unicode MS"/>
                        </a:rPr>
                        <a:t>5.020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04632">
                <a:tc>
                  <a:txBody>
                    <a:bodyPr/>
                    <a:lstStyle/>
                    <a:p>
                      <a:pPr marL="36000" algn="l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latin typeface="Arial"/>
                          <a:ea typeface="Times New Roman"/>
                        </a:rPr>
                        <a:t>Valor dos Equipamentos (em $)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-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-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79.500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50.000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Times New Roman"/>
                        </a:rPr>
                        <a:t>35.000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-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164.500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632">
                <a:tc>
                  <a:txBody>
                    <a:bodyPr/>
                    <a:lstStyle/>
                    <a:p>
                      <a:pPr marL="36000" algn="l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latin typeface="Arial"/>
                          <a:ea typeface="Times New Roman"/>
                        </a:rPr>
                        <a:t>Consumo de Energia (em kW)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Times New Roman"/>
                        </a:rPr>
                        <a:t>320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600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6.600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9.600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4.400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1.480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dirty="0">
                          <a:latin typeface="Arial"/>
                          <a:ea typeface="Arial Unicode MS"/>
                        </a:rPr>
                        <a:t>23.000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465">
                <a:tc>
                  <a:txBody>
                    <a:bodyPr/>
                    <a:lstStyle/>
                    <a:p>
                      <a:pPr marL="36000" algn="l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latin typeface="Arial"/>
                          <a:ea typeface="Times New Roman"/>
                        </a:rPr>
                        <a:t>N</a:t>
                      </a:r>
                      <a:r>
                        <a:rPr lang="pt-BR" sz="1600" u="sng" baseline="30000" dirty="0">
                          <a:latin typeface="Arial"/>
                          <a:ea typeface="Times New Roman"/>
                        </a:rPr>
                        <a:t>o</a:t>
                      </a:r>
                      <a:r>
                        <a:rPr lang="pt-BR" sz="1600" dirty="0">
                          <a:latin typeface="Arial"/>
                          <a:ea typeface="Times New Roman"/>
                        </a:rPr>
                        <a:t> de Funcionários</a:t>
                      </a:r>
                      <a:endParaRPr lang="pt-BR" sz="24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Times New Roman"/>
                        </a:rPr>
                        <a:t>10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15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>
                          <a:latin typeface="Arial"/>
                          <a:ea typeface="Arial Unicode MS"/>
                        </a:rPr>
                        <a:t>126</a:t>
                      </a:r>
                      <a:endParaRPr lang="pt-BR" sz="320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84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54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dirty="0">
                          <a:latin typeface="Arial"/>
                          <a:ea typeface="Arial Unicode MS"/>
                        </a:rPr>
                        <a:t>195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dirty="0">
                          <a:latin typeface="Arial"/>
                          <a:ea typeface="Arial Unicode MS"/>
                        </a:rPr>
                        <a:t>484</a:t>
                      </a:r>
                      <a:endParaRPr lang="pt-BR" sz="3200" dirty="0">
                        <a:latin typeface="Times New Roman"/>
                        <a:ea typeface="Times New Roman"/>
                      </a:endParaRPr>
                    </a:p>
                  </a:txBody>
                  <a:tcPr marL="10795" marR="10795" marT="10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67" name="CaixaDeTexto 5"/>
          <p:cNvSpPr txBox="1">
            <a:spLocks noChangeArrowheads="1"/>
          </p:cNvSpPr>
          <p:nvPr/>
        </p:nvSpPr>
        <p:spPr bwMode="auto">
          <a:xfrm>
            <a:off x="1071563" y="5834063"/>
            <a:ext cx="6929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>
                <a:solidFill>
                  <a:srgbClr val="00279F"/>
                </a:solidFill>
              </a:rPr>
              <a:t>Dados referentes aos departamentos da ICP</a:t>
            </a:r>
          </a:p>
        </p:txBody>
      </p:sp>
      <p:sp>
        <p:nvSpPr>
          <p:cNvPr id="9268" name="CaixaDeTexto 5"/>
          <p:cNvSpPr txBox="1">
            <a:spLocks noChangeArrowheads="1"/>
          </p:cNvSpPr>
          <p:nvPr/>
        </p:nvSpPr>
        <p:spPr bwMode="auto">
          <a:xfrm>
            <a:off x="6858000" y="1833563"/>
            <a:ext cx="2143125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6 – pág. </a:t>
            </a:r>
            <a:r>
              <a:rPr lang="pt-BR" sz="1800" b="1" dirty="0" smtClean="0"/>
              <a:t>64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4" name="CaixaDeTexto 5"/>
          <p:cNvSpPr txBox="1">
            <a:spLocks noChangeArrowheads="1"/>
          </p:cNvSpPr>
          <p:nvPr/>
        </p:nvSpPr>
        <p:spPr bwMode="auto">
          <a:xfrm>
            <a:off x="1071563" y="5691188"/>
            <a:ext cx="6929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>
                <a:solidFill>
                  <a:srgbClr val="00279F"/>
                </a:solidFill>
              </a:rPr>
              <a:t>Mapa de distribuição dos custos indiretos de produção aos departamentos</a:t>
            </a:r>
          </a:p>
        </p:txBody>
      </p:sp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405078"/>
            <a:ext cx="87153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CaixaDeTexto 5"/>
          <p:cNvSpPr txBox="1">
            <a:spLocks noChangeArrowheads="1"/>
          </p:cNvSpPr>
          <p:nvPr/>
        </p:nvSpPr>
        <p:spPr bwMode="auto">
          <a:xfrm>
            <a:off x="6715125" y="1893878"/>
            <a:ext cx="2143125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7 – pág. </a:t>
            </a:r>
            <a:r>
              <a:rPr lang="pt-BR" sz="1800" b="1" dirty="0" smtClean="0"/>
              <a:t>65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68" name="CaixaDeTexto 5"/>
          <p:cNvSpPr txBox="1">
            <a:spLocks noChangeArrowheads="1"/>
          </p:cNvSpPr>
          <p:nvPr/>
        </p:nvSpPr>
        <p:spPr bwMode="auto">
          <a:xfrm>
            <a:off x="571500" y="6167438"/>
            <a:ext cx="8072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dirty="0">
                <a:solidFill>
                  <a:srgbClr val="00279F"/>
                </a:solidFill>
              </a:rPr>
              <a:t>Mapa de </a:t>
            </a:r>
            <a:r>
              <a:rPr lang="pt-BR" sz="2800" dirty="0" smtClean="0">
                <a:solidFill>
                  <a:srgbClr val="00279F"/>
                </a:solidFill>
              </a:rPr>
              <a:t>realocação </a:t>
            </a:r>
            <a:r>
              <a:rPr lang="pt-BR" sz="2800" dirty="0">
                <a:solidFill>
                  <a:srgbClr val="00279F"/>
                </a:solidFill>
              </a:rPr>
              <a:t>dos custos entre os departamentos</a:t>
            </a: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088819"/>
            <a:ext cx="8783637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CaixaDeTexto 5"/>
          <p:cNvSpPr txBox="1">
            <a:spLocks noChangeArrowheads="1"/>
          </p:cNvSpPr>
          <p:nvPr/>
        </p:nvSpPr>
        <p:spPr bwMode="auto">
          <a:xfrm>
            <a:off x="6715125" y="1606550"/>
            <a:ext cx="2143125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8 – pág. </a:t>
            </a:r>
            <a:r>
              <a:rPr lang="pt-BR" sz="1800" b="1" dirty="0" smtClean="0"/>
              <a:t>68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2292" name="CaixaDeTexto 5"/>
          <p:cNvSpPr txBox="1">
            <a:spLocks noChangeArrowheads="1"/>
          </p:cNvSpPr>
          <p:nvPr/>
        </p:nvSpPr>
        <p:spPr bwMode="auto">
          <a:xfrm>
            <a:off x="571500" y="5308600"/>
            <a:ext cx="80724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>
                <a:solidFill>
                  <a:srgbClr val="00279F"/>
                </a:solidFill>
              </a:rPr>
              <a:t>Mapa dos tempos de produção nos departamentos produtivos</a:t>
            </a:r>
          </a:p>
        </p:txBody>
      </p:sp>
      <p:sp>
        <p:nvSpPr>
          <p:cNvPr id="12293" name="CaixaDeTexto 5"/>
          <p:cNvSpPr txBox="1">
            <a:spLocks noChangeArrowheads="1"/>
          </p:cNvSpPr>
          <p:nvPr/>
        </p:nvSpPr>
        <p:spPr bwMode="auto">
          <a:xfrm>
            <a:off x="6715125" y="2178050"/>
            <a:ext cx="2143125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9 – pág. </a:t>
            </a:r>
            <a:r>
              <a:rPr lang="pt-BR" sz="1800" b="1" dirty="0" smtClean="0"/>
              <a:t>70</a:t>
            </a:r>
            <a:endParaRPr lang="pt-BR" sz="1800" b="1" dirty="0"/>
          </a:p>
        </p:txBody>
      </p:sp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65413"/>
            <a:ext cx="8996363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93775" y="631825"/>
            <a:ext cx="7935913" cy="187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2800" b="1">
                <a:latin typeface="Arial" charset="0"/>
              </a:rPr>
              <a:t>O caso da ICP – Indústria Cerâmica     Palhoça Ltda.</a:t>
            </a:r>
          </a:p>
          <a:p>
            <a:pPr defTabSz="762000">
              <a:spcBef>
                <a:spcPct val="50000"/>
              </a:spcBef>
            </a:pPr>
            <a:endParaRPr lang="pt-BR" b="1">
              <a:latin typeface="Arial" charset="0"/>
            </a:endParaRPr>
          </a:p>
          <a:p>
            <a:pPr defTabSz="762000"/>
            <a:r>
              <a:rPr lang="pt-BR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1028" name="AutoShape 3"/>
          <p:cNvSpPr>
            <a:spLocks noChangeArrowheads="1"/>
          </p:cNvSpPr>
          <p:nvPr/>
        </p:nvSpPr>
        <p:spPr bwMode="auto">
          <a:xfrm>
            <a:off x="234950" y="685800"/>
            <a:ext cx="596900" cy="790575"/>
          </a:xfrm>
          <a:prstGeom prst="rightArrow">
            <a:avLst>
              <a:gd name="adj1" fmla="val 75000"/>
              <a:gd name="adj2" fmla="val 6563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CaixaDeTexto 5"/>
          <p:cNvSpPr txBox="1">
            <a:spLocks noChangeArrowheads="1"/>
          </p:cNvSpPr>
          <p:nvPr/>
        </p:nvSpPr>
        <p:spPr bwMode="auto">
          <a:xfrm>
            <a:off x="571500" y="5881688"/>
            <a:ext cx="80724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>
                <a:solidFill>
                  <a:srgbClr val="00279F"/>
                </a:solidFill>
              </a:rPr>
              <a:t>Mapa de distribuição dos custos dos departamentos produtivos aos respectivos produtos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00025" y="2146300"/>
          <a:ext cx="8801100" cy="404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o" r:id="rId4" imgW="5888239" imgH="2706217" progId="Word.Document.12">
                  <p:embed/>
                </p:oleObj>
              </mc:Choice>
              <mc:Fallback>
                <p:oleObj name="Documento" r:id="rId4" imgW="5888239" imgH="2706217" progId="Word.Document.1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2146300"/>
                        <a:ext cx="8801100" cy="404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CaixaDeTexto 5"/>
          <p:cNvSpPr txBox="1">
            <a:spLocks noChangeArrowheads="1"/>
          </p:cNvSpPr>
          <p:nvPr/>
        </p:nvSpPr>
        <p:spPr bwMode="auto">
          <a:xfrm>
            <a:off x="6643688" y="1677988"/>
            <a:ext cx="2286000" cy="369887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 dirty="0"/>
              <a:t>Quadro 10 – pág. </a:t>
            </a:r>
            <a:r>
              <a:rPr lang="pt-BR" sz="1800" b="1" dirty="0" smtClean="0"/>
              <a:t>70</a:t>
            </a:r>
            <a:endParaRPr lang="pt-BR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Pages>48</Pages>
  <Words>310</Words>
  <Application>Microsoft Office PowerPoint</Application>
  <PresentationFormat>Personalizar</PresentationFormat>
  <Paragraphs>102</Paragraphs>
  <Slides>10</Slides>
  <Notes>8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Arial Unicode MS</vt:lpstr>
      <vt:lpstr>Arial</vt:lpstr>
      <vt:lpstr>Calibri</vt:lpstr>
      <vt:lpstr>Calibri Light</vt:lpstr>
      <vt:lpstr>Tahoma</vt:lpstr>
      <vt:lpstr>Times New Roman</vt:lpstr>
      <vt:lpstr>Wingdings</vt:lpstr>
      <vt:lpstr>Tema do Office</vt:lpstr>
      <vt:lpstr>EAD 2</vt:lpstr>
      <vt:lpstr>1_EAD 2</vt:lpstr>
      <vt:lpstr>Documento</vt:lpstr>
      <vt:lpstr>Disciplina: Contabilidade Gerencial</vt:lpstr>
      <vt:lpstr>Videoaula 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60</cp:revision>
  <cp:lastPrinted>1601-01-01T00:00:00Z</cp:lastPrinted>
  <dcterms:created xsi:type="dcterms:W3CDTF">1999-03-12T14:16:14Z</dcterms:created>
  <dcterms:modified xsi:type="dcterms:W3CDTF">2015-03-18T13:06:21Z</dcterms:modified>
</cp:coreProperties>
</file>