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14"/>
  </p:notesMasterIdLst>
  <p:handoutMasterIdLst>
    <p:handoutMasterId r:id="rId15"/>
  </p:handoutMasterIdLst>
  <p:sldIdLst>
    <p:sldId id="317" r:id="rId4"/>
    <p:sldId id="318" r:id="rId5"/>
    <p:sldId id="258" r:id="rId6"/>
    <p:sldId id="259" r:id="rId7"/>
    <p:sldId id="312" r:id="rId8"/>
    <p:sldId id="313" r:id="rId9"/>
    <p:sldId id="310" r:id="rId10"/>
    <p:sldId id="314" r:id="rId11"/>
    <p:sldId id="315" r:id="rId12"/>
    <p:sldId id="316" r:id="rId13"/>
  </p:sldIdLst>
  <p:sldSz cx="9144000" cy="7239000"/>
  <p:notesSz cx="6851650" cy="974725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FEB9"/>
    <a:srgbClr val="00279F"/>
    <a:srgbClr val="A2C1FE"/>
    <a:srgbClr val="3C0023"/>
    <a:srgbClr val="FDE3BA"/>
    <a:srgbClr val="C8FEC8"/>
    <a:srgbClr val="00BAB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60" y="60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2"/>
    </p:cViewPr>
  </p:sorterViewPr>
  <p:notesViewPr>
    <p:cSldViewPr>
      <p:cViewPr varScale="1">
        <p:scale>
          <a:sx n="35" d="100"/>
          <a:sy n="35" d="100"/>
        </p:scale>
        <p:origin x="-1632" y="-84"/>
      </p:cViewPr>
      <p:guideLst>
        <p:guide orient="horz" pos="3070"/>
        <p:guide pos="215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0839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2850" cy="4341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14" tIns="44413" rIns="90414" bIns="444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126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0000" y="844550"/>
            <a:ext cx="4311650" cy="3413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54434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81394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788427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047561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005597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22596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626134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91829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34161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249488"/>
            <a:ext cx="7772400" cy="15509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02100"/>
            <a:ext cx="6400800" cy="18494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42938"/>
            <a:ext cx="1943100" cy="5791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42938"/>
            <a:ext cx="5676900" cy="5791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352362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99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651375"/>
            <a:ext cx="7772400" cy="1438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068638"/>
            <a:ext cx="7772400" cy="15827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2090738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090738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90513"/>
            <a:ext cx="8229600" cy="12065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20838"/>
            <a:ext cx="4040188" cy="6746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295525"/>
            <a:ext cx="4040188" cy="4170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20838"/>
            <a:ext cx="4041775" cy="6746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295525"/>
            <a:ext cx="4041775" cy="4170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8925"/>
            <a:ext cx="3008313" cy="1225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88925"/>
            <a:ext cx="5111750" cy="617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514475"/>
            <a:ext cx="3008313" cy="4951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5067300"/>
            <a:ext cx="5486400" cy="5984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46113"/>
            <a:ext cx="5486400" cy="4343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665788"/>
            <a:ext cx="5486400" cy="8493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42938"/>
            <a:ext cx="7772400" cy="1206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90738"/>
            <a:ext cx="7772400" cy="434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8672513" y="6813550"/>
            <a:ext cx="519112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>
              <a:defRPr/>
            </a:pPr>
            <a:fld id="{E3B05B36-B470-46C0-AA5A-6945C98FB870}" type="slidenum">
              <a:rPr lang="pt-BR" sz="1800"/>
              <a:pPr defTabSz="762000">
                <a:defRPr/>
              </a:pPr>
              <a:t>‹nº›</a:t>
            </a:fld>
            <a:endParaRPr lang="pt-BR" sz="180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239000" y="184150"/>
          <a:ext cx="1676400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14" imgW="5371920" imgH="2377800" progId="">
                  <p:embed/>
                </p:oleObj>
              </mc:Choice>
              <mc:Fallback>
                <p:oleObj name="Clip" r:id="rId14" imgW="5371920" imgH="23778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84150"/>
                        <a:ext cx="1676400" cy="1452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 eaLnBrk="1" hangingPunct="1"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89454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 eaLnBrk="1" hangingPunct="1"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502626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 smtClean="0">
                <a:latin typeface="Calibri" pitchFamily="34" charset="0"/>
              </a:rPr>
              <a:t>Altair </a:t>
            </a:r>
            <a:r>
              <a:rPr lang="pt-BR" sz="2800" b="1" dirty="0" err="1" smtClean="0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CaixaDeTexto 4"/>
          <p:cNvSpPr txBox="1">
            <a:spLocks noChangeArrowheads="1"/>
          </p:cNvSpPr>
          <p:nvPr/>
        </p:nvSpPr>
        <p:spPr bwMode="auto">
          <a:xfrm>
            <a:off x="642938" y="2046288"/>
            <a:ext cx="8072437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200">
                <a:solidFill>
                  <a:srgbClr val="C00000"/>
                </a:solidFill>
              </a:rPr>
              <a:t>Para fechar a conta, por totais, podemos demonstrar os resultados do Quadro anterior:</a:t>
            </a:r>
          </a:p>
          <a:p>
            <a:r>
              <a:rPr lang="pt-BR" sz="3200"/>
              <a:t> </a:t>
            </a:r>
          </a:p>
          <a:p>
            <a:pPr>
              <a:spcAft>
                <a:spcPts val="600"/>
              </a:spcAft>
            </a:pPr>
            <a:r>
              <a:rPr lang="pt-BR" sz="3200"/>
              <a:t> </a:t>
            </a:r>
            <a:r>
              <a:rPr lang="pt-BR" sz="2800" b="1"/>
              <a:t>	</a:t>
            </a:r>
            <a:r>
              <a:rPr lang="pt-BR" sz="2800" b="1" u="sng"/>
              <a:t>MOD (em $)</a:t>
            </a:r>
            <a:r>
              <a:rPr lang="pt-BR" sz="2800" b="1"/>
              <a:t>            </a:t>
            </a:r>
            <a:r>
              <a:rPr lang="pt-BR" sz="2800" b="1" u="sng"/>
              <a:t>Taxa</a:t>
            </a:r>
            <a:r>
              <a:rPr lang="pt-BR" sz="2800" b="1"/>
              <a:t>	</a:t>
            </a:r>
            <a:r>
              <a:rPr lang="pt-BR" sz="2800" b="1" u="sng"/>
              <a:t>CIP (em $)</a:t>
            </a:r>
            <a:endParaRPr lang="pt-BR" sz="2800"/>
          </a:p>
          <a:p>
            <a:pPr>
              <a:spcAft>
                <a:spcPts val="600"/>
              </a:spcAft>
            </a:pPr>
            <a:r>
              <a:rPr lang="pt-BR" sz="2800"/>
              <a:t>Produto A	22.500	x   2,10     =	  47.250,00	</a:t>
            </a:r>
          </a:p>
          <a:p>
            <a:pPr>
              <a:spcAft>
                <a:spcPts val="600"/>
              </a:spcAft>
            </a:pPr>
            <a:r>
              <a:rPr lang="pt-BR" sz="2800"/>
              <a:t>Produto B	18.000 	x   2,10     =	  37.800,00</a:t>
            </a:r>
          </a:p>
          <a:p>
            <a:pPr>
              <a:spcAft>
                <a:spcPts val="600"/>
              </a:spcAft>
            </a:pPr>
            <a:r>
              <a:rPr lang="pt-BR" sz="2800"/>
              <a:t>Produto C	15.750 	x   2,10     =	  33.075,00</a:t>
            </a:r>
          </a:p>
          <a:p>
            <a:pPr>
              <a:spcAft>
                <a:spcPts val="600"/>
              </a:spcAft>
            </a:pPr>
            <a:r>
              <a:rPr lang="pt-BR" sz="2800"/>
              <a:t>Produto D	  9.000 	x   2,10     =	  18.900,00</a:t>
            </a:r>
          </a:p>
          <a:p>
            <a:pPr>
              <a:spcAft>
                <a:spcPts val="600"/>
              </a:spcAft>
            </a:pPr>
            <a:r>
              <a:rPr lang="pt-BR" sz="2800" b="1"/>
              <a:t>    Total        65.250                              137.025,00	</a:t>
            </a:r>
            <a:endParaRPr lang="pt-BR" sz="280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93775" y="476228"/>
            <a:ext cx="6864373" cy="1074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3200" b="1" dirty="0" smtClean="0">
                <a:solidFill>
                  <a:srgbClr val="C00000"/>
                </a:solidFill>
                <a:latin typeface="Arial Rounded MT Bold" pitchFamily="34" charset="0"/>
              </a:rPr>
              <a:t>Taxa de aplicação de custos indiretos de produção</a:t>
            </a:r>
            <a:endParaRPr lang="pt-BR" sz="3200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34950" y="619104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3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6024" y="2035324"/>
            <a:ext cx="7772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algn="ctr">
              <a:buFontTx/>
              <a:buNone/>
            </a:pPr>
            <a:endParaRPr lang="pt-BR" sz="5400" b="1" kern="0" dirty="0" smtClean="0">
              <a:solidFill>
                <a:srgbClr val="00279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Tx/>
              <a:buNone/>
            </a:pPr>
            <a:r>
              <a:rPr lang="pt-BR" sz="5400" b="1" kern="0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CUSTEIO POR ABSORÇÃO – Sem Departamentalização</a:t>
            </a:r>
            <a:endParaRPr lang="pt-BR" sz="5400" b="1" kern="0" dirty="0" smtClean="0">
              <a:solidFill>
                <a:srgbClr val="00279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357188" y="2559050"/>
            <a:ext cx="8685212" cy="3967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Aft>
                <a:spcPts val="1800"/>
              </a:spcAft>
              <a:buClr>
                <a:srgbClr val="00279F"/>
              </a:buClr>
              <a:buSzPct val="100000"/>
              <a:buFont typeface="Wingdings" pitchFamily="2" charset="2"/>
              <a:buChar char="q"/>
            </a:pPr>
            <a:r>
              <a:rPr lang="pt-BR" b="1" dirty="0">
                <a:latin typeface="Arial" charset="0"/>
              </a:rPr>
              <a:t>   a mão-de-obra direta e os materiais eram os fatores de 	produção predominantes no processo produtivo; </a:t>
            </a:r>
          </a:p>
          <a:p>
            <a:pPr defTabSz="762000">
              <a:spcAft>
                <a:spcPts val="1800"/>
              </a:spcAft>
              <a:buClr>
                <a:srgbClr val="00279F"/>
              </a:buClr>
              <a:buSzPct val="100000"/>
              <a:buFont typeface="Wingdings" pitchFamily="2" charset="2"/>
              <a:buChar char="q"/>
            </a:pPr>
            <a:r>
              <a:rPr lang="pt-BR" b="1" dirty="0">
                <a:latin typeface="Arial" charset="0"/>
              </a:rPr>
              <a:t>   a tecnologia era estável; </a:t>
            </a:r>
          </a:p>
          <a:p>
            <a:pPr defTabSz="762000">
              <a:spcAft>
                <a:spcPts val="1800"/>
              </a:spcAft>
              <a:buClr>
                <a:srgbClr val="00279F"/>
              </a:buClr>
              <a:buSzPct val="100000"/>
              <a:buFont typeface="Wingdings" pitchFamily="2" charset="2"/>
              <a:buChar char="q"/>
            </a:pPr>
            <a:r>
              <a:rPr lang="pt-BR" b="1" dirty="0">
                <a:latin typeface="Arial" charset="0"/>
              </a:rPr>
              <a:t>   os custos de coleta e processamento de informações   	eram altos; </a:t>
            </a:r>
          </a:p>
          <a:p>
            <a:pPr defTabSz="762000">
              <a:spcAft>
                <a:spcPts val="1800"/>
              </a:spcAft>
              <a:buClr>
                <a:srgbClr val="00279F"/>
              </a:buClr>
              <a:buSzPct val="100000"/>
              <a:buFont typeface="Wingdings" pitchFamily="2" charset="2"/>
              <a:buChar char="q"/>
            </a:pPr>
            <a:r>
              <a:rPr lang="pt-BR" b="1" dirty="0">
                <a:latin typeface="Arial" charset="0"/>
              </a:rPr>
              <a:t>   os custos indiretos/fixos representavam uma pequena 	parte dos gastos empresariais; e </a:t>
            </a:r>
          </a:p>
          <a:p>
            <a:pPr defTabSz="762000">
              <a:spcAft>
                <a:spcPts val="1800"/>
              </a:spcAft>
              <a:buClr>
                <a:srgbClr val="00279F"/>
              </a:buClr>
              <a:buSzPct val="100000"/>
              <a:buFont typeface="Wingdings" pitchFamily="2" charset="2"/>
              <a:buChar char="q"/>
            </a:pPr>
            <a:r>
              <a:rPr lang="pt-BR" b="1" dirty="0">
                <a:latin typeface="Arial" charset="0"/>
              </a:rPr>
              <a:t>   existia um número limitado de produtos.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609600" y="476250"/>
            <a:ext cx="6096000" cy="1616075"/>
          </a:xfrm>
          <a:prstGeom prst="rect">
            <a:avLst/>
          </a:prstGeom>
          <a:solidFill>
            <a:srgbClr val="FCFEB9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000" dirty="0">
                <a:latin typeface="Arial Rounded MT Bold" pitchFamily="34" charset="0"/>
              </a:rPr>
              <a:t>O custeio por absorção, cujo objetivo principal é a avaliação dos produtos e o fornecimento de informações para os demonstrativos contábeis voltados para o público externo, foi desenhado para épocas em que: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93775" y="631825"/>
            <a:ext cx="7464425" cy="5907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b="1" dirty="0">
                <a:latin typeface="Arial" charset="0"/>
              </a:rPr>
              <a:t>O custeio por absorção é o método que:</a:t>
            </a:r>
          </a:p>
          <a:p>
            <a:pPr defTabSz="762000">
              <a:spcBef>
                <a:spcPct val="50000"/>
              </a:spcBef>
            </a:pPr>
            <a:endParaRPr lang="pt-BR" b="1" dirty="0">
              <a:latin typeface="Arial" charset="0"/>
            </a:endParaRPr>
          </a:p>
          <a:p>
            <a:pPr algn="ctr" defTabSz="762000">
              <a:spcBef>
                <a:spcPct val="50000"/>
              </a:spcBef>
            </a:pPr>
            <a:r>
              <a:rPr lang="pt-BR" b="1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pt-BR" sz="2800" b="1" dirty="0">
                <a:solidFill>
                  <a:schemeClr val="hlink"/>
                </a:solidFill>
                <a:latin typeface="Arial" charset="0"/>
              </a:rPr>
              <a:t>“Consiste na apropriação de todos os custos de produção aos bens elaborados, e só os de produção; todos os gastos relativos ao esforço de fabricação são distribuídos para todos os produtos feitos” </a:t>
            </a:r>
            <a:r>
              <a:rPr lang="pt-BR" sz="1800" b="1" dirty="0">
                <a:latin typeface="Arial" charset="0"/>
              </a:rPr>
              <a:t>(Martins, </a:t>
            </a:r>
            <a:r>
              <a:rPr lang="pt-BR" sz="1800" b="1" dirty="0" smtClean="0">
                <a:latin typeface="Arial" charset="0"/>
              </a:rPr>
              <a:t>2010)</a:t>
            </a:r>
            <a:endParaRPr lang="pt-BR" b="1" dirty="0">
              <a:latin typeface="Arial" charset="0"/>
            </a:endParaRPr>
          </a:p>
          <a:p>
            <a:pPr defTabSz="762000">
              <a:spcBef>
                <a:spcPct val="50000"/>
              </a:spcBef>
            </a:pPr>
            <a:endParaRPr lang="pt-BR" sz="1600" b="1" dirty="0">
              <a:latin typeface="Arial" charset="0"/>
            </a:endParaRPr>
          </a:p>
          <a:p>
            <a:pPr defTabSz="762000">
              <a:spcBef>
                <a:spcPct val="50000"/>
              </a:spcBef>
            </a:pPr>
            <a:r>
              <a:rPr lang="pt-BR" b="1" dirty="0">
                <a:latin typeface="Arial" charset="0"/>
              </a:rPr>
              <a:t>As raízes do custeio por absorção vinculam-se ao </a:t>
            </a:r>
            <a:r>
              <a:rPr lang="pt-BR" sz="2800" b="1" dirty="0">
                <a:solidFill>
                  <a:srgbClr val="00279F"/>
                </a:solidFill>
                <a:latin typeface="Arial" charset="0"/>
              </a:rPr>
              <a:t>RKW</a:t>
            </a:r>
            <a:r>
              <a:rPr lang="pt-BR" b="1" dirty="0">
                <a:latin typeface="Arial" charset="0"/>
              </a:rPr>
              <a:t> (</a:t>
            </a:r>
            <a:r>
              <a:rPr lang="pt-BR" b="1" dirty="0" err="1">
                <a:latin typeface="Arial" charset="0"/>
              </a:rPr>
              <a:t>Reichskuratorium</a:t>
            </a:r>
            <a:r>
              <a:rPr lang="pt-BR" b="1" dirty="0">
                <a:latin typeface="Arial" charset="0"/>
              </a:rPr>
              <a:t> </a:t>
            </a:r>
            <a:r>
              <a:rPr lang="pt-BR" b="1" dirty="0" err="1">
                <a:latin typeface="Arial" charset="0"/>
              </a:rPr>
              <a:t>für</a:t>
            </a:r>
            <a:r>
              <a:rPr lang="pt-BR" b="1" dirty="0">
                <a:latin typeface="Arial" charset="0"/>
              </a:rPr>
              <a:t> </a:t>
            </a:r>
            <a:r>
              <a:rPr lang="pt-BR" b="1" dirty="0" err="1">
                <a:latin typeface="Arial" charset="0"/>
              </a:rPr>
              <a:t>Wirtschaftlichtkeit</a:t>
            </a:r>
            <a:r>
              <a:rPr lang="pt-BR" b="1" dirty="0">
                <a:latin typeface="Arial" charset="0"/>
              </a:rPr>
              <a:t>), desenvolvido na Alemanha, cujo objetivo era chegar ao valor de produzir e vender</a:t>
            </a: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234950" y="4572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234950" y="4691063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62452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3200" b="1" dirty="0">
                <a:solidFill>
                  <a:srgbClr val="C00000"/>
                </a:solidFill>
                <a:latin typeface="Arial Rounded MT Bold" pitchFamily="34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 dirty="0">
              <a:latin typeface="Arial" charset="0"/>
            </a:endParaRPr>
          </a:p>
          <a:p>
            <a:pPr defTabSz="762000"/>
            <a:r>
              <a:rPr lang="pt-BR" dirty="0">
                <a:latin typeface="Arial" charset="0"/>
                <a:cs typeface="Arial" charset="0"/>
              </a:rPr>
              <a:t>Durante o seu primeiro mês de operações, a empresa fabricou os seguintes produtos:</a:t>
            </a:r>
          </a:p>
          <a:p>
            <a:pPr defTabSz="762000"/>
            <a:endParaRPr lang="pt-BR" dirty="0">
              <a:latin typeface="Arial" charset="0"/>
              <a:cs typeface="Arial" charset="0"/>
            </a:endParaRPr>
          </a:p>
          <a:p>
            <a:pPr defTabSz="762000"/>
            <a:r>
              <a:rPr lang="pt-BR" sz="2800" b="1" dirty="0">
                <a:latin typeface="Arial" charset="0"/>
                <a:cs typeface="Arial" charset="0"/>
              </a:rPr>
              <a:t>A – 30.000 m</a:t>
            </a:r>
            <a:r>
              <a:rPr lang="pt-BR" sz="2800" b="1" baseline="30000" dirty="0">
                <a:latin typeface="Arial" charset="0"/>
                <a:cs typeface="Arial" charset="0"/>
              </a:rPr>
              <a:t>2</a:t>
            </a:r>
            <a:r>
              <a:rPr lang="pt-BR" sz="2800" b="1" dirty="0">
                <a:latin typeface="Arial" charset="0"/>
                <a:cs typeface="Arial" charset="0"/>
              </a:rPr>
              <a:t> </a:t>
            </a:r>
            <a:r>
              <a:rPr lang="pt-BR" dirty="0">
                <a:latin typeface="Arial" charset="0"/>
                <a:cs typeface="Arial" charset="0"/>
              </a:rPr>
              <a:t>de cerâmica para piso tipo extra</a:t>
            </a:r>
          </a:p>
          <a:p>
            <a:pPr defTabSz="762000"/>
            <a:r>
              <a:rPr lang="pt-BR" sz="2800" b="1" dirty="0">
                <a:latin typeface="Arial" charset="0"/>
                <a:cs typeface="Arial" charset="0"/>
              </a:rPr>
              <a:t>B – 20.000 m</a:t>
            </a:r>
            <a:r>
              <a:rPr lang="pt-BR" sz="2800" b="1" baseline="30000" dirty="0">
                <a:latin typeface="Arial" charset="0"/>
                <a:cs typeface="Arial" charset="0"/>
              </a:rPr>
              <a:t>2</a:t>
            </a:r>
            <a:r>
              <a:rPr lang="pt-BR" sz="2800" b="1" dirty="0">
                <a:latin typeface="Arial" charset="0"/>
                <a:cs typeface="Arial" charset="0"/>
              </a:rPr>
              <a:t> </a:t>
            </a:r>
            <a:r>
              <a:rPr lang="pt-BR" dirty="0">
                <a:latin typeface="Arial" charset="0"/>
                <a:cs typeface="Arial" charset="0"/>
              </a:rPr>
              <a:t>de cerâmica para piso tipo comercial</a:t>
            </a:r>
          </a:p>
          <a:p>
            <a:pPr defTabSz="762000"/>
            <a:r>
              <a:rPr lang="pt-BR" sz="2800" b="1" dirty="0">
                <a:latin typeface="Arial" charset="0"/>
                <a:cs typeface="Arial" charset="0"/>
              </a:rPr>
              <a:t>C – 35.000 m</a:t>
            </a:r>
            <a:r>
              <a:rPr lang="pt-BR" sz="2800" b="1" baseline="30000" dirty="0">
                <a:latin typeface="Arial" charset="0"/>
                <a:cs typeface="Arial" charset="0"/>
              </a:rPr>
              <a:t>2</a:t>
            </a:r>
            <a:r>
              <a:rPr lang="pt-BR" sz="2800" b="1" dirty="0">
                <a:latin typeface="Arial" charset="0"/>
                <a:cs typeface="Arial" charset="0"/>
              </a:rPr>
              <a:t> </a:t>
            </a:r>
            <a:r>
              <a:rPr lang="pt-BR" dirty="0">
                <a:latin typeface="Arial" charset="0"/>
                <a:cs typeface="Arial" charset="0"/>
              </a:rPr>
              <a:t>de cerâmica para parede tipo extra</a:t>
            </a:r>
          </a:p>
          <a:p>
            <a:pPr defTabSz="762000"/>
            <a:r>
              <a:rPr lang="pt-BR" sz="2800" b="1" dirty="0">
                <a:latin typeface="Arial" charset="0"/>
                <a:cs typeface="Arial" charset="0"/>
              </a:rPr>
              <a:t>D – 15.000 m</a:t>
            </a:r>
            <a:r>
              <a:rPr lang="pt-BR" sz="2800" b="1" baseline="30000" dirty="0">
                <a:latin typeface="Arial" charset="0"/>
                <a:cs typeface="Arial" charset="0"/>
              </a:rPr>
              <a:t>2</a:t>
            </a:r>
            <a:r>
              <a:rPr lang="pt-BR" sz="2800" b="1" dirty="0">
                <a:latin typeface="Arial" charset="0"/>
                <a:cs typeface="Arial" charset="0"/>
              </a:rPr>
              <a:t> </a:t>
            </a:r>
            <a:r>
              <a:rPr lang="pt-BR" dirty="0">
                <a:latin typeface="Arial" charset="0"/>
                <a:cs typeface="Arial" charset="0"/>
              </a:rPr>
              <a:t>de cerâmica para parede tipo comercial</a:t>
            </a:r>
          </a:p>
          <a:p>
            <a:pPr defTabSz="762000"/>
            <a:endParaRPr lang="en-US" dirty="0">
              <a:latin typeface="Arial" charset="0"/>
              <a:cs typeface="Arial" charset="0"/>
            </a:endParaRPr>
          </a:p>
          <a:p>
            <a:pPr defTabSz="762000"/>
            <a:endParaRPr lang="pt-BR" sz="1400" dirty="0">
              <a:latin typeface="Arial" charset="0"/>
              <a:cs typeface="Arial" charset="0"/>
            </a:endParaRPr>
          </a:p>
          <a:p>
            <a:pPr defTabSz="762000"/>
            <a:r>
              <a:rPr lang="pt-BR" sz="2700" dirty="0" smtClean="0">
                <a:solidFill>
                  <a:srgbClr val="00279F"/>
                </a:solidFill>
                <a:latin typeface="Arial" charset="0"/>
                <a:cs typeface="Arial" charset="0"/>
              </a:rPr>
              <a:t>Conforme </a:t>
            </a:r>
            <a:r>
              <a:rPr lang="pt-BR" sz="2700" dirty="0">
                <a:solidFill>
                  <a:srgbClr val="00279F"/>
                </a:solidFill>
                <a:latin typeface="Arial" charset="0"/>
                <a:cs typeface="Arial" charset="0"/>
              </a:rPr>
              <a:t>se pode observar, a ICP produziu um total de </a:t>
            </a:r>
            <a:r>
              <a:rPr lang="pt-BR" sz="2700" b="1" dirty="0">
                <a:solidFill>
                  <a:srgbClr val="C00000"/>
                </a:solidFill>
                <a:latin typeface="Arial" charset="0"/>
                <a:cs typeface="Arial" charset="0"/>
              </a:rPr>
              <a:t>100.00 m</a:t>
            </a:r>
            <a:r>
              <a:rPr lang="pt-BR" sz="27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2</a:t>
            </a:r>
            <a:r>
              <a:rPr lang="pt-BR" sz="2700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BR" sz="2700" dirty="0">
                <a:solidFill>
                  <a:srgbClr val="00279F"/>
                </a:solidFill>
                <a:latin typeface="Arial" charset="0"/>
                <a:cs typeface="Arial" charset="0"/>
              </a:rPr>
              <a:t>de cerâmica em diversos tipos. </a:t>
            </a:r>
          </a:p>
          <a:p>
            <a:pPr defTabSz="762000"/>
            <a:r>
              <a:rPr lang="pt-BR" dirty="0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93775" y="631825"/>
            <a:ext cx="7464425" cy="56297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3200" b="1" dirty="0">
                <a:solidFill>
                  <a:srgbClr val="C00000"/>
                </a:solidFill>
                <a:latin typeface="Arial Rounded MT Bold" pitchFamily="34" charset="0"/>
              </a:rPr>
              <a:t>O caso da ICP – Indústria Cerâmica Palhoça Ltda.</a:t>
            </a:r>
          </a:p>
          <a:p>
            <a:pPr defTabSz="762000">
              <a:spcBef>
                <a:spcPct val="50000"/>
              </a:spcBef>
            </a:pPr>
            <a:endParaRPr lang="pt-BR" b="1" dirty="0">
              <a:latin typeface="Arial" charset="0"/>
            </a:endParaRPr>
          </a:p>
          <a:p>
            <a:pPr algn="ctr" defTabSz="762000"/>
            <a:r>
              <a:rPr lang="pt-BR" sz="2800" dirty="0">
                <a:latin typeface="Arial" charset="0"/>
                <a:cs typeface="Arial" charset="0"/>
              </a:rPr>
              <a:t>Como os custos de produção (diretos e indiretos), de acordo com a classificação das contas solicitada no Exercício proposto no final da Unidade 2, somam um total de             </a:t>
            </a:r>
            <a:r>
              <a:rPr lang="pt-BR" sz="3200" b="1" dirty="0">
                <a:solidFill>
                  <a:srgbClr val="00279F"/>
                </a:solidFill>
                <a:latin typeface="Arial" charset="0"/>
                <a:cs typeface="Arial" charset="0"/>
              </a:rPr>
              <a:t>$ 324.650,00</a:t>
            </a:r>
            <a:r>
              <a:rPr lang="pt-BR" sz="2800" b="1" dirty="0">
                <a:solidFill>
                  <a:srgbClr val="3C0023"/>
                </a:solidFill>
                <a:latin typeface="Arial" charset="0"/>
                <a:cs typeface="Arial" charset="0"/>
              </a:rPr>
              <a:t>,</a:t>
            </a:r>
            <a:r>
              <a:rPr lang="pt-BR" sz="2800" dirty="0">
                <a:solidFill>
                  <a:srgbClr val="3C0023"/>
                </a:solidFill>
                <a:latin typeface="Arial" charset="0"/>
                <a:cs typeface="Arial" charset="0"/>
              </a:rPr>
              <a:t> </a:t>
            </a:r>
            <a:r>
              <a:rPr lang="pt-BR" sz="2800" dirty="0">
                <a:latin typeface="Arial" charset="0"/>
                <a:cs typeface="Arial" charset="0"/>
              </a:rPr>
              <a:t>e </a:t>
            </a:r>
          </a:p>
          <a:p>
            <a:pPr algn="ctr" defTabSz="762000"/>
            <a:endParaRPr lang="pt-BR" sz="2800" dirty="0">
              <a:latin typeface="Arial" charset="0"/>
              <a:cs typeface="Arial" charset="0"/>
            </a:endParaRPr>
          </a:p>
          <a:p>
            <a:pPr algn="ctr" defTabSz="762000"/>
            <a:r>
              <a:rPr lang="pt-BR" sz="2800" dirty="0">
                <a:latin typeface="Arial" charset="0"/>
                <a:cs typeface="Arial" charset="0"/>
              </a:rPr>
              <a:t>considerando-se o montante de cerâmica produzida, pode-se concluir que o custo médio por metro quadrado </a:t>
            </a:r>
            <a:r>
              <a:rPr lang="pt-BR" sz="2800" dirty="0" smtClean="0">
                <a:latin typeface="Arial" charset="0"/>
                <a:cs typeface="Arial" charset="0"/>
              </a:rPr>
              <a:t>é </a:t>
            </a:r>
            <a:r>
              <a:rPr lang="pt-BR" sz="2800" dirty="0">
                <a:latin typeface="Arial" charset="0"/>
                <a:cs typeface="Arial" charset="0"/>
              </a:rPr>
              <a:t>de </a:t>
            </a:r>
            <a:r>
              <a:rPr lang="pt-BR" sz="3200" b="1" dirty="0">
                <a:solidFill>
                  <a:srgbClr val="C00000"/>
                </a:solidFill>
                <a:latin typeface="Arial" charset="0"/>
                <a:cs typeface="Arial" charset="0"/>
              </a:rPr>
              <a:t>$ 3,2465</a:t>
            </a:r>
            <a:r>
              <a:rPr lang="pt-BR" sz="2800" dirty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34950" y="690563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533400" y="381000"/>
            <a:ext cx="7542213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pt-BR" sz="2800" b="1" i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ESQUEMA BÁSICO – </a:t>
            </a:r>
            <a:r>
              <a:rPr lang="pt-BR" sz="2000" b="1" i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Sem Departamentalização</a:t>
            </a:r>
          </a:p>
        </p:txBody>
      </p:sp>
      <p:grpSp>
        <p:nvGrpSpPr>
          <p:cNvPr id="7171" name="Group 33"/>
          <p:cNvGrpSpPr>
            <a:grpSpLocks/>
          </p:cNvGrpSpPr>
          <p:nvPr/>
        </p:nvGrpSpPr>
        <p:grpSpPr bwMode="auto">
          <a:xfrm>
            <a:off x="419100" y="1219200"/>
            <a:ext cx="8267700" cy="5791200"/>
            <a:chOff x="264" y="768"/>
            <a:chExt cx="5208" cy="3648"/>
          </a:xfrm>
        </p:grpSpPr>
        <p:sp>
          <p:nvSpPr>
            <p:cNvPr id="7172" name="Text Box 3"/>
            <p:cNvSpPr txBox="1">
              <a:spLocks noChangeArrowheads="1"/>
            </p:cNvSpPr>
            <p:nvPr/>
          </p:nvSpPr>
          <p:spPr bwMode="auto">
            <a:xfrm>
              <a:off x="768" y="768"/>
              <a:ext cx="720" cy="256"/>
            </a:xfrm>
            <a:prstGeom prst="rect">
              <a:avLst/>
            </a:prstGeom>
            <a:solidFill>
              <a:srgbClr val="FDE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 b="1"/>
                <a:t>Custos</a:t>
              </a:r>
            </a:p>
          </p:txBody>
        </p:sp>
        <p:sp>
          <p:nvSpPr>
            <p:cNvPr id="7173" name="Text Box 4"/>
            <p:cNvSpPr txBox="1">
              <a:spLocks noChangeArrowheads="1"/>
            </p:cNvSpPr>
            <p:nvPr/>
          </p:nvSpPr>
          <p:spPr bwMode="auto">
            <a:xfrm>
              <a:off x="3504" y="768"/>
              <a:ext cx="960" cy="256"/>
            </a:xfrm>
            <a:prstGeom prst="rect">
              <a:avLst/>
            </a:prstGeom>
            <a:solidFill>
              <a:srgbClr val="A2C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 b="1"/>
                <a:t>Despesas</a:t>
              </a:r>
            </a:p>
          </p:txBody>
        </p:sp>
        <p:sp>
          <p:nvSpPr>
            <p:cNvPr id="7174" name="Text Box 5"/>
            <p:cNvSpPr txBox="1">
              <a:spLocks noChangeArrowheads="1"/>
            </p:cNvSpPr>
            <p:nvPr/>
          </p:nvSpPr>
          <p:spPr bwMode="auto">
            <a:xfrm>
              <a:off x="264" y="1296"/>
              <a:ext cx="720" cy="256"/>
            </a:xfrm>
            <a:prstGeom prst="rect">
              <a:avLst/>
            </a:prstGeom>
            <a:solidFill>
              <a:srgbClr val="FDE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Indiretos</a:t>
              </a:r>
            </a:p>
          </p:txBody>
        </p:sp>
        <p:sp>
          <p:nvSpPr>
            <p:cNvPr id="7175" name="Text Box 6"/>
            <p:cNvSpPr txBox="1">
              <a:spLocks noChangeArrowheads="1"/>
            </p:cNvSpPr>
            <p:nvPr/>
          </p:nvSpPr>
          <p:spPr bwMode="auto">
            <a:xfrm>
              <a:off x="1248" y="1296"/>
              <a:ext cx="672" cy="256"/>
            </a:xfrm>
            <a:prstGeom prst="rect">
              <a:avLst/>
            </a:prstGeom>
            <a:solidFill>
              <a:srgbClr val="FDE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Diretos</a:t>
              </a:r>
            </a:p>
          </p:txBody>
        </p:sp>
        <p:sp>
          <p:nvSpPr>
            <p:cNvPr id="7176" name="Text Box 7"/>
            <p:cNvSpPr txBox="1">
              <a:spLocks noChangeArrowheads="1"/>
            </p:cNvSpPr>
            <p:nvPr/>
          </p:nvSpPr>
          <p:spPr bwMode="auto">
            <a:xfrm>
              <a:off x="312" y="1728"/>
              <a:ext cx="624" cy="256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Rateio</a:t>
              </a:r>
            </a:p>
          </p:txBody>
        </p:sp>
        <p:cxnSp>
          <p:nvCxnSpPr>
            <p:cNvPr id="7177" name="AutoShape 9"/>
            <p:cNvCxnSpPr>
              <a:cxnSpLocks noChangeShapeType="1"/>
              <a:stCxn id="7174" idx="2"/>
              <a:endCxn id="7176" idx="0"/>
            </p:cNvCxnSpPr>
            <p:nvPr/>
          </p:nvCxnSpPr>
          <p:spPr bwMode="auto">
            <a:xfrm>
              <a:off x="624" y="1552"/>
              <a:ext cx="0" cy="1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2352" y="3528"/>
              <a:ext cx="1440" cy="372"/>
            </a:xfrm>
            <a:prstGeom prst="rect">
              <a:avLst/>
            </a:prstGeom>
            <a:solidFill>
              <a:srgbClr val="A2C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lnSpc>
                  <a:spcPct val="80000"/>
                </a:lnSpc>
                <a:spcBef>
                  <a:spcPct val="50000"/>
                </a:spcBef>
              </a:pPr>
              <a:r>
                <a:rPr lang="pt-BR" sz="2000" b="1"/>
                <a:t>Custo dos Produtos Vendidos</a:t>
              </a:r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2664" y="3072"/>
              <a:ext cx="816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Estoque</a:t>
              </a:r>
            </a:p>
          </p:txBody>
        </p:sp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1920" y="2688"/>
              <a:ext cx="816" cy="256"/>
            </a:xfrm>
            <a:prstGeom prst="rect">
              <a:avLst/>
            </a:prstGeom>
            <a:solidFill>
              <a:srgbClr val="C8FE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Produto C</a:t>
              </a:r>
            </a:p>
          </p:txBody>
        </p:sp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1920" y="2016"/>
              <a:ext cx="816" cy="256"/>
            </a:xfrm>
            <a:prstGeom prst="rect">
              <a:avLst/>
            </a:prstGeom>
            <a:solidFill>
              <a:srgbClr val="C8FE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Produto A</a:t>
              </a:r>
            </a:p>
          </p:txBody>
        </p:sp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1920" y="2352"/>
              <a:ext cx="816" cy="256"/>
            </a:xfrm>
            <a:prstGeom prst="rect">
              <a:avLst/>
            </a:prstGeom>
            <a:solidFill>
              <a:srgbClr val="C8FE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/>
                <a:t>Produto B</a:t>
              </a:r>
            </a:p>
          </p:txBody>
        </p:sp>
        <p:sp>
          <p:nvSpPr>
            <p:cNvPr id="7183" name="Text Box 15"/>
            <p:cNvSpPr txBox="1">
              <a:spLocks noChangeArrowheads="1"/>
            </p:cNvSpPr>
            <p:nvPr/>
          </p:nvSpPr>
          <p:spPr bwMode="auto">
            <a:xfrm>
              <a:off x="4464" y="2064"/>
              <a:ext cx="1008" cy="256"/>
            </a:xfrm>
            <a:prstGeom prst="rect">
              <a:avLst/>
            </a:prstGeom>
            <a:solidFill>
              <a:srgbClr val="A2C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 b="1"/>
                <a:t>Vendas</a:t>
              </a:r>
            </a:p>
          </p:txBody>
        </p:sp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3408" y="4160"/>
              <a:ext cx="1152" cy="256"/>
            </a:xfrm>
            <a:prstGeom prst="rect">
              <a:avLst/>
            </a:prstGeom>
            <a:solidFill>
              <a:srgbClr val="FCFEB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2000" b="1"/>
                <a:t>Resultado</a:t>
              </a:r>
            </a:p>
          </p:txBody>
        </p:sp>
        <p:cxnSp>
          <p:nvCxnSpPr>
            <p:cNvPr id="7185" name="AutoShape 17"/>
            <p:cNvCxnSpPr>
              <a:cxnSpLocks noChangeShapeType="1"/>
              <a:stCxn id="7172" idx="2"/>
              <a:endCxn id="7175" idx="0"/>
            </p:cNvCxnSpPr>
            <p:nvPr/>
          </p:nvCxnSpPr>
          <p:spPr bwMode="auto">
            <a:xfrm rot="16200000" flipH="1">
              <a:off x="1220" y="932"/>
              <a:ext cx="272" cy="45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6" name="AutoShape 18"/>
            <p:cNvCxnSpPr>
              <a:cxnSpLocks noChangeShapeType="1"/>
              <a:stCxn id="7172" idx="2"/>
              <a:endCxn id="7174" idx="0"/>
            </p:cNvCxnSpPr>
            <p:nvPr/>
          </p:nvCxnSpPr>
          <p:spPr bwMode="auto">
            <a:xfrm rot="5400000">
              <a:off x="740" y="908"/>
              <a:ext cx="272" cy="50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7" name="AutoShape 19"/>
            <p:cNvCxnSpPr>
              <a:cxnSpLocks noChangeShapeType="1"/>
              <a:stCxn id="7173" idx="2"/>
              <a:endCxn id="7184" idx="0"/>
            </p:cNvCxnSpPr>
            <p:nvPr/>
          </p:nvCxnSpPr>
          <p:spPr bwMode="auto">
            <a:xfrm>
              <a:off x="3984" y="1024"/>
              <a:ext cx="0" cy="3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8" name="AutoShape 21"/>
            <p:cNvCxnSpPr>
              <a:cxnSpLocks noChangeShapeType="1"/>
              <a:stCxn id="7180" idx="3"/>
              <a:endCxn id="7179" idx="0"/>
            </p:cNvCxnSpPr>
            <p:nvPr/>
          </p:nvCxnSpPr>
          <p:spPr bwMode="auto">
            <a:xfrm>
              <a:off x="2736" y="2816"/>
              <a:ext cx="336" cy="25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9" name="AutoShape 22"/>
            <p:cNvCxnSpPr>
              <a:cxnSpLocks noChangeShapeType="1"/>
              <a:stCxn id="7182" idx="3"/>
              <a:endCxn id="7179" idx="0"/>
            </p:cNvCxnSpPr>
            <p:nvPr/>
          </p:nvCxnSpPr>
          <p:spPr bwMode="auto">
            <a:xfrm>
              <a:off x="2736" y="2480"/>
              <a:ext cx="336" cy="5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0" name="AutoShape 23"/>
            <p:cNvCxnSpPr>
              <a:cxnSpLocks noChangeShapeType="1"/>
              <a:stCxn id="7181" idx="3"/>
              <a:endCxn id="7179" idx="0"/>
            </p:cNvCxnSpPr>
            <p:nvPr/>
          </p:nvCxnSpPr>
          <p:spPr bwMode="auto">
            <a:xfrm>
              <a:off x="2736" y="2144"/>
              <a:ext cx="336" cy="92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1" name="AutoShape 24"/>
            <p:cNvCxnSpPr>
              <a:cxnSpLocks noChangeShapeType="1"/>
              <a:stCxn id="7176" idx="2"/>
              <a:endCxn id="7181" idx="1"/>
            </p:cNvCxnSpPr>
            <p:nvPr/>
          </p:nvCxnSpPr>
          <p:spPr bwMode="auto">
            <a:xfrm rot="16200000" flipH="1">
              <a:off x="1192" y="1416"/>
              <a:ext cx="160" cy="12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2" name="AutoShape 25"/>
            <p:cNvCxnSpPr>
              <a:cxnSpLocks noChangeShapeType="1"/>
              <a:stCxn id="7176" idx="2"/>
              <a:endCxn id="7182" idx="1"/>
            </p:cNvCxnSpPr>
            <p:nvPr/>
          </p:nvCxnSpPr>
          <p:spPr bwMode="auto">
            <a:xfrm rot="16200000" flipH="1">
              <a:off x="1024" y="1584"/>
              <a:ext cx="496" cy="12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3" name="AutoShape 26"/>
            <p:cNvCxnSpPr>
              <a:cxnSpLocks noChangeShapeType="1"/>
              <a:stCxn id="7176" idx="2"/>
              <a:endCxn id="7180" idx="1"/>
            </p:cNvCxnSpPr>
            <p:nvPr/>
          </p:nvCxnSpPr>
          <p:spPr bwMode="auto">
            <a:xfrm rot="16200000" flipH="1">
              <a:off x="856" y="1752"/>
              <a:ext cx="832" cy="12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4" name="AutoShape 27"/>
            <p:cNvCxnSpPr>
              <a:cxnSpLocks noChangeShapeType="1"/>
              <a:stCxn id="7175" idx="2"/>
              <a:endCxn id="7181" idx="1"/>
            </p:cNvCxnSpPr>
            <p:nvPr/>
          </p:nvCxnSpPr>
          <p:spPr bwMode="auto">
            <a:xfrm rot="16200000" flipH="1">
              <a:off x="1456" y="1680"/>
              <a:ext cx="592" cy="3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5" name="AutoShape 28"/>
            <p:cNvCxnSpPr>
              <a:cxnSpLocks noChangeShapeType="1"/>
              <a:stCxn id="7175" idx="2"/>
              <a:endCxn id="7182" idx="1"/>
            </p:cNvCxnSpPr>
            <p:nvPr/>
          </p:nvCxnSpPr>
          <p:spPr bwMode="auto">
            <a:xfrm rot="16200000" flipH="1">
              <a:off x="1288" y="1848"/>
              <a:ext cx="928" cy="3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6" name="AutoShape 29"/>
            <p:cNvCxnSpPr>
              <a:cxnSpLocks noChangeShapeType="1"/>
              <a:stCxn id="7175" idx="2"/>
              <a:endCxn id="7180" idx="1"/>
            </p:cNvCxnSpPr>
            <p:nvPr/>
          </p:nvCxnSpPr>
          <p:spPr bwMode="auto">
            <a:xfrm rot="16200000" flipH="1">
              <a:off x="1120" y="2016"/>
              <a:ext cx="1264" cy="3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7" name="AutoShape 30"/>
            <p:cNvCxnSpPr>
              <a:cxnSpLocks noChangeShapeType="1"/>
              <a:stCxn id="7179" idx="2"/>
              <a:endCxn id="7178" idx="0"/>
            </p:cNvCxnSpPr>
            <p:nvPr/>
          </p:nvCxnSpPr>
          <p:spPr bwMode="auto">
            <a:xfrm>
              <a:off x="3072" y="3328"/>
              <a:ext cx="0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8" name="AutoShape 31"/>
            <p:cNvCxnSpPr>
              <a:cxnSpLocks noChangeShapeType="1"/>
              <a:stCxn id="7178" idx="2"/>
              <a:endCxn id="7184" idx="0"/>
            </p:cNvCxnSpPr>
            <p:nvPr/>
          </p:nvCxnSpPr>
          <p:spPr bwMode="auto">
            <a:xfrm rot="16200000" flipH="1">
              <a:off x="3398" y="3574"/>
              <a:ext cx="260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9" name="AutoShape 32"/>
            <p:cNvCxnSpPr>
              <a:cxnSpLocks noChangeShapeType="1"/>
              <a:stCxn id="7183" idx="2"/>
              <a:endCxn id="7184" idx="0"/>
            </p:cNvCxnSpPr>
            <p:nvPr/>
          </p:nvCxnSpPr>
          <p:spPr bwMode="auto">
            <a:xfrm rot="5400000">
              <a:off x="3556" y="2748"/>
              <a:ext cx="1840" cy="98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993775" y="631825"/>
            <a:ext cx="7464425" cy="1074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3200" b="1" dirty="0">
                <a:solidFill>
                  <a:srgbClr val="C00000"/>
                </a:solidFill>
                <a:latin typeface="Arial Rounded MT Bold" pitchFamily="34" charset="0"/>
              </a:rPr>
              <a:t>O caso da ICP – Indústria Cerâmica Palhoça Ltda.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34950" y="690563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28625" y="2096461"/>
          <a:ext cx="8429684" cy="3737617"/>
        </p:xfrm>
        <a:graphic>
          <a:graphicData uri="http://schemas.openxmlformats.org/drawingml/2006/table">
            <a:tbl>
              <a:tblPr/>
              <a:tblGrid>
                <a:gridCol w="2817326"/>
                <a:gridCol w="1134763"/>
                <a:gridCol w="1099143"/>
                <a:gridCol w="1099143"/>
                <a:gridCol w="1099143"/>
                <a:gridCol w="1180166"/>
              </a:tblGrid>
              <a:tr h="382108">
                <a:tc rowSpan="2"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Itens de custo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Produto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38210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Massa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28.125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18.750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26.250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11.250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84.375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Esmalte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11.400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7.600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13.300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5.700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Mão-de-obra</a:t>
                      </a: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direta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22.500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15.750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65.250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 I P 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EB9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47.250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EB9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37.800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EB9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33.075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EB9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18.900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EB9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137.025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EB9"/>
                    </a:solidFill>
                  </a:tcPr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109.275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82.150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88.375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44.850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324.650</a:t>
                      </a:r>
                      <a:endParaRPr lang="pt-BR" sz="20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298645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Quantidade Total (m</a:t>
                      </a:r>
                      <a:r>
                        <a:rPr lang="pt-BR" sz="2000" baseline="30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100.000</a:t>
                      </a: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108">
                <a:tc>
                  <a:txBody>
                    <a:bodyPr/>
                    <a:lstStyle/>
                    <a:p>
                      <a:pPr marL="36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Custo Unitário ($/m</a:t>
                      </a:r>
                      <a:r>
                        <a:rPr lang="pt-BR" sz="2000" b="1" baseline="30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3,6425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4,1075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2,5250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2,9900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3,2465</a:t>
                      </a:r>
                      <a:endParaRPr lang="pt-BR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736" marR="38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</a:tbl>
          </a:graphicData>
        </a:graphic>
      </p:graphicFrame>
      <p:sp>
        <p:nvSpPr>
          <p:cNvPr id="8277" name="CaixaDeTexto 4"/>
          <p:cNvSpPr txBox="1">
            <a:spLocks noChangeArrowheads="1"/>
          </p:cNvSpPr>
          <p:nvPr/>
        </p:nvSpPr>
        <p:spPr bwMode="auto">
          <a:xfrm>
            <a:off x="285750" y="6119830"/>
            <a:ext cx="8715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 dirty="0">
                <a:solidFill>
                  <a:srgbClr val="00279F"/>
                </a:solidFill>
                <a:latin typeface="Arial" charset="0"/>
                <a:cs typeface="Arial" charset="0"/>
              </a:rPr>
              <a:t>Mapa de distribuição dos custos indiretos de produção aos produtos</a:t>
            </a:r>
            <a:endParaRPr lang="pt-BR" sz="2000" b="1" dirty="0">
              <a:latin typeface="Arial" charset="0"/>
              <a:cs typeface="Arial" charset="0"/>
            </a:endParaRPr>
          </a:p>
          <a:p>
            <a:pPr algn="ctr"/>
            <a:r>
              <a:rPr lang="en-US" sz="2000" b="1" dirty="0">
                <a:latin typeface="Arial" charset="0"/>
                <a:cs typeface="Arial" charset="0"/>
              </a:rPr>
              <a:t>(</a:t>
            </a:r>
            <a:r>
              <a:rPr lang="en-US" sz="2000" b="1" dirty="0" smtClean="0">
                <a:latin typeface="Arial" charset="0"/>
                <a:cs typeface="Arial" charset="0"/>
              </a:rPr>
              <a:t>base de </a:t>
            </a:r>
            <a:r>
              <a:rPr lang="en-US" sz="2000" b="1" dirty="0" err="1" smtClean="0">
                <a:latin typeface="Arial" charset="0"/>
                <a:cs typeface="Arial" charset="0"/>
              </a:rPr>
              <a:t>rateio</a:t>
            </a:r>
            <a:r>
              <a:rPr lang="en-US" sz="2000" b="1" dirty="0" smtClean="0">
                <a:latin typeface="Arial" charset="0"/>
                <a:cs typeface="Arial" charset="0"/>
              </a:rPr>
              <a:t> dos CIP’s: </a:t>
            </a:r>
            <a:r>
              <a:rPr lang="en-US" sz="2000" b="1" dirty="0" err="1">
                <a:latin typeface="Arial" charset="0"/>
                <a:cs typeface="Arial" charset="0"/>
              </a:rPr>
              <a:t>Mão</a:t>
            </a:r>
            <a:r>
              <a:rPr lang="en-US" sz="2000" b="1" dirty="0">
                <a:latin typeface="Arial" charset="0"/>
                <a:cs typeface="Arial" charset="0"/>
              </a:rPr>
              <a:t>-de-</a:t>
            </a:r>
            <a:r>
              <a:rPr lang="en-US" sz="2000" b="1" dirty="0" err="1">
                <a:latin typeface="Arial" charset="0"/>
                <a:cs typeface="Arial" charset="0"/>
              </a:rPr>
              <a:t>obra</a:t>
            </a:r>
            <a:r>
              <a:rPr lang="en-US" sz="2000" b="1" dirty="0">
                <a:latin typeface="Arial" charset="0"/>
                <a:cs typeface="Arial" charset="0"/>
              </a:rPr>
              <a:t> </a:t>
            </a:r>
            <a:r>
              <a:rPr lang="en-US" sz="2000" b="1" dirty="0" err="1">
                <a:latin typeface="Arial" charset="0"/>
                <a:cs typeface="Arial" charset="0"/>
              </a:rPr>
              <a:t>Direta</a:t>
            </a:r>
            <a:r>
              <a:rPr lang="en-US" sz="2000" b="1" dirty="0">
                <a:latin typeface="Arial" charset="0"/>
                <a:cs typeface="Arial" charset="0"/>
              </a:rPr>
              <a:t>)</a:t>
            </a:r>
            <a:endParaRPr lang="pt-BR" sz="2000" b="1" dirty="0">
              <a:latin typeface="Arial" charset="0"/>
              <a:cs typeface="Arial" charset="0"/>
            </a:endParaRPr>
          </a:p>
        </p:txBody>
      </p:sp>
      <p:sp>
        <p:nvSpPr>
          <p:cNvPr id="8278" name="CaixaDeTexto 5"/>
          <p:cNvSpPr txBox="1">
            <a:spLocks noChangeArrowheads="1"/>
          </p:cNvSpPr>
          <p:nvPr/>
        </p:nvSpPr>
        <p:spPr bwMode="auto">
          <a:xfrm>
            <a:off x="6715125" y="1535117"/>
            <a:ext cx="2143125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5 – pág. </a:t>
            </a:r>
            <a:r>
              <a:rPr lang="pt-BR" sz="1800" b="1" dirty="0" smtClean="0"/>
              <a:t>54</a:t>
            </a:r>
            <a:endParaRPr lang="pt-BR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993775" y="476228"/>
            <a:ext cx="6864373" cy="1074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3200" b="1" dirty="0" smtClean="0">
                <a:solidFill>
                  <a:srgbClr val="C00000"/>
                </a:solidFill>
                <a:latin typeface="Arial Rounded MT Bold" pitchFamily="34" charset="0"/>
              </a:rPr>
              <a:t>Taxa de aplicação de custos indiretos de produção</a:t>
            </a:r>
            <a:endParaRPr lang="pt-BR" sz="3200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9220" name="AutoShape 3"/>
          <p:cNvSpPr>
            <a:spLocks noChangeArrowheads="1"/>
          </p:cNvSpPr>
          <p:nvPr/>
        </p:nvSpPr>
        <p:spPr bwMode="auto">
          <a:xfrm>
            <a:off x="234950" y="619104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642938" y="1762125"/>
            <a:ext cx="8072437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800"/>
              </a:spcAft>
            </a:pPr>
            <a:r>
              <a:rPr lang="pt-BR" dirty="0">
                <a:latin typeface="Arial" charset="0"/>
                <a:cs typeface="Arial" charset="0"/>
              </a:rPr>
              <a:t>Os custos indiretos de produção (aluguel, depreciação, energia elétrica, mão-de-obra indireta e materiais diversos), somam um valor total de </a:t>
            </a:r>
            <a:r>
              <a:rPr lang="pt-BR" b="1" dirty="0">
                <a:solidFill>
                  <a:srgbClr val="C00000"/>
                </a:solidFill>
                <a:latin typeface="Arial" charset="0"/>
                <a:cs typeface="Arial" charset="0"/>
              </a:rPr>
              <a:t>$ 137.025</a:t>
            </a:r>
            <a:r>
              <a:rPr lang="pt-BR" dirty="0">
                <a:latin typeface="Arial" charset="0"/>
                <a:cs typeface="Arial" charset="0"/>
              </a:rPr>
              <a:t>. </a:t>
            </a:r>
          </a:p>
          <a:p>
            <a:pPr>
              <a:spcAft>
                <a:spcPts val="1800"/>
              </a:spcAft>
            </a:pPr>
            <a:r>
              <a:rPr lang="pt-BR" dirty="0">
                <a:latin typeface="Arial" charset="0"/>
                <a:cs typeface="Arial" charset="0"/>
              </a:rPr>
              <a:t>O valor da mão-de-obra direta é de </a:t>
            </a:r>
            <a:r>
              <a:rPr lang="pt-BR" b="1" dirty="0">
                <a:solidFill>
                  <a:srgbClr val="C00000"/>
                </a:solidFill>
                <a:latin typeface="Arial" charset="0"/>
                <a:cs typeface="Arial" charset="0"/>
              </a:rPr>
              <a:t>$ 65.250</a:t>
            </a:r>
            <a:r>
              <a:rPr lang="pt-BR" dirty="0">
                <a:latin typeface="Arial" charset="0"/>
                <a:cs typeface="Arial" charset="0"/>
              </a:rPr>
              <a:t>. </a:t>
            </a:r>
          </a:p>
          <a:p>
            <a:pPr>
              <a:spcAft>
                <a:spcPts val="1800"/>
              </a:spcAft>
            </a:pPr>
            <a:r>
              <a:rPr lang="pt-BR" dirty="0">
                <a:latin typeface="Arial" charset="0"/>
                <a:cs typeface="Arial" charset="0"/>
              </a:rPr>
              <a:t>Então, dividindo-se o valor dos custos indiretos pela mão-de-obra direta tem-se o resultado de </a:t>
            </a:r>
            <a:r>
              <a:rPr lang="pt-BR" b="1" dirty="0">
                <a:solidFill>
                  <a:srgbClr val="C00000"/>
                </a:solidFill>
                <a:latin typeface="Arial" charset="0"/>
                <a:cs typeface="Arial" charset="0"/>
              </a:rPr>
              <a:t>$ 2,10</a:t>
            </a:r>
            <a:r>
              <a:rPr lang="pt-BR" dirty="0">
                <a:latin typeface="Arial" charset="0"/>
                <a:cs typeface="Arial" charset="0"/>
              </a:rPr>
              <a:t>.</a:t>
            </a:r>
          </a:p>
          <a:p>
            <a:pPr algn="ctr">
              <a:spcAft>
                <a:spcPts val="1800"/>
              </a:spcAft>
            </a:pPr>
            <a:r>
              <a:rPr lang="pt-BR" dirty="0">
                <a:latin typeface="Arial" charset="0"/>
                <a:cs typeface="Arial" charset="0"/>
              </a:rPr>
              <a:t>Ou seja: </a:t>
            </a:r>
          </a:p>
          <a:p>
            <a:pPr algn="ctr">
              <a:spcAft>
                <a:spcPts val="1800"/>
              </a:spcAft>
            </a:pPr>
            <a:endParaRPr lang="pt-BR" sz="800" dirty="0">
              <a:latin typeface="Arial" charset="0"/>
              <a:cs typeface="Arial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4" y="5476888"/>
            <a:ext cx="8138574" cy="138499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00279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Arial" charset="0"/>
                <a:cs typeface="Arial" charset="0"/>
              </a:rPr>
              <a:t>Em resumo, isto quer dizer que, para </a:t>
            </a:r>
            <a:r>
              <a:rPr lang="pt-BR" sz="2800" dirty="0" smtClean="0">
                <a:latin typeface="Arial" charset="0"/>
                <a:cs typeface="Arial" charset="0"/>
              </a:rPr>
              <a:t>cada </a:t>
            </a:r>
            <a:r>
              <a:rPr lang="pt-BR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$ 1,00</a:t>
            </a:r>
            <a:r>
              <a:rPr lang="pt-BR" sz="28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BR" sz="2800" dirty="0" smtClean="0">
                <a:latin typeface="Arial" charset="0"/>
                <a:cs typeface="Arial" charset="0"/>
              </a:rPr>
              <a:t>de mão-de-obra direta, </a:t>
            </a:r>
            <a:r>
              <a:rPr lang="pt-BR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aplicam-se</a:t>
            </a:r>
            <a:r>
              <a:rPr lang="pt-BR" sz="2800" dirty="0" smtClean="0">
                <a:latin typeface="Arial" charset="0"/>
                <a:cs typeface="Arial" charset="0"/>
              </a:rPr>
              <a:t> outros </a:t>
            </a:r>
            <a:r>
              <a:rPr lang="pt-BR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$ 2,10</a:t>
            </a:r>
            <a:r>
              <a:rPr lang="pt-BR" sz="28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pt-BR" sz="2800" dirty="0" smtClean="0">
                <a:latin typeface="Arial" charset="0"/>
                <a:cs typeface="Arial" charset="0"/>
              </a:rPr>
              <a:t>de custos indiretos. </a:t>
            </a:r>
            <a:endParaRPr lang="pt-BR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">
      <a:dk1>
        <a:srgbClr val="000000"/>
      </a:dk1>
      <a:lt1>
        <a:srgbClr val="E3BE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EFDB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Data\Microsoft\Modelos\Apresentação em branco.pot</Template>
  <TotalTime>473</TotalTime>
  <Pages>48</Pages>
  <Words>526</Words>
  <Application>Microsoft Office PowerPoint</Application>
  <PresentationFormat>Personalizar</PresentationFormat>
  <Paragraphs>115</Paragraphs>
  <Slides>10</Slides>
  <Notes>8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9" baseType="lpstr">
      <vt:lpstr>Arial</vt:lpstr>
      <vt:lpstr>Arial Rounded MT Bold</vt:lpstr>
      <vt:lpstr>Calibri</vt:lpstr>
      <vt:lpstr>Times New Roman</vt:lpstr>
      <vt:lpstr>Wingdings</vt:lpstr>
      <vt:lpstr>Estrutura padrão</vt:lpstr>
      <vt:lpstr>EAD 2</vt:lpstr>
      <vt:lpstr>1_EAD 2</vt:lpstr>
      <vt:lpstr>Clip</vt:lpstr>
      <vt:lpstr>Disciplina: Contabilidade Gerencial</vt:lpstr>
      <vt:lpstr>Videoaula 3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53</cp:revision>
  <cp:lastPrinted>1601-01-01T00:00:00Z</cp:lastPrinted>
  <dcterms:created xsi:type="dcterms:W3CDTF">1999-03-12T14:16:14Z</dcterms:created>
  <dcterms:modified xsi:type="dcterms:W3CDTF">2015-03-18T12:58:25Z</dcterms:modified>
</cp:coreProperties>
</file>