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87" r:id="rId2"/>
  </p:sldMasterIdLst>
  <p:notesMasterIdLst>
    <p:notesMasterId r:id="rId14"/>
  </p:notesMasterIdLst>
  <p:handoutMasterIdLst>
    <p:handoutMasterId r:id="rId15"/>
  </p:handoutMasterIdLst>
  <p:sldIdLst>
    <p:sldId id="322" r:id="rId3"/>
    <p:sldId id="323" r:id="rId4"/>
    <p:sldId id="316" r:id="rId5"/>
    <p:sldId id="270" r:id="rId6"/>
    <p:sldId id="257" r:id="rId7"/>
    <p:sldId id="317" r:id="rId8"/>
    <p:sldId id="258" r:id="rId9"/>
    <p:sldId id="271" r:id="rId10"/>
    <p:sldId id="318" r:id="rId11"/>
    <p:sldId id="319" r:id="rId12"/>
    <p:sldId id="320" r:id="rId13"/>
  </p:sldIdLst>
  <p:sldSz cx="9144000" cy="7239000"/>
  <p:notesSz cx="6791325" cy="9921875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5">
          <p15:clr>
            <a:srgbClr val="A4A3A4"/>
          </p15:clr>
        </p15:guide>
        <p15:guide id="2" pos="213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D00"/>
    <a:srgbClr val="EF0101"/>
    <a:srgbClr val="040098"/>
    <a:srgbClr val="00B7A5"/>
    <a:srgbClr val="8CF4EA"/>
    <a:srgbClr val="FCFEB9"/>
    <a:srgbClr val="6699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660" y="54"/>
      </p:cViewPr>
      <p:guideLst>
        <p:guide orient="horz" pos="228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4"/>
    </p:cViewPr>
  </p:sorterViewPr>
  <p:notesViewPr>
    <p:cSldViewPr>
      <p:cViewPr varScale="1">
        <p:scale>
          <a:sx n="38" d="100"/>
          <a:sy n="38" d="100"/>
        </p:scale>
        <p:origin x="-1590" y="-96"/>
      </p:cViewPr>
      <p:guideLst>
        <p:guide orient="horz" pos="3125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5.xml"/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4222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1700"/>
            <a:ext cx="4981575" cy="4465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024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644525"/>
            <a:ext cx="4956175" cy="3924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264275" y="9494838"/>
            <a:ext cx="457200" cy="327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>
              <a:defRPr/>
            </a:pPr>
            <a:fld id="{E72E620D-1706-4CA5-ADF2-962056848222}" type="slidenum">
              <a:rPr kumimoji="0" lang="pt-BR" sz="1400">
                <a:latin typeface="Arial" pitchFamily="34" charset="0"/>
              </a:rPr>
              <a:pPr algn="r">
                <a:defRPr/>
              </a:pPr>
              <a:t>‹nº›</a:t>
            </a:fld>
            <a:endParaRPr kumimoji="0" lang="pt-BR" sz="14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7823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6D8E753A-1649-4C62-8232-A2C3D93F9C9E}" type="slidenum">
              <a:rPr lang="pt-BR" smtClean="0">
                <a:solidFill>
                  <a:srgbClr val="000000"/>
                </a:solidFill>
              </a:rPr>
              <a:pPr/>
              <a:t>1</a:t>
            </a:fld>
            <a:endParaRPr lang="pt-BR" smtClean="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3579465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Arial" charset="0"/>
            </a:endParaRPr>
          </a:p>
        </p:txBody>
      </p:sp>
      <p:sp>
        <p:nvSpPr>
          <p:cNvPr id="1126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3050710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415962"/>
            <a:ext cx="8713788" cy="1178013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1" y="3011223"/>
            <a:ext cx="8424863" cy="39529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642305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FB657-4BCA-4F11-9606-1F77B563941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1466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8E697-41DB-4E2F-ACD2-2A7559F97D1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672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6737F-A446-45A0-AE18-6BEF4A8248F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24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10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endParaRPr kumimoji="0"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fld id="{FFB27952-DDF6-4A3F-A070-21A7588E5C57}" type="slidenum">
              <a:rPr kumimoji="0" lang="pt-BR">
                <a:solidFill>
                  <a:srgbClr val="FFFFFF"/>
                </a:solidFill>
              </a:rPr>
              <a:pPr eaLnBrk="1" hangingPunct="1">
                <a:defRPr/>
              </a:pPr>
              <a:t>‹nº›</a:t>
            </a:fld>
            <a:endParaRPr kumimoji="0"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endParaRPr kumimoji="0"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pt-BR" sz="1800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00302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9" r:id="rId2"/>
    <p:sldLayoutId id="2147483690" r:id="rId3"/>
    <p:sldLayoutId id="2147483691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endParaRPr kumimoji="0"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fld id="{FFB27952-DDF6-4A3F-A070-21A7588E5C57}" type="slidenum">
              <a:rPr kumimoji="0" lang="pt-BR">
                <a:solidFill>
                  <a:srgbClr val="FFFFFF"/>
                </a:solidFill>
              </a:rPr>
              <a:pPr eaLnBrk="1" hangingPunct="1">
                <a:defRPr/>
              </a:pPr>
              <a:t>‹nº›</a:t>
            </a:fld>
            <a:endParaRPr kumimoji="0"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 eaLnBrk="1" hangingPunct="1">
              <a:defRPr/>
            </a:pPr>
            <a:endParaRPr kumimoji="0"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pt-BR" sz="1800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885778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539381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 smtClean="0">
                <a:latin typeface="Calibri" pitchFamily="34" charset="0"/>
              </a:rPr>
              <a:t>Contabilidade Gerencial</a:t>
            </a:r>
            <a:endParaRPr lang="pt-BR" sz="4400" dirty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3" y="42675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Profº.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Altair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Borgert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1"/>
          <p:cNvSpPr>
            <a:spLocks noGrp="1" noChangeArrowheads="1"/>
          </p:cNvSpPr>
          <p:nvPr>
            <p:ph idx="1"/>
          </p:nvPr>
        </p:nvSpPr>
        <p:spPr>
          <a:xfrm>
            <a:off x="685800" y="2516460"/>
            <a:ext cx="7958166" cy="43434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pt-BR" b="0" dirty="0" smtClean="0"/>
              <a:t>Para fins legais e/ou fiscais, além da observância às normas contábeis como a padronização das demonstrações financeiras, a área de custos deve obrigatoriamente seguir algumas normas. 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endParaRPr lang="pt-BR" b="0" dirty="0" smtClean="0"/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pt-BR" b="0" dirty="0" smtClean="0"/>
              <a:t>Decreto-Lei n</a:t>
            </a:r>
            <a:r>
              <a:rPr lang="pt-BR" b="0" u="sng" baseline="30000" dirty="0" smtClean="0"/>
              <a:t>o</a:t>
            </a:r>
            <a:r>
              <a:rPr lang="pt-BR" b="0" dirty="0" smtClean="0"/>
              <a:t> </a:t>
            </a:r>
            <a:r>
              <a:rPr lang="pt-BR" dirty="0" smtClean="0">
                <a:solidFill>
                  <a:srgbClr val="FFC000"/>
                </a:solidFill>
              </a:rPr>
              <a:t>1.598/77</a:t>
            </a:r>
            <a:r>
              <a:rPr lang="pt-BR" b="0" dirty="0" smtClean="0"/>
              <a:t>, artigo 13, aborda: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pt-BR" dirty="0" smtClean="0"/>
              <a:t>O custo de produção dos bens ou serviços vendidos compreenderá:</a:t>
            </a:r>
          </a:p>
          <a:p>
            <a:pPr lvl="2">
              <a:lnSpc>
                <a:spcPct val="90000"/>
              </a:lnSpc>
              <a:spcBef>
                <a:spcPct val="30000"/>
              </a:spcBef>
            </a:pPr>
            <a:r>
              <a:rPr lang="pt-BR" sz="2000" dirty="0" err="1" smtClean="0"/>
              <a:t>Mão-de-obra</a:t>
            </a:r>
            <a:r>
              <a:rPr lang="pt-BR" sz="2000" dirty="0" smtClean="0"/>
              <a:t> direta e indireta, supervisão, manutenção, locação, reparo, depreciação, amortização, exaustão (utilizados na produção).</a:t>
            </a:r>
          </a:p>
        </p:txBody>
      </p:sp>
      <p:sp>
        <p:nvSpPr>
          <p:cNvPr id="81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C80A51-6407-4556-9037-3B1B1DB97C2A}" type="slidenum">
              <a:rPr lang="pt-BR" smtClean="0"/>
              <a:pPr/>
              <a:t>10</a:t>
            </a:fld>
            <a:endParaRPr lang="pt-BR" smtClean="0"/>
          </a:p>
        </p:txBody>
      </p:sp>
      <p:sp>
        <p:nvSpPr>
          <p:cNvPr id="8198" name="Rectangle 9"/>
          <p:cNvSpPr>
            <a:spLocks noChangeArrowheads="1"/>
          </p:cNvSpPr>
          <p:nvPr/>
        </p:nvSpPr>
        <p:spPr bwMode="auto">
          <a:xfrm>
            <a:off x="685800" y="900832"/>
            <a:ext cx="77724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r>
              <a:rPr lang="pt-BR" sz="40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Custos e contabilidade</a:t>
            </a:r>
            <a:endParaRPr lang="pt-BR" sz="40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1"/>
          <p:cNvSpPr>
            <a:spLocks noGrp="1" noChangeArrowheads="1"/>
          </p:cNvSpPr>
          <p:nvPr>
            <p:ph idx="1"/>
          </p:nvPr>
        </p:nvSpPr>
        <p:spPr>
          <a:xfrm>
            <a:off x="317696" y="2372444"/>
            <a:ext cx="8286752" cy="4343400"/>
          </a:xfrm>
        </p:spPr>
        <p:txBody>
          <a:bodyPr/>
          <a:lstStyle/>
          <a:p>
            <a:pPr marL="457200" indent="-457200" algn="ctr">
              <a:spcBef>
                <a:spcPct val="45000"/>
              </a:spcBef>
              <a:buNone/>
            </a:pPr>
            <a:r>
              <a:rPr lang="pt-BR" sz="2800" b="0" i="1" dirty="0" smtClean="0"/>
              <a:t>Como a legislação determinou quais os itens que devem ser classificados obrigatoriamente como </a:t>
            </a:r>
            <a:r>
              <a:rPr lang="pt-BR" sz="2800" i="1" dirty="0" smtClean="0">
                <a:solidFill>
                  <a:srgbClr val="EF0101"/>
                </a:solidFill>
              </a:rPr>
              <a:t>“custos”</a:t>
            </a:r>
            <a:r>
              <a:rPr lang="pt-BR" sz="2800" b="0" i="1" dirty="0" smtClean="0"/>
              <a:t>, ou seja, todos os gastos incorridos na fábrica, naturalmente os demais gastos incorridos na administração do negócio são classificados como </a:t>
            </a:r>
            <a:r>
              <a:rPr lang="pt-BR" sz="2800" i="1" dirty="0" smtClean="0">
                <a:solidFill>
                  <a:srgbClr val="EF0101"/>
                </a:solidFill>
              </a:rPr>
              <a:t>“despesas”</a:t>
            </a:r>
            <a:r>
              <a:rPr lang="pt-BR" sz="2800" b="0" i="1" dirty="0" smtClean="0"/>
              <a:t> pela contabilidade e lançados diretamente na Demonstração do Resultado do Exercício, sem que sejam atribuídos diretamente aos produtos.</a:t>
            </a:r>
            <a:endParaRPr lang="pt-BR" sz="2800" dirty="0" smtClean="0"/>
          </a:p>
        </p:txBody>
      </p:sp>
      <p:sp>
        <p:nvSpPr>
          <p:cNvPr id="81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C80A51-6407-4556-9037-3B1B1DB97C2A}" type="slidenum">
              <a:rPr lang="pt-BR" smtClean="0"/>
              <a:pPr/>
              <a:t>11</a:t>
            </a:fld>
            <a:endParaRPr lang="pt-BR" smtClean="0"/>
          </a:p>
        </p:txBody>
      </p:sp>
      <p:sp>
        <p:nvSpPr>
          <p:cNvPr id="8198" name="Rectangle 9"/>
          <p:cNvSpPr>
            <a:spLocks noChangeArrowheads="1"/>
          </p:cNvSpPr>
          <p:nvPr/>
        </p:nvSpPr>
        <p:spPr bwMode="auto">
          <a:xfrm>
            <a:off x="685800" y="900832"/>
            <a:ext cx="77724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r>
              <a:rPr lang="pt-BR" sz="40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Custos e contabilidade</a:t>
            </a:r>
            <a:endParaRPr lang="pt-BR" sz="40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683568" y="1891308"/>
            <a:ext cx="7725544" cy="792162"/>
          </a:xfrm>
        </p:spPr>
        <p:txBody>
          <a:bodyPr/>
          <a:lstStyle/>
          <a:p>
            <a:pPr>
              <a:defRPr/>
            </a:pPr>
            <a:r>
              <a:rPr lang="pt-BR" dirty="0" err="1" smtClean="0">
                <a:latin typeface="Calibri" pitchFamily="34" charset="0"/>
              </a:rPr>
              <a:t>Videoaula</a:t>
            </a:r>
            <a:r>
              <a:rPr lang="pt-BR" dirty="0" smtClean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2</a:t>
            </a:r>
            <a:endParaRPr lang="nso-ZA" dirty="0" smtClean="0">
              <a:latin typeface="Calibri" pitchFamily="34" charset="0"/>
            </a:endParaRPr>
          </a:p>
        </p:txBody>
      </p:sp>
      <p:sp>
        <p:nvSpPr>
          <p:cNvPr id="3" name="Rectangle 7"/>
          <p:cNvSpPr txBox="1">
            <a:spLocks noChangeArrowheads="1"/>
          </p:cNvSpPr>
          <p:nvPr/>
        </p:nvSpPr>
        <p:spPr bwMode="auto">
          <a:xfrm>
            <a:off x="827584" y="3092524"/>
            <a:ext cx="7772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folHlink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algn="ctr">
              <a:buFont typeface="Wingdings" pitchFamily="2" charset="2"/>
              <a:buNone/>
              <a:defRPr/>
            </a:pPr>
            <a:r>
              <a:rPr kumimoji="0" lang="pt-BR" sz="6000" b="1" kern="0" cap="all" dirty="0" smtClean="0"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Terminologia aplicável a    custos</a:t>
            </a:r>
            <a:endParaRPr kumimoji="0" lang="pt-BR" sz="6000" b="1" kern="0" cap="all" dirty="0" smtClean="0">
              <a:solidFill>
                <a:schemeClr val="bg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2EE0E1-E5C8-48D4-A21D-15C7A6E87CEC}" type="slidenum">
              <a:rPr lang="pt-BR" smtClean="0"/>
              <a:pPr/>
              <a:t>3</a:t>
            </a:fld>
            <a:endParaRPr lang="pt-BR" smtClean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992188" y="2186660"/>
            <a:ext cx="7542212" cy="4817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100000"/>
              </a:spcBef>
              <a:spcAft>
                <a:spcPct val="40000"/>
              </a:spcAft>
            </a:pPr>
            <a:r>
              <a:rPr kumimoji="0" lang="pt-BR" b="1" u="sng" dirty="0">
                <a:solidFill>
                  <a:srgbClr val="FFC000"/>
                </a:solidFill>
              </a:rPr>
              <a:t>GASTO</a:t>
            </a:r>
            <a:r>
              <a:rPr kumimoji="0" lang="pt-BR" b="1" dirty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</a:rPr>
              <a:t>- Sacrifício financeiro com que a entidade 	arca para a obtenção de um produto ou serviço 	qualquer, sacrifício esse representado por 	entrega ou promessa de entrega de ativos 	(normalmente dinheiro).</a:t>
            </a:r>
          </a:p>
          <a:p>
            <a:pPr>
              <a:spcBef>
                <a:spcPct val="100000"/>
              </a:spcBef>
              <a:spcAft>
                <a:spcPct val="40000"/>
              </a:spcAft>
            </a:pPr>
            <a:r>
              <a:rPr kumimoji="0" lang="pt-BR" b="1" u="sng" dirty="0">
                <a:solidFill>
                  <a:srgbClr val="FFC000"/>
                </a:solidFill>
              </a:rPr>
              <a:t>INVESTIMENTO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</a:rPr>
              <a:t> - Gasto ativado em função de sua 	vida útil ou de benefícios atribuíveis a futuro(s) 	período(s).</a:t>
            </a:r>
          </a:p>
          <a:p>
            <a:pPr>
              <a:spcBef>
                <a:spcPct val="100000"/>
              </a:spcBef>
              <a:spcAft>
                <a:spcPct val="40000"/>
              </a:spcAft>
            </a:pPr>
            <a:r>
              <a:rPr kumimoji="0" lang="pt-BR" b="1" u="sng" dirty="0">
                <a:solidFill>
                  <a:srgbClr val="FFC000"/>
                </a:solidFill>
              </a:rPr>
              <a:t>CUSTO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</a:rPr>
              <a:t> - Gasto relativo a bem ou serviço utilizado na 	produção de 	outros bens ou serviços.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381000" y="2110460"/>
            <a:ext cx="520700" cy="673100"/>
          </a:xfrm>
          <a:prstGeom prst="rightArrow">
            <a:avLst>
              <a:gd name="adj1" fmla="val 50000"/>
              <a:gd name="adj2" fmla="val 65185"/>
            </a:avLst>
          </a:prstGeom>
          <a:solidFill>
            <a:srgbClr val="6699FF"/>
          </a:solidFill>
          <a:ln w="12700">
            <a:solidFill>
              <a:srgbClr val="04009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381000" y="4409160"/>
            <a:ext cx="520700" cy="673100"/>
          </a:xfrm>
          <a:prstGeom prst="rightArrow">
            <a:avLst>
              <a:gd name="adj1" fmla="val 50000"/>
              <a:gd name="adj2" fmla="val 65185"/>
            </a:avLst>
          </a:prstGeom>
          <a:solidFill>
            <a:srgbClr val="6699FF"/>
          </a:solidFill>
          <a:ln w="12700">
            <a:solidFill>
              <a:srgbClr val="04009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381000" y="6072860"/>
            <a:ext cx="520700" cy="673100"/>
          </a:xfrm>
          <a:prstGeom prst="rightArrow">
            <a:avLst>
              <a:gd name="adj1" fmla="val 50000"/>
              <a:gd name="adj2" fmla="val 65185"/>
            </a:avLst>
          </a:prstGeom>
          <a:solidFill>
            <a:srgbClr val="6699FF"/>
          </a:solidFill>
          <a:ln w="12700">
            <a:solidFill>
              <a:srgbClr val="04009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104" name="CaixaDeTexto 7"/>
          <p:cNvSpPr txBox="1">
            <a:spLocks noChangeArrowheads="1"/>
          </p:cNvSpPr>
          <p:nvPr/>
        </p:nvSpPr>
        <p:spPr bwMode="auto">
          <a:xfrm>
            <a:off x="3571875" y="6710363"/>
            <a:ext cx="22145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Martins (2003)</a:t>
            </a:r>
            <a:endParaRPr lang="pt-BR" sz="160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760040" y="828824"/>
            <a:ext cx="77724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r>
              <a:rPr lang="pt-BR" sz="4000" b="1" dirty="0">
                <a:solidFill>
                  <a:schemeClr val="bg1">
                    <a:lumMod val="40000"/>
                    <a:lumOff val="60000"/>
                  </a:schemeClr>
                </a:solidFill>
              </a:rPr>
              <a:t>Definição dos termos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41E99D-4FD0-418F-A3E6-FC7F9A660558}" type="slidenum">
              <a:rPr lang="pt-BR" smtClean="0"/>
              <a:pPr/>
              <a:t>4</a:t>
            </a:fld>
            <a:endParaRPr lang="pt-BR" smtClean="0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992188" y="2437656"/>
            <a:ext cx="7466012" cy="41524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100000"/>
              </a:spcBef>
            </a:pPr>
            <a:r>
              <a:rPr kumimoji="0" lang="pt-BR" b="1" u="sng" dirty="0">
                <a:solidFill>
                  <a:srgbClr val="FFC000"/>
                </a:solidFill>
              </a:rPr>
              <a:t>DESPESA</a:t>
            </a:r>
            <a:r>
              <a:rPr kumimoji="0" lang="pt-BR" b="1" dirty="0">
                <a:solidFill>
                  <a:srgbClr val="FFC000"/>
                </a:solidFill>
              </a:rPr>
              <a:t> 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</a:rPr>
              <a:t>- Bem ou serviço consumidos direta ou 	indiretamente para a obtenção de receitas.</a:t>
            </a:r>
          </a:p>
          <a:p>
            <a:pPr>
              <a:spcBef>
                <a:spcPct val="100000"/>
              </a:spcBef>
            </a:pPr>
            <a:endParaRPr kumimoji="0" lang="pt-BR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ct val="100000"/>
              </a:spcBef>
            </a:pPr>
            <a:r>
              <a:rPr kumimoji="0" lang="pt-BR" b="1" u="sng" dirty="0" smtClean="0">
                <a:solidFill>
                  <a:srgbClr val="FFC000"/>
                </a:solidFill>
              </a:rPr>
              <a:t>DESEMBOLSO</a:t>
            </a:r>
            <a:r>
              <a:rPr kumimoji="0" lang="pt-B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</a:rPr>
              <a:t>- Pagamento resultante da aquisição 	do bem ou serviço.</a:t>
            </a:r>
          </a:p>
          <a:p>
            <a:pPr>
              <a:spcBef>
                <a:spcPct val="100000"/>
              </a:spcBef>
            </a:pPr>
            <a:endParaRPr kumimoji="0" lang="pt-BR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ct val="100000"/>
              </a:spcBef>
            </a:pPr>
            <a:r>
              <a:rPr kumimoji="0" lang="pt-BR" b="1" u="sng" dirty="0" smtClean="0">
                <a:solidFill>
                  <a:srgbClr val="FFC000"/>
                </a:solidFill>
              </a:rPr>
              <a:t>PERDA</a:t>
            </a:r>
            <a:r>
              <a:rPr kumimoji="0" lang="pt-B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</a:rPr>
              <a:t>- Bem ou serviço consumidos de forma 	anormal e involuntária.</a:t>
            </a:r>
          </a:p>
        </p:txBody>
      </p:sp>
      <p:sp>
        <p:nvSpPr>
          <p:cNvPr id="5124" name="AutoShape 5"/>
          <p:cNvSpPr>
            <a:spLocks noChangeArrowheads="1"/>
          </p:cNvSpPr>
          <p:nvPr/>
        </p:nvSpPr>
        <p:spPr bwMode="auto">
          <a:xfrm>
            <a:off x="409575" y="2323356"/>
            <a:ext cx="520700" cy="673100"/>
          </a:xfrm>
          <a:prstGeom prst="rightArrow">
            <a:avLst>
              <a:gd name="adj1" fmla="val 50000"/>
              <a:gd name="adj2" fmla="val 65185"/>
            </a:avLst>
          </a:prstGeom>
          <a:solidFill>
            <a:srgbClr val="6699FF"/>
          </a:solidFill>
          <a:ln w="12700">
            <a:solidFill>
              <a:srgbClr val="04009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125" name="AutoShape 6"/>
          <p:cNvSpPr>
            <a:spLocks noChangeArrowheads="1"/>
          </p:cNvSpPr>
          <p:nvPr/>
        </p:nvSpPr>
        <p:spPr bwMode="auto">
          <a:xfrm>
            <a:off x="409575" y="4045794"/>
            <a:ext cx="520700" cy="673100"/>
          </a:xfrm>
          <a:prstGeom prst="rightArrow">
            <a:avLst>
              <a:gd name="adj1" fmla="val 50000"/>
              <a:gd name="adj2" fmla="val 65185"/>
            </a:avLst>
          </a:prstGeom>
          <a:solidFill>
            <a:srgbClr val="6699FF"/>
          </a:solidFill>
          <a:ln w="12700">
            <a:solidFill>
              <a:srgbClr val="04009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126" name="AutoShape 7"/>
          <p:cNvSpPr>
            <a:spLocks noChangeArrowheads="1"/>
          </p:cNvSpPr>
          <p:nvPr/>
        </p:nvSpPr>
        <p:spPr bwMode="auto">
          <a:xfrm>
            <a:off x="387350" y="5688868"/>
            <a:ext cx="520700" cy="673100"/>
          </a:xfrm>
          <a:prstGeom prst="rightArrow">
            <a:avLst>
              <a:gd name="adj1" fmla="val 50000"/>
              <a:gd name="adj2" fmla="val 65185"/>
            </a:avLst>
          </a:prstGeom>
          <a:solidFill>
            <a:srgbClr val="6699FF"/>
          </a:solidFill>
          <a:ln w="12700">
            <a:solidFill>
              <a:srgbClr val="04009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127" name="CaixaDeTexto 7"/>
          <p:cNvSpPr txBox="1">
            <a:spLocks noChangeArrowheads="1"/>
          </p:cNvSpPr>
          <p:nvPr/>
        </p:nvSpPr>
        <p:spPr bwMode="auto">
          <a:xfrm>
            <a:off x="3571875" y="6710363"/>
            <a:ext cx="22145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Martins (2003)</a:t>
            </a:r>
            <a:endParaRPr lang="pt-BR" sz="160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760040" y="828824"/>
            <a:ext cx="77724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r>
              <a:rPr lang="pt-BR" sz="4000" b="1" dirty="0">
                <a:solidFill>
                  <a:schemeClr val="bg1">
                    <a:lumMod val="40000"/>
                    <a:lumOff val="60000"/>
                  </a:schemeClr>
                </a:solidFill>
              </a:rPr>
              <a:t>Definição dos termos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10DC2F-84B9-41C6-A689-99454A243AEB}" type="slidenum">
              <a:rPr lang="pt-BR" smtClean="0"/>
              <a:pPr/>
              <a:t>5</a:t>
            </a:fld>
            <a:endParaRPr lang="pt-BR" smtClean="0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833438" y="2288398"/>
            <a:ext cx="7772400" cy="1197764"/>
          </a:xfrm>
          <a:prstGeom prst="rect">
            <a:avLst/>
          </a:prstGeom>
          <a:solidFill>
            <a:srgbClr val="FCFEB9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FAFD00"/>
            </a:outerShdw>
          </a:effec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pt-BR" b="1" dirty="0">
                <a:solidFill>
                  <a:schemeClr val="accent1"/>
                </a:solidFill>
                <a:latin typeface="Arial" pitchFamily="34" charset="0"/>
              </a:rPr>
              <a:t>CUSTO DE PRODUÇÃO DO PERÍODO</a:t>
            </a:r>
            <a:r>
              <a:rPr kumimoji="0" lang="pt-BR" b="1" dirty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- é a soma dos </a:t>
            </a:r>
            <a:r>
              <a:rPr kumimoji="0" lang="pt-BR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	custos incorridos 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no período dentro da fábrica </a:t>
            </a:r>
            <a:r>
              <a:rPr kumimoji="0" lang="pt-BR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	(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setor produtivo).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823913" y="4029896"/>
            <a:ext cx="6462731" cy="1197764"/>
          </a:xfrm>
          <a:prstGeom prst="rect">
            <a:avLst/>
          </a:prstGeom>
          <a:solidFill>
            <a:srgbClr val="FCFEB9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FAFD00"/>
            </a:outerShdw>
          </a:effec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pt-BR" b="1" dirty="0">
                <a:solidFill>
                  <a:schemeClr val="accent1"/>
                </a:solidFill>
                <a:latin typeface="Arial" pitchFamily="34" charset="0"/>
              </a:rPr>
              <a:t>CUSTO DA PRODUÇÃO ACABADA</a:t>
            </a:r>
            <a:r>
              <a:rPr kumimoji="0" lang="pt-BR" b="1" dirty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- é a </a:t>
            </a:r>
            <a:r>
              <a:rPr kumimoji="0" lang="pt-BR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	soma 	dos custos contidos na 	produção 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acabada </a:t>
            </a:r>
            <a:r>
              <a:rPr kumimoji="0" lang="pt-BR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no período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. 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833438" y="5734104"/>
            <a:ext cx="7739090" cy="1197764"/>
          </a:xfrm>
          <a:prstGeom prst="rect">
            <a:avLst/>
          </a:prstGeom>
          <a:solidFill>
            <a:srgbClr val="FCFEB9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FAFD00"/>
            </a:outerShdw>
          </a:effec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pt-BR" b="1" dirty="0">
                <a:solidFill>
                  <a:schemeClr val="accent1"/>
                </a:solidFill>
                <a:latin typeface="Arial" pitchFamily="34" charset="0"/>
              </a:rPr>
              <a:t>CUSTO DOS PRODUTOS/SERVIÇOS VENDIDOS</a:t>
            </a:r>
            <a:r>
              <a:rPr kumimoji="0" lang="pt-BR" b="1" dirty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- é </a:t>
            </a:r>
            <a:r>
              <a:rPr kumimoji="0" lang="pt-BR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	a soma 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dos custos incorridos na fabricação dos 	</a:t>
            </a:r>
            <a:r>
              <a:rPr kumimoji="0" lang="pt-BR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bens </a:t>
            </a:r>
            <a:r>
              <a:rPr kumimoji="0" lang="pt-BR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ou serviços que estão sendo vendidos. 	</a:t>
            </a:r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760040" y="828824"/>
            <a:ext cx="77724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r>
              <a:rPr lang="pt-BR" sz="4000" b="1" dirty="0">
                <a:solidFill>
                  <a:schemeClr val="bg1">
                    <a:lumMod val="40000"/>
                    <a:lumOff val="60000"/>
                  </a:schemeClr>
                </a:solidFill>
              </a:rPr>
              <a:t>Definição dos termos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1"/>
          <p:cNvSpPr>
            <a:spLocks noGrp="1" noChangeArrowheads="1"/>
          </p:cNvSpPr>
          <p:nvPr>
            <p:ph idx="1"/>
          </p:nvPr>
        </p:nvSpPr>
        <p:spPr>
          <a:xfrm>
            <a:off x="685800" y="2372444"/>
            <a:ext cx="7772400" cy="4343400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pt-BR" sz="3200" dirty="0" smtClean="0">
                <a:solidFill>
                  <a:srgbClr val="FFC000"/>
                </a:solidFill>
              </a:rPr>
              <a:t>Intangibilidade</a:t>
            </a:r>
            <a:r>
              <a:rPr lang="pt-BR" b="0" dirty="0" smtClean="0"/>
              <a:t>: relaciona-se à natureza não-física dos serviços;</a:t>
            </a:r>
          </a:p>
          <a:p>
            <a:pPr>
              <a:spcAft>
                <a:spcPts val="1800"/>
              </a:spcAft>
            </a:pPr>
            <a:r>
              <a:rPr lang="pt-BR" sz="3200" dirty="0" smtClean="0">
                <a:solidFill>
                  <a:srgbClr val="FFC000"/>
                </a:solidFill>
              </a:rPr>
              <a:t>Inseparabilidade</a:t>
            </a:r>
            <a:r>
              <a:rPr lang="pt-BR" b="0" dirty="0" smtClean="0"/>
              <a:t>: o consumo e a sua “produção” não podem ser separados;</a:t>
            </a:r>
          </a:p>
          <a:p>
            <a:pPr>
              <a:spcAft>
                <a:spcPts val="1800"/>
              </a:spcAft>
            </a:pPr>
            <a:r>
              <a:rPr lang="pt-BR" sz="3200" dirty="0" smtClean="0">
                <a:solidFill>
                  <a:srgbClr val="FFC000"/>
                </a:solidFill>
              </a:rPr>
              <a:t>Heterogeneidade</a:t>
            </a:r>
            <a:r>
              <a:rPr lang="pt-BR" b="0" dirty="0" smtClean="0"/>
              <a:t>: a variação do desempenho é maior que na fabricação de produtos;</a:t>
            </a:r>
          </a:p>
          <a:p>
            <a:pPr>
              <a:spcAft>
                <a:spcPts val="1800"/>
              </a:spcAft>
            </a:pPr>
            <a:r>
              <a:rPr lang="pt-BR" sz="3200" dirty="0" err="1" smtClean="0">
                <a:solidFill>
                  <a:srgbClr val="FFC000"/>
                </a:solidFill>
              </a:rPr>
              <a:t>Perecibilidade</a:t>
            </a:r>
            <a:r>
              <a:rPr lang="pt-BR" b="0" dirty="0" smtClean="0"/>
              <a:t>: não é possível estocar serviços. </a:t>
            </a:r>
          </a:p>
        </p:txBody>
      </p:sp>
      <p:sp>
        <p:nvSpPr>
          <p:cNvPr id="921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7E7CD5-1F37-4E7D-8A83-A86E5A8997FE}" type="slidenum">
              <a:rPr lang="pt-BR" smtClean="0"/>
              <a:pPr/>
              <a:t>6</a:t>
            </a:fld>
            <a:endParaRPr lang="pt-BR" smtClean="0"/>
          </a:p>
        </p:txBody>
      </p:sp>
      <p:sp>
        <p:nvSpPr>
          <p:cNvPr id="9220" name="Rectangle 9"/>
          <p:cNvSpPr>
            <a:spLocks noChangeArrowheads="1"/>
          </p:cNvSpPr>
          <p:nvPr/>
        </p:nvSpPr>
        <p:spPr bwMode="auto">
          <a:xfrm>
            <a:off x="685800" y="900832"/>
            <a:ext cx="77724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r>
              <a:rPr lang="pt-BR" sz="4000" b="1" dirty="0">
                <a:solidFill>
                  <a:schemeClr val="bg1">
                    <a:lumMod val="40000"/>
                    <a:lumOff val="60000"/>
                  </a:schemeClr>
                </a:solidFill>
              </a:rPr>
              <a:t>Características dos serviços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3"/>
          <p:cNvSpPr>
            <a:spLocks noGrp="1" noChangeArrowheads="1"/>
          </p:cNvSpPr>
          <p:nvPr>
            <p:ph idx="1"/>
          </p:nvPr>
        </p:nvSpPr>
        <p:spPr>
          <a:xfrm>
            <a:off x="685800" y="2228428"/>
            <a:ext cx="7772400" cy="4343400"/>
          </a:xfrm>
        </p:spPr>
        <p:txBody>
          <a:bodyPr/>
          <a:lstStyle/>
          <a:p>
            <a:r>
              <a:rPr lang="pt-BR" sz="3200" dirty="0" smtClean="0"/>
              <a:t>Em relação aos produtos</a:t>
            </a:r>
          </a:p>
        </p:txBody>
      </p:sp>
      <p:sp>
        <p:nvSpPr>
          <p:cNvPr id="71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789200"/>
            <a:ext cx="2133600" cy="502708"/>
          </a:xfrm>
          <a:noFill/>
        </p:spPr>
        <p:txBody>
          <a:bodyPr/>
          <a:lstStyle/>
          <a:p>
            <a:fld id="{77510E44-989E-47E7-ABCE-1DC55F0A2D49}" type="slidenum">
              <a:rPr lang="pt-BR" smtClean="0"/>
              <a:pPr/>
              <a:t>7</a:t>
            </a:fld>
            <a:endParaRPr lang="pt-BR" smtClean="0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1187625" y="3153430"/>
            <a:ext cx="7499176" cy="1690206"/>
          </a:xfrm>
          <a:prstGeom prst="rect">
            <a:avLst/>
          </a:prstGeom>
          <a:solidFill>
            <a:srgbClr val="E3BE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FF99FF"/>
            </a:outerShdw>
          </a:effec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pt-BR" b="1" dirty="0">
                <a:solidFill>
                  <a:schemeClr val="accent1"/>
                </a:solidFill>
                <a:latin typeface="Arial" pitchFamily="34" charset="0"/>
              </a:rPr>
              <a:t>CUSTOS DIRETOS</a:t>
            </a:r>
            <a:r>
              <a:rPr kumimoji="0" lang="pt-BR" sz="2000" dirty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kumimoji="0" lang="pt-BR" sz="20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- são aqueles que podem ser diretamente apropriados aos produtos/serviços, bastando haver uma medida de consumo que os identifique (quilogramas de materiais consumidos, embalagens utilizadas, horas de mão-de-obra utilizadas e até quantidade de energia elétrica consumida.</a:t>
            </a: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609600" y="5441941"/>
            <a:ext cx="7162800" cy="1381125"/>
          </a:xfrm>
          <a:prstGeom prst="rect">
            <a:avLst/>
          </a:prstGeom>
          <a:solidFill>
            <a:srgbClr val="E3BE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FF99FF"/>
            </a:outerShdw>
          </a:effec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pt-BR" b="1" dirty="0">
                <a:solidFill>
                  <a:schemeClr val="accent1"/>
                </a:solidFill>
                <a:latin typeface="Arial" pitchFamily="34" charset="0"/>
              </a:rPr>
              <a:t>CUSTOS INDIRETOS</a:t>
            </a:r>
            <a:r>
              <a:rPr kumimoji="0" lang="pt-BR" b="1" dirty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kumimoji="0" lang="pt-BR" sz="20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- são aqueles que não oferecem uma medida objetiva e qualquer tentativa de alocação tem de ser feita de maneira estimada e muitas vezes arbitrária (como o aluguel, a supervisão, as chefias etc.).</a:t>
            </a:r>
          </a:p>
        </p:txBody>
      </p:sp>
      <p:sp>
        <p:nvSpPr>
          <p:cNvPr id="7174" name="Rectangle 9"/>
          <p:cNvSpPr>
            <a:spLocks noChangeArrowheads="1"/>
          </p:cNvSpPr>
          <p:nvPr/>
        </p:nvSpPr>
        <p:spPr bwMode="auto">
          <a:xfrm>
            <a:off x="685800" y="900832"/>
            <a:ext cx="77724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r>
              <a:rPr lang="pt-BR" sz="4000" b="1" dirty="0">
                <a:solidFill>
                  <a:schemeClr val="bg1">
                    <a:lumMod val="40000"/>
                    <a:lumOff val="60000"/>
                  </a:schemeClr>
                </a:solidFill>
              </a:rPr>
              <a:t>Classificação dos custos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1"/>
          <p:cNvSpPr>
            <a:spLocks noGrp="1" noChangeArrowheads="1"/>
          </p:cNvSpPr>
          <p:nvPr>
            <p:ph idx="1"/>
          </p:nvPr>
        </p:nvSpPr>
        <p:spPr>
          <a:xfrm>
            <a:off x="685800" y="2281368"/>
            <a:ext cx="7772400" cy="4343400"/>
          </a:xfrm>
        </p:spPr>
        <p:txBody>
          <a:bodyPr/>
          <a:lstStyle/>
          <a:p>
            <a:r>
              <a:rPr lang="pt-BR" sz="3200" dirty="0" smtClean="0"/>
              <a:t>Em relação ao volume</a:t>
            </a:r>
          </a:p>
        </p:txBody>
      </p:sp>
      <p:sp>
        <p:nvSpPr>
          <p:cNvPr id="81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C80A51-6407-4556-9037-3B1B1DB97C2A}" type="slidenum">
              <a:rPr lang="pt-BR" smtClean="0"/>
              <a:pPr/>
              <a:t>8</a:t>
            </a:fld>
            <a:endParaRPr lang="pt-BR" smtClean="0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785786" y="5569099"/>
            <a:ext cx="6543675" cy="1074737"/>
          </a:xfrm>
          <a:prstGeom prst="rect">
            <a:avLst/>
          </a:prstGeom>
          <a:solidFill>
            <a:srgbClr val="8CF4E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00B7A5"/>
            </a:outerShdw>
          </a:effec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pt-BR" b="1" dirty="0">
                <a:solidFill>
                  <a:schemeClr val="accent1"/>
                </a:solidFill>
                <a:latin typeface="Arial" pitchFamily="34" charset="0"/>
              </a:rPr>
              <a:t>CUSTOS FIXOS</a:t>
            </a:r>
            <a:r>
              <a:rPr kumimoji="0" lang="pt-BR" b="1" dirty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kumimoji="0" lang="pt-BR" sz="20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- são aqueles que não variam em função da quantidade de produtos/serviços produzidos num período.</a:t>
            </a:r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1276377" y="3214812"/>
            <a:ext cx="7153275" cy="1381125"/>
          </a:xfrm>
          <a:prstGeom prst="rect">
            <a:avLst/>
          </a:prstGeom>
          <a:solidFill>
            <a:srgbClr val="8CF4E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00B7A5"/>
            </a:outerShdw>
          </a:effec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pt-BR" b="1" dirty="0">
                <a:solidFill>
                  <a:schemeClr val="accent1"/>
                </a:solidFill>
                <a:latin typeface="Arial" pitchFamily="34" charset="0"/>
              </a:rPr>
              <a:t>CUSTOS VARIÁVEIS</a:t>
            </a:r>
            <a:r>
              <a:rPr kumimoji="0" lang="pt-BR" b="1" dirty="0">
                <a:latin typeface="Arial" pitchFamily="34" charset="0"/>
              </a:rPr>
              <a:t> </a:t>
            </a:r>
            <a:r>
              <a:rPr kumimoji="0" lang="pt-BR" sz="20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- são aqueles que variam (oscilam) em função da quantidade de produtos/serviços produzidos num período, isto é, dependem diretamente do volume de produção.</a:t>
            </a:r>
          </a:p>
        </p:txBody>
      </p:sp>
      <p:sp>
        <p:nvSpPr>
          <p:cNvPr id="8198" name="Rectangle 9"/>
          <p:cNvSpPr>
            <a:spLocks noChangeArrowheads="1"/>
          </p:cNvSpPr>
          <p:nvPr/>
        </p:nvSpPr>
        <p:spPr bwMode="auto">
          <a:xfrm>
            <a:off x="685800" y="900832"/>
            <a:ext cx="77724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r>
              <a:rPr lang="pt-BR" sz="4000" b="1" dirty="0">
                <a:solidFill>
                  <a:schemeClr val="bg1">
                    <a:lumMod val="40000"/>
                    <a:lumOff val="60000"/>
                  </a:schemeClr>
                </a:solidFill>
              </a:rPr>
              <a:t>Classificação dos custos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1"/>
          <p:cNvSpPr>
            <a:spLocks noGrp="1" noChangeArrowheads="1"/>
          </p:cNvSpPr>
          <p:nvPr>
            <p:ph idx="1"/>
          </p:nvPr>
        </p:nvSpPr>
        <p:spPr>
          <a:xfrm>
            <a:off x="685800" y="2444452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pt-BR" altLang="pt-BR" sz="3200" dirty="0" smtClean="0"/>
              <a:t>Resolução </a:t>
            </a:r>
            <a:r>
              <a:rPr lang="pt-BR" altLang="pt-BR" sz="3200" dirty="0"/>
              <a:t>CFC nº 750/93, atualizada pela Resolução 1.282 /10 </a:t>
            </a:r>
            <a:r>
              <a:rPr lang="pt-BR" altLang="pt-BR" dirty="0"/>
              <a:t>(de </a:t>
            </a:r>
            <a:r>
              <a:rPr lang="pt-BR" altLang="pt-BR" dirty="0" smtClean="0"/>
              <a:t>28/05/2010)</a:t>
            </a:r>
            <a:endParaRPr lang="pt-BR" sz="3200" dirty="0" smtClean="0"/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pt-BR" dirty="0" smtClean="0"/>
              <a:t>Entidade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pt-BR" dirty="0" smtClean="0"/>
              <a:t>Continuidade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pt-BR" dirty="0" smtClean="0"/>
              <a:t>Oportunidade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pt-BR" b="1" dirty="0" smtClean="0">
                <a:solidFill>
                  <a:schemeClr val="accent1"/>
                </a:solidFill>
                <a:latin typeface="Arial Black" pitchFamily="34" charset="0"/>
              </a:rPr>
              <a:t>Registro pelo valor original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pt-BR" dirty="0" smtClean="0"/>
              <a:t>Atualização monetária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pt-BR" b="1" dirty="0" smtClean="0">
                <a:solidFill>
                  <a:schemeClr val="accent1"/>
                </a:solidFill>
                <a:latin typeface="Arial Black" pitchFamily="34" charset="0"/>
              </a:rPr>
              <a:t>Competência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pt-BR" dirty="0" smtClean="0"/>
              <a:t>Prudência</a:t>
            </a:r>
          </a:p>
        </p:txBody>
      </p:sp>
      <p:sp>
        <p:nvSpPr>
          <p:cNvPr id="81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C80A51-6407-4556-9037-3B1B1DB97C2A}" type="slidenum">
              <a:rPr lang="pt-BR" smtClean="0"/>
              <a:pPr/>
              <a:t>9</a:t>
            </a:fld>
            <a:endParaRPr lang="pt-BR" smtClean="0"/>
          </a:p>
        </p:txBody>
      </p:sp>
      <p:sp>
        <p:nvSpPr>
          <p:cNvPr id="8198" name="Rectangle 9"/>
          <p:cNvSpPr>
            <a:spLocks noChangeArrowheads="1"/>
          </p:cNvSpPr>
          <p:nvPr/>
        </p:nvSpPr>
        <p:spPr bwMode="auto">
          <a:xfrm>
            <a:off x="685800" y="900832"/>
            <a:ext cx="77724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r>
              <a:rPr lang="pt-BR" sz="4000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Princípios aplicados a custos</a:t>
            </a:r>
            <a:endParaRPr lang="pt-BR" sz="4000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Office\Modelos\Apresentações\CONTEUDO\HOMEP_P.POT</Template>
  <TotalTime>639</TotalTime>
  <Pages>14</Pages>
  <Words>440</Words>
  <Application>Microsoft Office PowerPoint</Application>
  <PresentationFormat>Personalizar</PresentationFormat>
  <Paragraphs>60</Paragraphs>
  <Slides>11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Wingdings</vt:lpstr>
      <vt:lpstr>EAD 2</vt:lpstr>
      <vt:lpstr>1_EAD 2</vt:lpstr>
      <vt:lpstr>Disciplina: Contabilidade Gerencial</vt:lpstr>
      <vt:lpstr>Videoaula 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Altair Borgert</dc:creator>
  <cp:lastModifiedBy>Altair</cp:lastModifiedBy>
  <cp:revision>104</cp:revision>
  <cp:lastPrinted>1998-12-08T20:19:52Z</cp:lastPrinted>
  <dcterms:created xsi:type="dcterms:W3CDTF">1998-12-04T10:05:20Z</dcterms:created>
  <dcterms:modified xsi:type="dcterms:W3CDTF">2015-03-18T12:42:15Z</dcterms:modified>
</cp:coreProperties>
</file>