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97" r:id="rId2"/>
    <p:sldMasterId id="2147483699" r:id="rId3"/>
  </p:sldMasterIdLst>
  <p:notesMasterIdLst>
    <p:notesMasterId r:id="rId12"/>
  </p:notesMasterIdLst>
  <p:handoutMasterIdLst>
    <p:handoutMasterId r:id="rId13"/>
  </p:handoutMasterIdLst>
  <p:sldIdLst>
    <p:sldId id="334" r:id="rId4"/>
    <p:sldId id="335" r:id="rId5"/>
    <p:sldId id="291" r:id="rId6"/>
    <p:sldId id="292" r:id="rId7"/>
    <p:sldId id="330" r:id="rId8"/>
    <p:sldId id="331" r:id="rId9"/>
    <p:sldId id="332" r:id="rId10"/>
    <p:sldId id="333" r:id="rId11"/>
  </p:sldIdLst>
  <p:sldSz cx="9144000" cy="7239000"/>
  <p:notesSz cx="6851650" cy="9747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D63616"/>
    <a:srgbClr val="F9BAAD"/>
    <a:srgbClr val="C1E5C3"/>
    <a:srgbClr val="770486"/>
    <a:srgbClr val="F6D3B0"/>
    <a:srgbClr val="FF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61" autoAdjust="0"/>
    <p:restoredTop sz="90929"/>
  </p:normalViewPr>
  <p:slideViewPr>
    <p:cSldViewPr snapToObjects="1">
      <p:cViewPr varScale="1">
        <p:scale>
          <a:sx n="71" d="100"/>
          <a:sy n="71" d="100"/>
        </p:scale>
        <p:origin x="1566" y="54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5" Type="http://schemas.openxmlformats.org/officeDocument/2006/relationships/slide" Target="slides/slide8.xml"/><Relationship Id="rId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2840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45025"/>
            <a:ext cx="5026025" cy="434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921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5538" y="738188"/>
            <a:ext cx="4600575" cy="3641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61204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3882390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894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051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385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814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602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96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17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85850" cy="7235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</p:grpSp>
      </p:grpSp>
      <p:grpSp>
        <p:nvGrpSpPr>
          <p:cNvPr id="36" name="Group 39"/>
          <p:cNvGrpSpPr>
            <a:grpSpLocks/>
          </p:cNvGrpSpPr>
          <p:nvPr userDrawn="1"/>
        </p:nvGrpSpPr>
        <p:grpSpPr bwMode="auto">
          <a:xfrm>
            <a:off x="76200" y="171450"/>
            <a:ext cx="152400" cy="6916738"/>
            <a:chOff x="48" y="102"/>
            <a:chExt cx="96" cy="4128"/>
          </a:xfrm>
        </p:grpSpPr>
        <p:sp>
          <p:nvSpPr>
            <p:cNvPr id="37" name="Rectangle 40"/>
            <p:cNvSpPr>
              <a:spLocks noChangeArrowheads="1"/>
            </p:cNvSpPr>
            <p:nvPr/>
          </p:nvSpPr>
          <p:spPr bwMode="auto">
            <a:xfrm>
              <a:off x="48" y="110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8" name="Rectangle 41"/>
            <p:cNvSpPr>
              <a:spLocks noChangeArrowheads="1"/>
            </p:cNvSpPr>
            <p:nvPr/>
          </p:nvSpPr>
          <p:spPr bwMode="auto">
            <a:xfrm>
              <a:off x="48" y="125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39" name="Rectangle 42"/>
            <p:cNvSpPr>
              <a:spLocks noChangeArrowheads="1"/>
            </p:cNvSpPr>
            <p:nvPr/>
          </p:nvSpPr>
          <p:spPr bwMode="auto">
            <a:xfrm>
              <a:off x="48" y="139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0" name="Rectangle 43"/>
            <p:cNvSpPr>
              <a:spLocks noChangeArrowheads="1"/>
            </p:cNvSpPr>
            <p:nvPr/>
          </p:nvSpPr>
          <p:spPr bwMode="auto">
            <a:xfrm>
              <a:off x="48" y="1538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1" name="Rectangle 44"/>
            <p:cNvSpPr>
              <a:spLocks noChangeArrowheads="1"/>
            </p:cNvSpPr>
            <p:nvPr/>
          </p:nvSpPr>
          <p:spPr bwMode="auto">
            <a:xfrm>
              <a:off x="48" y="1683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2" name="Rectangle 45"/>
            <p:cNvSpPr>
              <a:spLocks noChangeArrowheads="1"/>
            </p:cNvSpPr>
            <p:nvPr/>
          </p:nvSpPr>
          <p:spPr bwMode="auto">
            <a:xfrm>
              <a:off x="48" y="182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3" name="Rectangle 46"/>
            <p:cNvSpPr>
              <a:spLocks noChangeArrowheads="1"/>
            </p:cNvSpPr>
            <p:nvPr/>
          </p:nvSpPr>
          <p:spPr bwMode="auto">
            <a:xfrm>
              <a:off x="48" y="197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4" name="Rectangle 47"/>
            <p:cNvSpPr>
              <a:spLocks noChangeArrowheads="1"/>
            </p:cNvSpPr>
            <p:nvPr/>
          </p:nvSpPr>
          <p:spPr bwMode="auto">
            <a:xfrm>
              <a:off x="48" y="2115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5" name="Rectangle 48"/>
            <p:cNvSpPr>
              <a:spLocks noChangeArrowheads="1"/>
            </p:cNvSpPr>
            <p:nvPr/>
          </p:nvSpPr>
          <p:spPr bwMode="auto">
            <a:xfrm>
              <a:off x="48" y="225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6" name="Rectangle 49"/>
            <p:cNvSpPr>
              <a:spLocks noChangeArrowheads="1"/>
            </p:cNvSpPr>
            <p:nvPr/>
          </p:nvSpPr>
          <p:spPr bwMode="auto">
            <a:xfrm>
              <a:off x="48" y="240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7" name="Rectangle 50"/>
            <p:cNvSpPr>
              <a:spLocks noChangeArrowheads="1"/>
            </p:cNvSpPr>
            <p:nvPr/>
          </p:nvSpPr>
          <p:spPr bwMode="auto">
            <a:xfrm>
              <a:off x="48" y="254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8" name="Rectangle 51"/>
            <p:cNvSpPr>
              <a:spLocks noChangeArrowheads="1"/>
            </p:cNvSpPr>
            <p:nvPr/>
          </p:nvSpPr>
          <p:spPr bwMode="auto">
            <a:xfrm>
              <a:off x="48" y="269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49" name="Rectangle 52"/>
            <p:cNvSpPr>
              <a:spLocks noChangeArrowheads="1"/>
            </p:cNvSpPr>
            <p:nvPr/>
          </p:nvSpPr>
          <p:spPr bwMode="auto">
            <a:xfrm>
              <a:off x="48" y="283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0" name="Rectangle 53"/>
            <p:cNvSpPr>
              <a:spLocks noChangeArrowheads="1"/>
            </p:cNvSpPr>
            <p:nvPr/>
          </p:nvSpPr>
          <p:spPr bwMode="auto">
            <a:xfrm>
              <a:off x="48" y="298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1" name="Rectangle 54"/>
            <p:cNvSpPr>
              <a:spLocks noChangeArrowheads="1"/>
            </p:cNvSpPr>
            <p:nvPr/>
          </p:nvSpPr>
          <p:spPr bwMode="auto">
            <a:xfrm>
              <a:off x="48" y="3124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2" name="Rectangle 55"/>
            <p:cNvSpPr>
              <a:spLocks noChangeArrowheads="1"/>
            </p:cNvSpPr>
            <p:nvPr/>
          </p:nvSpPr>
          <p:spPr bwMode="auto">
            <a:xfrm>
              <a:off x="48" y="3269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3" name="Rectangle 56"/>
            <p:cNvSpPr>
              <a:spLocks noChangeArrowheads="1"/>
            </p:cNvSpPr>
            <p:nvPr/>
          </p:nvSpPr>
          <p:spPr bwMode="auto">
            <a:xfrm>
              <a:off x="48" y="3412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4" name="Rectangle 57"/>
            <p:cNvSpPr>
              <a:spLocks noChangeArrowheads="1"/>
            </p:cNvSpPr>
            <p:nvPr/>
          </p:nvSpPr>
          <p:spPr bwMode="auto">
            <a:xfrm>
              <a:off x="48" y="3557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5" name="Rectangle 58"/>
            <p:cNvSpPr>
              <a:spLocks noChangeArrowheads="1"/>
            </p:cNvSpPr>
            <p:nvPr/>
          </p:nvSpPr>
          <p:spPr bwMode="auto">
            <a:xfrm>
              <a:off x="48" y="3702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6" name="Rectangle 59"/>
            <p:cNvSpPr>
              <a:spLocks noChangeArrowheads="1"/>
            </p:cNvSpPr>
            <p:nvPr/>
          </p:nvSpPr>
          <p:spPr bwMode="auto">
            <a:xfrm>
              <a:off x="48" y="384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7" name="Rectangle 60"/>
            <p:cNvSpPr>
              <a:spLocks noChangeArrowheads="1"/>
            </p:cNvSpPr>
            <p:nvPr/>
          </p:nvSpPr>
          <p:spPr bwMode="auto">
            <a:xfrm>
              <a:off x="48" y="399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8" name="Rectangle 61"/>
            <p:cNvSpPr>
              <a:spLocks noChangeArrowheads="1"/>
            </p:cNvSpPr>
            <p:nvPr/>
          </p:nvSpPr>
          <p:spPr bwMode="auto">
            <a:xfrm>
              <a:off x="48" y="413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59" name="Rectangle 62"/>
            <p:cNvSpPr>
              <a:spLocks noChangeArrowheads="1"/>
            </p:cNvSpPr>
            <p:nvPr/>
          </p:nvSpPr>
          <p:spPr bwMode="auto">
            <a:xfrm>
              <a:off x="48" y="10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60" name="Rectangle 63"/>
            <p:cNvSpPr>
              <a:spLocks noChangeArrowheads="1"/>
            </p:cNvSpPr>
            <p:nvPr/>
          </p:nvSpPr>
          <p:spPr bwMode="auto">
            <a:xfrm>
              <a:off x="48" y="246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61" name="Rectangle 64"/>
            <p:cNvSpPr>
              <a:spLocks noChangeArrowheads="1"/>
            </p:cNvSpPr>
            <p:nvPr/>
          </p:nvSpPr>
          <p:spPr bwMode="auto">
            <a:xfrm>
              <a:off x="48" y="39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62" name="Rectangle 65"/>
            <p:cNvSpPr>
              <a:spLocks noChangeArrowheads="1"/>
            </p:cNvSpPr>
            <p:nvPr/>
          </p:nvSpPr>
          <p:spPr bwMode="auto">
            <a:xfrm>
              <a:off x="48" y="535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63" name="Rectangle 66"/>
            <p:cNvSpPr>
              <a:spLocks noChangeArrowheads="1"/>
            </p:cNvSpPr>
            <p:nvPr/>
          </p:nvSpPr>
          <p:spPr bwMode="auto">
            <a:xfrm>
              <a:off x="48" y="67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64" name="Rectangle 67"/>
            <p:cNvSpPr>
              <a:spLocks noChangeArrowheads="1"/>
            </p:cNvSpPr>
            <p:nvPr/>
          </p:nvSpPr>
          <p:spPr bwMode="auto">
            <a:xfrm>
              <a:off x="48" y="82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65" name="Rectangle 68"/>
            <p:cNvSpPr>
              <a:spLocks noChangeArrowheads="1"/>
            </p:cNvSpPr>
            <p:nvPr/>
          </p:nvSpPr>
          <p:spPr bwMode="auto">
            <a:xfrm>
              <a:off x="48" y="96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</p:grpSp>
      <p:sp>
        <p:nvSpPr>
          <p:cNvPr id="133154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413000"/>
            <a:ext cx="7772400" cy="12065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133155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4102100"/>
            <a:ext cx="6400800" cy="1849438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6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8" name="Rectangle 3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596063"/>
            <a:ext cx="1905000" cy="482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B0A4325-CCD1-472F-9EBB-8C749A5E3B8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6A7C9-99BF-41C3-9958-1D22FF49C7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92938" y="401638"/>
            <a:ext cx="1949450" cy="635476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401638"/>
            <a:ext cx="5697538" cy="635476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9BCA7-C9B2-4338-8086-0E887CF966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410774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17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A92ED-966D-40AF-80F5-A1E9F0FF2B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651375"/>
            <a:ext cx="7772400" cy="1438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068638"/>
            <a:ext cx="7772400" cy="15827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9C7AA-0F26-4554-A0F9-BA9F06CF41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69988" y="1770063"/>
            <a:ext cx="3810000" cy="498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32388" y="1770063"/>
            <a:ext cx="3810000" cy="4986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9DDE6-0604-4F62-9BFF-6F9FD848FA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90513"/>
            <a:ext cx="8229600" cy="12065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20838"/>
            <a:ext cx="4040188" cy="6746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295525"/>
            <a:ext cx="4040188" cy="4170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20838"/>
            <a:ext cx="4041775" cy="6746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295525"/>
            <a:ext cx="4041775" cy="4170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5171-14A5-4F6D-B314-7ED7FB297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B2FFF-E35E-4FD0-87C9-CC1E72C276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06F69-4F21-4C64-BE15-06F228F70C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8925"/>
            <a:ext cx="3008313" cy="1225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88925"/>
            <a:ext cx="5111750" cy="617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514475"/>
            <a:ext cx="3008313" cy="4951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39304-465E-407C-BFF4-E81EBDEA63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5067300"/>
            <a:ext cx="5486400" cy="5984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46113"/>
            <a:ext cx="5486400" cy="4343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665788"/>
            <a:ext cx="5486400" cy="8493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21E0F-C296-421B-ACE4-05B2B8E1ED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85850" cy="7235825"/>
            <a:chOff x="0" y="0"/>
            <a:chExt cx="684" cy="4318"/>
          </a:xfrm>
        </p:grpSpPr>
        <p:sp>
          <p:nvSpPr>
            <p:cNvPr id="132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grpSp>
          <p:nvGrpSpPr>
            <p:cNvPr id="106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32101" name="Rectangle 5"/>
              <p:cNvSpPr>
                <a:spLocks noChangeArrowheads="1"/>
              </p:cNvSpPr>
              <p:nvPr/>
            </p:nvSpPr>
            <p:spPr bwMode="auto">
              <a:xfrm>
                <a:off x="48" y="110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2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3" name="Rectangle 7"/>
              <p:cNvSpPr>
                <a:spLocks noChangeArrowheads="1"/>
              </p:cNvSpPr>
              <p:nvPr/>
            </p:nvSpPr>
            <p:spPr bwMode="auto">
              <a:xfrm>
                <a:off x="48" y="139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4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5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6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7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8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09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0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1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2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3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4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5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6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7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8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19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0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1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2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3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4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5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6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7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8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  <p:sp>
            <p:nvSpPr>
              <p:cNvPr id="132129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latin typeface="Times New Roman" charset="0"/>
                </a:endParaRPr>
              </a:p>
            </p:txBody>
          </p:sp>
        </p:grpSp>
      </p:grpSp>
      <p:sp>
        <p:nvSpPr>
          <p:cNvPr id="132130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401638"/>
            <a:ext cx="77724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32131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596063"/>
            <a:ext cx="19050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2132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596063"/>
            <a:ext cx="2895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2133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705600"/>
            <a:ext cx="19050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C4EDBB8F-97BA-4598-A71F-CFD5F88C91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3213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770063"/>
            <a:ext cx="7772400" cy="498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grpSp>
        <p:nvGrpSpPr>
          <p:cNvPr id="1032" name="Group 39"/>
          <p:cNvGrpSpPr>
            <a:grpSpLocks/>
          </p:cNvGrpSpPr>
          <p:nvPr userDrawn="1"/>
        </p:nvGrpSpPr>
        <p:grpSpPr bwMode="auto">
          <a:xfrm>
            <a:off x="76200" y="171450"/>
            <a:ext cx="152400" cy="6916738"/>
            <a:chOff x="48" y="102"/>
            <a:chExt cx="96" cy="4128"/>
          </a:xfrm>
        </p:grpSpPr>
        <p:sp>
          <p:nvSpPr>
            <p:cNvPr id="132136" name="Rectangle 40"/>
            <p:cNvSpPr>
              <a:spLocks noChangeArrowheads="1"/>
            </p:cNvSpPr>
            <p:nvPr/>
          </p:nvSpPr>
          <p:spPr bwMode="auto">
            <a:xfrm>
              <a:off x="48" y="110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37" name="Rectangle 41"/>
            <p:cNvSpPr>
              <a:spLocks noChangeArrowheads="1"/>
            </p:cNvSpPr>
            <p:nvPr/>
          </p:nvSpPr>
          <p:spPr bwMode="auto">
            <a:xfrm>
              <a:off x="48" y="125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38" name="Rectangle 42"/>
            <p:cNvSpPr>
              <a:spLocks noChangeArrowheads="1"/>
            </p:cNvSpPr>
            <p:nvPr/>
          </p:nvSpPr>
          <p:spPr bwMode="auto">
            <a:xfrm>
              <a:off x="48" y="139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39" name="Rectangle 43"/>
            <p:cNvSpPr>
              <a:spLocks noChangeArrowheads="1"/>
            </p:cNvSpPr>
            <p:nvPr/>
          </p:nvSpPr>
          <p:spPr bwMode="auto">
            <a:xfrm>
              <a:off x="48" y="1538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0" name="Rectangle 44"/>
            <p:cNvSpPr>
              <a:spLocks noChangeArrowheads="1"/>
            </p:cNvSpPr>
            <p:nvPr/>
          </p:nvSpPr>
          <p:spPr bwMode="auto">
            <a:xfrm>
              <a:off x="48" y="1683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1" name="Rectangle 45"/>
            <p:cNvSpPr>
              <a:spLocks noChangeArrowheads="1"/>
            </p:cNvSpPr>
            <p:nvPr/>
          </p:nvSpPr>
          <p:spPr bwMode="auto">
            <a:xfrm>
              <a:off x="48" y="182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2" name="Rectangle 46"/>
            <p:cNvSpPr>
              <a:spLocks noChangeArrowheads="1"/>
            </p:cNvSpPr>
            <p:nvPr/>
          </p:nvSpPr>
          <p:spPr bwMode="auto">
            <a:xfrm>
              <a:off x="48" y="197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3" name="Rectangle 47"/>
            <p:cNvSpPr>
              <a:spLocks noChangeArrowheads="1"/>
            </p:cNvSpPr>
            <p:nvPr/>
          </p:nvSpPr>
          <p:spPr bwMode="auto">
            <a:xfrm>
              <a:off x="48" y="2115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4" name="Rectangle 48"/>
            <p:cNvSpPr>
              <a:spLocks noChangeArrowheads="1"/>
            </p:cNvSpPr>
            <p:nvPr/>
          </p:nvSpPr>
          <p:spPr bwMode="auto">
            <a:xfrm>
              <a:off x="48" y="225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5" name="Rectangle 49"/>
            <p:cNvSpPr>
              <a:spLocks noChangeArrowheads="1"/>
            </p:cNvSpPr>
            <p:nvPr/>
          </p:nvSpPr>
          <p:spPr bwMode="auto">
            <a:xfrm>
              <a:off x="48" y="240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6" name="Rectangle 50"/>
            <p:cNvSpPr>
              <a:spLocks noChangeArrowheads="1"/>
            </p:cNvSpPr>
            <p:nvPr/>
          </p:nvSpPr>
          <p:spPr bwMode="auto">
            <a:xfrm>
              <a:off x="48" y="254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7" name="Rectangle 51"/>
            <p:cNvSpPr>
              <a:spLocks noChangeArrowheads="1"/>
            </p:cNvSpPr>
            <p:nvPr/>
          </p:nvSpPr>
          <p:spPr bwMode="auto">
            <a:xfrm>
              <a:off x="48" y="269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8" name="Rectangle 52"/>
            <p:cNvSpPr>
              <a:spLocks noChangeArrowheads="1"/>
            </p:cNvSpPr>
            <p:nvPr/>
          </p:nvSpPr>
          <p:spPr bwMode="auto">
            <a:xfrm>
              <a:off x="48" y="2836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49" name="Rectangle 53"/>
            <p:cNvSpPr>
              <a:spLocks noChangeArrowheads="1"/>
            </p:cNvSpPr>
            <p:nvPr/>
          </p:nvSpPr>
          <p:spPr bwMode="auto">
            <a:xfrm>
              <a:off x="48" y="298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0" name="Rectangle 54"/>
            <p:cNvSpPr>
              <a:spLocks noChangeArrowheads="1"/>
            </p:cNvSpPr>
            <p:nvPr/>
          </p:nvSpPr>
          <p:spPr bwMode="auto">
            <a:xfrm>
              <a:off x="48" y="3124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1" name="Rectangle 55"/>
            <p:cNvSpPr>
              <a:spLocks noChangeArrowheads="1"/>
            </p:cNvSpPr>
            <p:nvPr/>
          </p:nvSpPr>
          <p:spPr bwMode="auto">
            <a:xfrm>
              <a:off x="48" y="3269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2" name="Rectangle 56"/>
            <p:cNvSpPr>
              <a:spLocks noChangeArrowheads="1"/>
            </p:cNvSpPr>
            <p:nvPr/>
          </p:nvSpPr>
          <p:spPr bwMode="auto">
            <a:xfrm>
              <a:off x="48" y="3412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3" name="Rectangle 57"/>
            <p:cNvSpPr>
              <a:spLocks noChangeArrowheads="1"/>
            </p:cNvSpPr>
            <p:nvPr/>
          </p:nvSpPr>
          <p:spPr bwMode="auto">
            <a:xfrm>
              <a:off x="48" y="3557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4" name="Rectangle 58"/>
            <p:cNvSpPr>
              <a:spLocks noChangeArrowheads="1"/>
            </p:cNvSpPr>
            <p:nvPr/>
          </p:nvSpPr>
          <p:spPr bwMode="auto">
            <a:xfrm>
              <a:off x="48" y="3702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5" name="Rectangle 59"/>
            <p:cNvSpPr>
              <a:spLocks noChangeArrowheads="1"/>
            </p:cNvSpPr>
            <p:nvPr/>
          </p:nvSpPr>
          <p:spPr bwMode="auto">
            <a:xfrm>
              <a:off x="48" y="3845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6" name="Rectangle 60"/>
            <p:cNvSpPr>
              <a:spLocks noChangeArrowheads="1"/>
            </p:cNvSpPr>
            <p:nvPr/>
          </p:nvSpPr>
          <p:spPr bwMode="auto">
            <a:xfrm>
              <a:off x="48" y="3990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7" name="Rectangle 61"/>
            <p:cNvSpPr>
              <a:spLocks noChangeArrowheads="1"/>
            </p:cNvSpPr>
            <p:nvPr/>
          </p:nvSpPr>
          <p:spPr bwMode="auto">
            <a:xfrm>
              <a:off x="48" y="413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8" name="Rectangle 62"/>
            <p:cNvSpPr>
              <a:spLocks noChangeArrowheads="1"/>
            </p:cNvSpPr>
            <p:nvPr/>
          </p:nvSpPr>
          <p:spPr bwMode="auto">
            <a:xfrm>
              <a:off x="48" y="102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59" name="Rectangle 63"/>
            <p:cNvSpPr>
              <a:spLocks noChangeArrowheads="1"/>
            </p:cNvSpPr>
            <p:nvPr/>
          </p:nvSpPr>
          <p:spPr bwMode="auto">
            <a:xfrm>
              <a:off x="48" y="246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60" name="Rectangle 64"/>
            <p:cNvSpPr>
              <a:spLocks noChangeArrowheads="1"/>
            </p:cNvSpPr>
            <p:nvPr/>
          </p:nvSpPr>
          <p:spPr bwMode="auto">
            <a:xfrm>
              <a:off x="48" y="391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61" name="Rectangle 65"/>
            <p:cNvSpPr>
              <a:spLocks noChangeArrowheads="1"/>
            </p:cNvSpPr>
            <p:nvPr/>
          </p:nvSpPr>
          <p:spPr bwMode="auto">
            <a:xfrm>
              <a:off x="48" y="535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62" name="Rectangle 66"/>
            <p:cNvSpPr>
              <a:spLocks noChangeArrowheads="1"/>
            </p:cNvSpPr>
            <p:nvPr/>
          </p:nvSpPr>
          <p:spPr bwMode="auto">
            <a:xfrm>
              <a:off x="48" y="679"/>
              <a:ext cx="96" cy="96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63" name="Rectangle 67"/>
            <p:cNvSpPr>
              <a:spLocks noChangeArrowheads="1"/>
            </p:cNvSpPr>
            <p:nvPr/>
          </p:nvSpPr>
          <p:spPr bwMode="auto">
            <a:xfrm>
              <a:off x="48" y="823"/>
              <a:ext cx="96" cy="97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  <p:sp>
          <p:nvSpPr>
            <p:cNvPr id="132164" name="Rectangle 68"/>
            <p:cNvSpPr>
              <a:spLocks noChangeArrowheads="1"/>
            </p:cNvSpPr>
            <p:nvPr/>
          </p:nvSpPr>
          <p:spPr bwMode="auto">
            <a:xfrm>
              <a:off x="48" y="968"/>
              <a:ext cx="96" cy="9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latin typeface="Times New Roman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28591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9963357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 smtClean="0">
                <a:latin typeface="Calibri" pitchFamily="34" charset="0"/>
              </a:rPr>
              <a:t>Altair </a:t>
            </a:r>
            <a:r>
              <a:rPr lang="pt-BR" sz="2800" b="1" dirty="0" err="1" smtClean="0"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4" name="Espaço Reservado para Número de Slide 3"/>
          <p:cNvSpPr txBox="1">
            <a:spLocks/>
          </p:cNvSpPr>
          <p:nvPr/>
        </p:nvSpPr>
        <p:spPr>
          <a:xfrm>
            <a:off x="7010400" y="6705600"/>
            <a:ext cx="1905000" cy="482600"/>
          </a:xfrm>
          <a:prstGeom prst="rect">
            <a:avLst/>
          </a:prstGeom>
          <a:noFill/>
        </p:spPr>
        <p:txBody>
          <a:bodyPr/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11F88045-57DA-41FA-907F-912B712E1E8D}" type="slidenum">
              <a:rPr lang="pt-BR" smtClean="0"/>
              <a:pPr/>
              <a:t>1</a:t>
            </a:fld>
            <a:endParaRPr lang="pt-B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1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Text Box 2051"/>
          <p:cNvSpPr txBox="1">
            <a:spLocks noChangeArrowheads="1"/>
          </p:cNvSpPr>
          <p:nvPr/>
        </p:nvSpPr>
        <p:spPr bwMode="auto">
          <a:xfrm>
            <a:off x="1066800" y="3215729"/>
            <a:ext cx="7543800" cy="3140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91581" dir="2021404" algn="ctr" rotWithShape="0">
              <a:srgbClr val="FFFF66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pt-BR" sz="6600" b="1" dirty="0">
                <a:solidFill>
                  <a:schemeClr val="bg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INTRODUÇÃO À TEORIA GERAL DE CUSTOS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010400" y="6705600"/>
            <a:ext cx="1905000" cy="482600"/>
          </a:xfrm>
          <a:noFill/>
        </p:spPr>
        <p:txBody>
          <a:bodyPr/>
          <a:lstStyle/>
          <a:p>
            <a:fld id="{11F88045-57DA-41FA-907F-912B712E1E8D}" type="slidenum">
              <a:rPr lang="pt-BR" smtClean="0">
                <a:latin typeface="Times New Roman" pitchFamily="18" charset="0"/>
              </a:rPr>
              <a:pPr/>
              <a:t>2</a:t>
            </a:fld>
            <a:endParaRPr lang="pt-BR" dirty="0" smtClean="0">
              <a:latin typeface="Times New Roman" pitchFamily="18" charset="0"/>
            </a:endParaRPr>
          </a:p>
        </p:txBody>
      </p:sp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162800" y="6858000"/>
            <a:ext cx="1905000" cy="482600"/>
          </a:xfrm>
          <a:noFill/>
        </p:spPr>
        <p:txBody>
          <a:bodyPr/>
          <a:lstStyle/>
          <a:p>
            <a:fld id="{11F88045-57DA-41FA-907F-912B712E1E8D}" type="slidenum">
              <a:rPr lang="pt-BR" smtClean="0">
                <a:latin typeface="Times New Roman" pitchFamily="18" charset="0"/>
              </a:rPr>
              <a:pPr/>
              <a:t>2</a:t>
            </a:fld>
            <a:endParaRPr lang="pt-BR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010400" y="6705600"/>
            <a:ext cx="1905000" cy="482600"/>
          </a:xfrm>
          <a:noFill/>
        </p:spPr>
        <p:txBody>
          <a:bodyPr/>
          <a:lstStyle/>
          <a:p>
            <a:fld id="{11F88045-57DA-41FA-907F-912B712E1E8D}" type="slidenum">
              <a:rPr lang="pt-BR" smtClean="0">
                <a:latin typeface="Times New Roman" pitchFamily="18" charset="0"/>
              </a:rPr>
              <a:pPr/>
              <a:t>3</a:t>
            </a:fld>
            <a:endParaRPr lang="pt-BR" dirty="0" smtClean="0">
              <a:latin typeface="Times New Roman" pitchFamily="18" charset="0"/>
            </a:endParaRPr>
          </a:p>
        </p:txBody>
      </p:sp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153988" y="323850"/>
            <a:ext cx="89900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 indent="-457200" defTabSz="762000" eaLnBrk="0" hangingPunct="0">
              <a:spcBef>
                <a:spcPct val="50000"/>
              </a:spcBef>
              <a:defRPr/>
            </a:pP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 </a:t>
            </a: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ontabilidade geral a gerencial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04838" y="1333500"/>
            <a:ext cx="8310562" cy="2736850"/>
          </a:xfrm>
          <a:prstGeom prst="rect">
            <a:avLst/>
          </a:prstGeom>
          <a:solidFill>
            <a:srgbClr val="FCFEB9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dirty="0">
                <a:latin typeface="Arial" charset="0"/>
              </a:rPr>
              <a:t>A </a:t>
            </a:r>
            <a:r>
              <a:rPr lang="pt-BR" sz="2800" b="1" dirty="0">
                <a:latin typeface="Arial" charset="0"/>
              </a:rPr>
              <a:t>Contabilidade Gerencial </a:t>
            </a:r>
            <a:r>
              <a:rPr lang="pt-BR" dirty="0">
                <a:latin typeface="Arial" charset="0"/>
              </a:rPr>
              <a:t>engloba:</a:t>
            </a:r>
          </a:p>
          <a:p>
            <a:pPr defTabSz="762000" eaLnBrk="0" hangingPunct="0">
              <a:spcBef>
                <a:spcPct val="50000"/>
              </a:spcBef>
              <a:defRPr/>
            </a:pPr>
            <a:r>
              <a:rPr lang="pt-BR" dirty="0">
                <a:latin typeface="Arial" charset="0"/>
              </a:rPr>
              <a:t>	=&gt; análise de balanços</a:t>
            </a:r>
          </a:p>
          <a:p>
            <a:pPr defTabSz="762000" eaLnBrk="0" hangingPunct="0">
              <a:spcBef>
                <a:spcPct val="50000"/>
              </a:spcBef>
              <a:defRPr/>
            </a:pPr>
            <a:r>
              <a:rPr lang="pt-BR" dirty="0">
                <a:latin typeface="Arial" charset="0"/>
              </a:rPr>
              <a:t>		=&gt; mensuração e análise de custos</a:t>
            </a:r>
          </a:p>
          <a:p>
            <a:pPr defTabSz="762000" eaLnBrk="0" hangingPunct="0">
              <a:spcBef>
                <a:spcPct val="50000"/>
              </a:spcBef>
              <a:defRPr/>
            </a:pPr>
            <a:r>
              <a:rPr lang="pt-BR" dirty="0">
                <a:latin typeface="Arial" charset="0"/>
              </a:rPr>
              <a:t>			=&gt; planejamento e controladoria</a:t>
            </a:r>
          </a:p>
          <a:p>
            <a:pPr defTabSz="762000" eaLnBrk="0" hangingPunct="0">
              <a:spcBef>
                <a:spcPct val="50000"/>
              </a:spcBef>
              <a:defRPr/>
            </a:pPr>
            <a:r>
              <a:rPr lang="pt-BR" dirty="0">
                <a:latin typeface="Arial" charset="0"/>
              </a:rPr>
              <a:t>				=&gt; processo de tomada de decisões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604838" y="6262688"/>
            <a:ext cx="7921625" cy="58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spcBef>
                <a:spcPct val="50000"/>
              </a:spcBef>
            </a:pPr>
            <a:r>
              <a:rPr lang="pt-BR" sz="32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CONTROLADORIA</a:t>
            </a:r>
            <a:endParaRPr lang="pt-BR" sz="32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102" name="AutoShape 5"/>
          <p:cNvSpPr>
            <a:spLocks noChangeArrowheads="1"/>
          </p:cNvSpPr>
          <p:nvPr/>
        </p:nvSpPr>
        <p:spPr bwMode="auto">
          <a:xfrm rot="16200000" flipH="1">
            <a:off x="3848893" y="1969311"/>
            <a:ext cx="1674813" cy="6769100"/>
          </a:xfrm>
          <a:prstGeom prst="rightArrow">
            <a:avLst>
              <a:gd name="adj1" fmla="val 75000"/>
              <a:gd name="adj2" fmla="val 50014"/>
            </a:avLst>
          </a:prstGeom>
          <a:gradFill flip="none" rotWithShape="1">
            <a:gsLst>
              <a:gs pos="52000">
                <a:srgbClr val="00B4B0">
                  <a:shade val="30000"/>
                  <a:satMod val="115000"/>
                  <a:alpha val="1000"/>
                </a:srgbClr>
              </a:gs>
              <a:gs pos="50000">
                <a:srgbClr val="00B4B0">
                  <a:shade val="67500"/>
                  <a:satMod val="115000"/>
                </a:srgbClr>
              </a:gs>
              <a:gs pos="100000">
                <a:srgbClr val="00B4B0">
                  <a:shade val="100000"/>
                  <a:satMod val="115000"/>
                </a:srgbClr>
              </a:gs>
            </a:gsLst>
            <a:lin ang="10800000" scaled="1"/>
            <a:tileRect/>
          </a:gradFill>
          <a:ln w="12700">
            <a:solidFill>
              <a:srgbClr val="00279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pt-BR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2516188" y="4976822"/>
            <a:ext cx="4797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r>
              <a:rPr lang="pt-BR" b="1" dirty="0">
                <a:latin typeface="Arial" charset="0"/>
              </a:rPr>
              <a:t>Sistema de Apoio à Decisão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965A49-2394-4F42-9844-892F96199F50}" type="slidenum">
              <a:rPr lang="pt-BR" smtClean="0">
                <a:latin typeface="Times New Roman" pitchFamily="18" charset="0"/>
              </a:rPr>
              <a:pPr/>
              <a:t>4</a:t>
            </a:fld>
            <a:endParaRPr lang="pt-BR" smtClean="0">
              <a:latin typeface="Times New Roman" pitchFamily="18" charset="0"/>
            </a:endParaRPr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Um breve histórico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642938" y="1347788"/>
            <a:ext cx="7843837" cy="5199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O surgimento do RKW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Crises periódicas dos mercados de capitais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1960 surgiram os primeiros computadores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1970 a Pesquisa Operacional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1980 a perda da relevância da Contabilidade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Necessidade de </a:t>
            </a:r>
            <a:r>
              <a:rPr lang="pt-BR" sz="2800" dirty="0" smtClean="0">
                <a:latin typeface="+mj-lt"/>
              </a:rPr>
              <a:t>melhores </a:t>
            </a:r>
            <a:r>
              <a:rPr lang="pt-BR" sz="2800" dirty="0">
                <a:latin typeface="+mj-lt"/>
              </a:rPr>
              <a:t>informações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1990 sistemas computadorizados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Custeio Baseado em Atividades (ABC)</a:t>
            </a:r>
          </a:p>
          <a:p>
            <a:pPr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v"/>
              <a:defRPr/>
            </a:pPr>
            <a:r>
              <a:rPr lang="pt-BR" sz="2800" dirty="0">
                <a:latin typeface="+mj-lt"/>
              </a:rPr>
              <a:t> </a:t>
            </a:r>
            <a:r>
              <a:rPr lang="pt-BR" sz="2800" dirty="0" err="1">
                <a:latin typeface="+mj-lt"/>
              </a:rPr>
              <a:t>Balanced</a:t>
            </a:r>
            <a:r>
              <a:rPr lang="pt-BR" sz="2800" dirty="0">
                <a:latin typeface="+mj-lt"/>
              </a:rPr>
              <a:t> </a:t>
            </a:r>
            <a:r>
              <a:rPr lang="pt-BR" sz="2800" dirty="0" err="1">
                <a:latin typeface="+mj-lt"/>
              </a:rPr>
              <a:t>Scorecard</a:t>
            </a:r>
            <a:r>
              <a:rPr lang="pt-BR" sz="2800" dirty="0">
                <a:latin typeface="+mj-lt"/>
              </a:rPr>
              <a:t> (BSC)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46ABA0-D6E9-4584-934E-FFA25EEA5513}" type="slidenum">
              <a:rPr lang="pt-BR" smtClean="0">
                <a:latin typeface="Times New Roman" pitchFamily="18" charset="0"/>
              </a:rPr>
              <a:pPr/>
              <a:t>5</a:t>
            </a:fld>
            <a:endParaRPr lang="pt-BR" smtClean="0">
              <a:latin typeface="Times New Roman" pitchFamily="18" charset="0"/>
            </a:endParaRPr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Contabilidade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financeira </a:t>
            </a: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e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gestão </a:t>
            </a: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de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custos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1571625" y="3266567"/>
            <a:ext cx="6915150" cy="35676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  <a:defRPr/>
            </a:pPr>
            <a:r>
              <a:rPr lang="pt-BR" dirty="0">
                <a:latin typeface="+mj-lt"/>
              </a:rPr>
              <a:t>Quando </a:t>
            </a:r>
            <a:r>
              <a:rPr lang="pt-BR" dirty="0" smtClean="0">
                <a:latin typeface="+mj-lt"/>
              </a:rPr>
              <a:t>os valores de custos são usados </a:t>
            </a:r>
            <a:r>
              <a:rPr lang="pt-BR" dirty="0">
                <a:latin typeface="+mj-lt"/>
              </a:rPr>
              <a:t>para cumprir um objetivo da contabilidade financeira, </a:t>
            </a:r>
            <a:r>
              <a:rPr lang="pt-BR" dirty="0" smtClean="0">
                <a:latin typeface="+mj-lt"/>
              </a:rPr>
              <a:t>eles são mensurados </a:t>
            </a:r>
            <a:r>
              <a:rPr lang="pt-BR" dirty="0">
                <a:latin typeface="+mj-lt"/>
              </a:rPr>
              <a:t>e </a:t>
            </a:r>
            <a:r>
              <a:rPr lang="pt-BR" dirty="0" smtClean="0">
                <a:latin typeface="+mj-lt"/>
              </a:rPr>
              <a:t>avaliados </a:t>
            </a:r>
            <a:r>
              <a:rPr lang="pt-BR" dirty="0">
                <a:latin typeface="+mj-lt"/>
              </a:rPr>
              <a:t>de acordo com os princípios contábeis.</a:t>
            </a:r>
          </a:p>
          <a:p>
            <a:pPr>
              <a:spcAft>
                <a:spcPts val="1200"/>
              </a:spcAft>
              <a:buClr>
                <a:srgbClr val="FF0000"/>
              </a:buClr>
              <a:defRPr/>
            </a:pPr>
            <a:endParaRPr lang="pt-BR" sz="1050" dirty="0">
              <a:latin typeface="+mj-lt"/>
            </a:endParaRPr>
          </a:p>
          <a:p>
            <a:pPr>
              <a:spcAft>
                <a:spcPts val="1200"/>
              </a:spcAft>
              <a:buClr>
                <a:srgbClr val="FF0000"/>
              </a:buClr>
              <a:defRPr/>
            </a:pPr>
            <a:r>
              <a:rPr lang="pt-BR" dirty="0">
                <a:latin typeface="+mj-lt"/>
              </a:rPr>
              <a:t>Quando </a:t>
            </a:r>
            <a:r>
              <a:rPr lang="pt-BR" dirty="0" smtClean="0">
                <a:latin typeface="+mj-lt"/>
              </a:rPr>
              <a:t>usados </a:t>
            </a:r>
            <a:r>
              <a:rPr lang="pt-BR" dirty="0">
                <a:latin typeface="+mj-lt"/>
              </a:rPr>
              <a:t>com propósitos internos, </a:t>
            </a:r>
            <a:r>
              <a:rPr lang="pt-BR" dirty="0" smtClean="0">
                <a:latin typeface="+mj-lt"/>
              </a:rPr>
              <a:t>a contabilidade fornece </a:t>
            </a:r>
            <a:r>
              <a:rPr lang="pt-BR" dirty="0">
                <a:latin typeface="+mj-lt"/>
              </a:rPr>
              <a:t>informações de custos sobre produtos, clientes, etc., mas sem, necessariamente, seguir os princípios contábeis. </a:t>
            </a:r>
          </a:p>
        </p:txBody>
      </p:sp>
      <p:sp>
        <p:nvSpPr>
          <p:cNvPr id="6149" name="AutoShape 5"/>
          <p:cNvSpPr>
            <a:spLocks noChangeAspect="1" noChangeArrowheads="1"/>
          </p:cNvSpPr>
          <p:nvPr/>
        </p:nvSpPr>
        <p:spPr bwMode="auto">
          <a:xfrm>
            <a:off x="204788" y="5762640"/>
            <a:ext cx="1166812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6150" name="AutoShape 6"/>
          <p:cNvSpPr>
            <a:spLocks noChangeAspect="1" noChangeArrowheads="1"/>
          </p:cNvSpPr>
          <p:nvPr/>
        </p:nvSpPr>
        <p:spPr bwMode="auto">
          <a:xfrm>
            <a:off x="204788" y="3794130"/>
            <a:ext cx="1166812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14348" y="1195148"/>
            <a:ext cx="7858180" cy="15670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rgbClr val="00206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0488" tIns="44450" rIns="90488" bIns="44450">
            <a:spAutoFit/>
          </a:bodyPr>
          <a:lstStyle/>
          <a:p>
            <a:pPr algn="ctr">
              <a:spcAft>
                <a:spcPts val="1200"/>
              </a:spcAft>
              <a:buClr>
                <a:srgbClr val="FF0000"/>
              </a:buClr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O sistema chamado Contabilidade Geral dentro de uma organização é composto por dois subsistemas importantes: um sistema de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contabilidade financeira </a:t>
            </a:r>
            <a:r>
              <a:rPr lang="pt-BR" dirty="0">
                <a:latin typeface="Arial" pitchFamily="34" charset="0"/>
                <a:cs typeface="Arial" pitchFamily="34" charset="0"/>
              </a:rPr>
              <a:t>e um sistema de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contabilidade </a:t>
            </a:r>
            <a:r>
              <a:rPr lang="pt-BR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gerencial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AC55A1-62E5-4A5B-8F39-3854A9A28CA9}" type="slidenum">
              <a:rPr lang="pt-BR" smtClean="0">
                <a:latin typeface="Times New Roman" pitchFamily="18" charset="0"/>
              </a:rPr>
              <a:pPr/>
              <a:t>6</a:t>
            </a:fld>
            <a:endParaRPr lang="pt-BR" smtClean="0">
              <a:latin typeface="Times New Roman" pitchFamily="18" charset="0"/>
            </a:endParaRPr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 função da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contabilidade </a:t>
            </a: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de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custos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1571625" y="1347788"/>
            <a:ext cx="6915150" cy="1382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  <a:defRPr/>
            </a:pPr>
            <a:r>
              <a:rPr lang="pt-BR" sz="2800" dirty="0">
                <a:latin typeface="+mj-lt"/>
              </a:rPr>
              <a:t>Para fins de apuração do resultado em empresas comerciais o processo até que é bastante simplificado.</a:t>
            </a:r>
          </a:p>
        </p:txBody>
      </p:sp>
      <p:sp>
        <p:nvSpPr>
          <p:cNvPr id="7173" name="AutoShape 6"/>
          <p:cNvSpPr>
            <a:spLocks noChangeAspect="1" noChangeArrowheads="1"/>
          </p:cNvSpPr>
          <p:nvPr/>
        </p:nvSpPr>
        <p:spPr bwMode="auto">
          <a:xfrm>
            <a:off x="333375" y="1365250"/>
            <a:ext cx="1166813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371600" y="3119438"/>
            <a:ext cx="7115175" cy="1816100"/>
          </a:xfrm>
          <a:prstGeom prst="rect">
            <a:avLst/>
          </a:prstGeom>
          <a:solidFill>
            <a:srgbClr val="FFFF66"/>
          </a:solidFill>
          <a:ln w="28575">
            <a:solidFill>
              <a:schemeClr val="tx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pt-BR" sz="2800" dirty="0">
                <a:latin typeface="Times New Roman" charset="0"/>
              </a:rPr>
              <a:t>      Estoques Iniciais</a:t>
            </a:r>
          </a:p>
          <a:p>
            <a:pPr>
              <a:defRPr/>
            </a:pPr>
            <a:r>
              <a:rPr lang="pt-BR" sz="2800" dirty="0">
                <a:latin typeface="Times New Roman" charset="0"/>
              </a:rPr>
              <a:t>(+) Compras</a:t>
            </a:r>
          </a:p>
          <a:p>
            <a:pPr>
              <a:defRPr/>
            </a:pPr>
            <a:r>
              <a:rPr lang="pt-BR" sz="2800" dirty="0">
                <a:latin typeface="Times New Roman" charset="0"/>
              </a:rPr>
              <a:t>(–) Estoques Finais</a:t>
            </a:r>
          </a:p>
          <a:p>
            <a:pPr>
              <a:defRPr/>
            </a:pPr>
            <a:r>
              <a:rPr lang="pt-BR" sz="2800" dirty="0">
                <a:latin typeface="Times New Roman" charset="0"/>
              </a:rPr>
              <a:t>(=) </a:t>
            </a:r>
            <a:r>
              <a:rPr lang="pt-BR" sz="2800" b="1" dirty="0">
                <a:latin typeface="Times New Roman" charset="0"/>
              </a:rPr>
              <a:t>Custo das Mercadorias Vendidas</a:t>
            </a:r>
            <a:endParaRPr lang="pt-BR" sz="2800" dirty="0">
              <a:latin typeface="Times New Roman" charset="0"/>
            </a:endParaRPr>
          </a:p>
        </p:txBody>
      </p:sp>
      <p:sp>
        <p:nvSpPr>
          <p:cNvPr id="7175" name="CaixaDeTexto 10"/>
          <p:cNvSpPr txBox="1">
            <a:spLocks noChangeArrowheads="1"/>
          </p:cNvSpPr>
          <p:nvPr/>
        </p:nvSpPr>
        <p:spPr bwMode="auto">
          <a:xfrm>
            <a:off x="2000250" y="5737225"/>
            <a:ext cx="66436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dirty="0">
                <a:solidFill>
                  <a:srgbClr val="002060"/>
                </a:solidFill>
                <a:latin typeface="Arial" charset="0"/>
                <a:cs typeface="Arial" charset="0"/>
              </a:rPr>
              <a:t>Por diferença entre estoques </a:t>
            </a:r>
            <a:r>
              <a:rPr lang="pt-BR" sz="2800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chega-se </a:t>
            </a:r>
            <a:r>
              <a:rPr lang="pt-BR" sz="2800" dirty="0">
                <a:solidFill>
                  <a:srgbClr val="002060"/>
                </a:solidFill>
                <a:latin typeface="Arial" charset="0"/>
                <a:cs typeface="Arial" charset="0"/>
              </a:rPr>
              <a:t>aos </a:t>
            </a:r>
            <a:r>
              <a:rPr lang="pt-BR" sz="2800" b="1" dirty="0">
                <a:solidFill>
                  <a:srgbClr val="002060"/>
                </a:solidFill>
                <a:latin typeface="Arial" charset="0"/>
                <a:cs typeface="Arial" charset="0"/>
              </a:rPr>
              <a:t>Custo das Mercadorias Vendidas</a:t>
            </a:r>
            <a:r>
              <a:rPr lang="pt-BR" sz="2800" dirty="0">
                <a:solidFill>
                  <a:srgbClr val="002060"/>
                </a:solidFill>
                <a:latin typeface="Arial" charset="0"/>
                <a:cs typeface="Arial" charset="0"/>
              </a:rPr>
              <a:t>. </a:t>
            </a:r>
          </a:p>
        </p:txBody>
      </p:sp>
      <p:sp>
        <p:nvSpPr>
          <p:cNvPr id="12" name="Seta dobrada para cima 11"/>
          <p:cNvSpPr/>
          <p:nvPr/>
        </p:nvSpPr>
        <p:spPr bwMode="auto">
          <a:xfrm rot="5400000">
            <a:off x="-464343" y="4369594"/>
            <a:ext cx="3643312" cy="1143000"/>
          </a:xfrm>
          <a:prstGeom prst="bentUpArrow">
            <a:avLst>
              <a:gd name="adj1" fmla="val 25000"/>
              <a:gd name="adj2" fmla="val 46439"/>
              <a:gd name="adj3" fmla="val 2835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>
              <a:defRPr/>
            </a:pPr>
            <a:endParaRPr lang="pt-BR">
              <a:latin typeface="Times New Roman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A46E2E-D614-436E-82A0-E9B8A91C4E0E}" type="slidenum">
              <a:rPr lang="pt-BR" smtClean="0">
                <a:latin typeface="Times New Roman" pitchFamily="18" charset="0"/>
              </a:rPr>
              <a:pPr/>
              <a:t>7</a:t>
            </a:fld>
            <a:endParaRPr lang="pt-BR" smtClean="0">
              <a:latin typeface="Times New Roman" pitchFamily="18" charset="0"/>
            </a:endParaRPr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7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 função da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contabilidade </a:t>
            </a: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de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custos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571625" y="1347788"/>
            <a:ext cx="6915150" cy="4429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pt-BR" sz="2800" dirty="0">
                <a:latin typeface="Arial" charset="0"/>
                <a:cs typeface="Arial" charset="0"/>
              </a:rPr>
              <a:t>Nas organizações industriais (ou de manufatura), o processo de apuração do Custo das Mercadorias Vendidas se tornou um pouco mais complexo. 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pt-BR" sz="2800" dirty="0">
                <a:latin typeface="Arial" charset="0"/>
                <a:cs typeface="Arial" charset="0"/>
              </a:rPr>
              <a:t>Agora já não basta conhecer apenas o valor das compras do período. 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pt-BR" sz="2800" dirty="0">
                <a:latin typeface="Arial" charset="0"/>
                <a:cs typeface="Arial" charset="0"/>
              </a:rPr>
              <a:t>É preciso conhecer os custos dos demais fatores que envolvem a produção de um determinado bem.</a:t>
            </a:r>
          </a:p>
        </p:txBody>
      </p:sp>
      <p:sp>
        <p:nvSpPr>
          <p:cNvPr id="8197" name="AutoShape 6"/>
          <p:cNvSpPr>
            <a:spLocks noChangeAspect="1" noChangeArrowheads="1"/>
          </p:cNvSpPr>
          <p:nvPr/>
        </p:nvSpPr>
        <p:spPr bwMode="auto">
          <a:xfrm>
            <a:off x="333375" y="1365250"/>
            <a:ext cx="1166813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8" name="AutoShape 6"/>
          <p:cNvSpPr>
            <a:spLocks noChangeAspect="1" noChangeArrowheads="1"/>
          </p:cNvSpPr>
          <p:nvPr/>
        </p:nvSpPr>
        <p:spPr bwMode="auto">
          <a:xfrm>
            <a:off x="333375" y="3294063"/>
            <a:ext cx="1166813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9" name="AutoShape 6"/>
          <p:cNvSpPr>
            <a:spLocks noChangeAspect="1" noChangeArrowheads="1"/>
          </p:cNvSpPr>
          <p:nvPr/>
        </p:nvSpPr>
        <p:spPr bwMode="auto">
          <a:xfrm>
            <a:off x="357188" y="4365625"/>
            <a:ext cx="1166812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1428728" y="5976954"/>
            <a:ext cx="7072342" cy="1077218"/>
          </a:xfrm>
          <a:prstGeom prst="rect">
            <a:avLst/>
          </a:prstGeom>
          <a:gradFill flip="none" rotWithShape="1">
            <a:gsLst>
              <a:gs pos="100000">
                <a:schemeClr val="accent1">
                  <a:tint val="66000"/>
                  <a:satMod val="160000"/>
                  <a:alpha val="12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200" b="1" dirty="0">
                <a:solidFill>
                  <a:srgbClr val="C00000"/>
                </a:solidFill>
                <a:latin typeface="Arial Rounded MT Bold" pitchFamily="34" charset="0"/>
                <a:cs typeface="Arial" pitchFamily="34" charset="0"/>
              </a:rPr>
              <a:t>Vamos analisar o processo de fabricação de um “Bolo”...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A46E2E-D614-436E-82A0-E9B8A91C4E0E}" type="slidenum">
              <a:rPr lang="pt-BR" smtClean="0">
                <a:latin typeface="Times New Roman" pitchFamily="18" charset="0"/>
              </a:rPr>
              <a:pPr/>
              <a:t>8</a:t>
            </a:fld>
            <a:endParaRPr lang="pt-BR" smtClean="0">
              <a:latin typeface="Times New Roman" pitchFamily="18" charset="0"/>
            </a:endParaRPr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306388" y="398463"/>
            <a:ext cx="8837612" cy="52065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defRPr/>
            </a:pPr>
            <a:r>
              <a:rPr lang="pt-BR" sz="2800" b="1" i="1" dirty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 </a:t>
            </a:r>
            <a:r>
              <a:rPr lang="pt-BR" sz="2800" b="1" i="1" dirty="0" smtClean="0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mudança na estrutura de custos das empresas</a:t>
            </a:r>
            <a:endParaRPr lang="pt-BR" sz="2800" b="1" i="1" dirty="0">
              <a:solidFill>
                <a:srgbClr val="00279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571624" y="1347788"/>
            <a:ext cx="7343775" cy="52142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pt-BR" dirty="0">
                <a:latin typeface="+mj-lt"/>
              </a:rPr>
              <a:t>No passado, os custos eram conseqüência, basicamente, da mão-de-obra e da matéria-prima. </a:t>
            </a:r>
            <a:endParaRPr lang="pt-BR" dirty="0" smtClean="0">
              <a:latin typeface="+mj-lt"/>
            </a:endParaRP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pt-BR" dirty="0" smtClean="0">
                <a:latin typeface="+mj-lt"/>
              </a:rPr>
              <a:t>Poucos produtos e pequena </a:t>
            </a:r>
            <a:r>
              <a:rPr lang="pt-BR" dirty="0">
                <a:latin typeface="+mj-lt"/>
              </a:rPr>
              <a:t>estrutura fabril e de gestão. </a:t>
            </a:r>
            <a:endParaRPr lang="pt-BR" dirty="0" smtClean="0">
              <a:latin typeface="+mj-lt"/>
            </a:endParaRP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pt-BR" dirty="0" smtClean="0">
                <a:latin typeface="+mj-lt"/>
              </a:rPr>
              <a:t>Com uma grande margem </a:t>
            </a:r>
            <a:r>
              <a:rPr lang="pt-BR" dirty="0">
                <a:latin typeface="+mj-lt"/>
              </a:rPr>
              <a:t>de lucro </a:t>
            </a:r>
            <a:r>
              <a:rPr lang="pt-BR" dirty="0" smtClean="0">
                <a:latin typeface="+mj-lt"/>
              </a:rPr>
              <a:t>não </a:t>
            </a:r>
            <a:r>
              <a:rPr lang="pt-BR" dirty="0">
                <a:latin typeface="+mj-lt"/>
              </a:rPr>
              <a:t>havia a necessidade de precisão na mensuração dos </a:t>
            </a:r>
            <a:r>
              <a:rPr lang="pt-BR" dirty="0" smtClean="0">
                <a:latin typeface="+mj-lt"/>
              </a:rPr>
              <a:t>custos. 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pt-BR" dirty="0">
                <a:latin typeface="+mj-lt"/>
              </a:rPr>
              <a:t>A importância dos custos indiretos de produção, bem como dos gastos na área meio (administração, financeiro, comercial, etc.), tem aumentado com o desenvolvimento de novas técnicas de gestão e de produção </a:t>
            </a:r>
            <a:r>
              <a:rPr lang="pt-BR" dirty="0" smtClean="0">
                <a:latin typeface="+mj-lt"/>
              </a:rPr>
              <a:t>mais automatizadas.</a:t>
            </a:r>
            <a:endParaRPr lang="pt-BR" dirty="0">
              <a:latin typeface="+mj-lt"/>
              <a:cs typeface="Arial" charset="0"/>
            </a:endParaRPr>
          </a:p>
        </p:txBody>
      </p:sp>
      <p:sp>
        <p:nvSpPr>
          <p:cNvPr id="8197" name="AutoShape 6"/>
          <p:cNvSpPr>
            <a:spLocks noChangeAspect="1" noChangeArrowheads="1"/>
          </p:cNvSpPr>
          <p:nvPr/>
        </p:nvSpPr>
        <p:spPr bwMode="auto">
          <a:xfrm>
            <a:off x="333375" y="1508114"/>
            <a:ext cx="1166813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8" name="AutoShape 6"/>
          <p:cNvSpPr>
            <a:spLocks noChangeAspect="1" noChangeArrowheads="1"/>
          </p:cNvSpPr>
          <p:nvPr/>
        </p:nvSpPr>
        <p:spPr bwMode="auto">
          <a:xfrm>
            <a:off x="333375" y="3619500"/>
            <a:ext cx="1166813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199" name="AutoShape 6"/>
          <p:cNvSpPr>
            <a:spLocks noChangeAspect="1" noChangeArrowheads="1"/>
          </p:cNvSpPr>
          <p:nvPr/>
        </p:nvSpPr>
        <p:spPr bwMode="auto">
          <a:xfrm>
            <a:off x="357188" y="5334012"/>
            <a:ext cx="1166812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" name="AutoShape 6"/>
          <p:cNvSpPr>
            <a:spLocks noChangeAspect="1" noChangeArrowheads="1"/>
          </p:cNvSpPr>
          <p:nvPr/>
        </p:nvSpPr>
        <p:spPr bwMode="auto">
          <a:xfrm>
            <a:off x="357158" y="2476492"/>
            <a:ext cx="1166812" cy="539750"/>
          </a:xfrm>
          <a:prstGeom prst="rightArrow">
            <a:avLst>
              <a:gd name="adj1" fmla="val 50000"/>
              <a:gd name="adj2" fmla="val 108118"/>
            </a:avLst>
          </a:prstGeom>
          <a:solidFill>
            <a:srgbClr val="EAEC5E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zurado">
  <a:themeElements>
    <a:clrScheme name="Azurado 2">
      <a:dk1>
        <a:srgbClr val="000000"/>
      </a:dk1>
      <a:lt1>
        <a:srgbClr val="CCECFF"/>
      </a:lt1>
      <a:dk2>
        <a:srgbClr val="330099"/>
      </a:dk2>
      <a:lt2>
        <a:srgbClr val="0099CC"/>
      </a:lt2>
      <a:accent1>
        <a:srgbClr val="009999"/>
      </a:accent1>
      <a:accent2>
        <a:srgbClr val="FF99CC"/>
      </a:accent2>
      <a:accent3>
        <a:srgbClr val="E2F4FF"/>
      </a:accent3>
      <a:accent4>
        <a:srgbClr val="000000"/>
      </a:accent4>
      <a:accent5>
        <a:srgbClr val="AACACA"/>
      </a:accent5>
      <a:accent6>
        <a:srgbClr val="E78AB9"/>
      </a:accent6>
      <a:hlink>
        <a:srgbClr val="6600CC"/>
      </a:hlink>
      <a:folHlink>
        <a:srgbClr val="3366FF"/>
      </a:folHlink>
    </a:clrScheme>
    <a:fontScheme name="Azurado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Azurado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ado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ado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apresentação\Azurado.pot</Template>
  <TotalTime>1389</TotalTime>
  <Pages>48</Pages>
  <Words>396</Words>
  <Application>Microsoft Office PowerPoint</Application>
  <PresentationFormat>Personalizar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Aharoni</vt:lpstr>
      <vt:lpstr>Arial</vt:lpstr>
      <vt:lpstr>Arial Rounded MT Bold</vt:lpstr>
      <vt:lpstr>Calibri</vt:lpstr>
      <vt:lpstr>Garamond</vt:lpstr>
      <vt:lpstr>Times New Roman</vt:lpstr>
      <vt:lpstr>Wingdings</vt:lpstr>
      <vt:lpstr>Azurado</vt:lpstr>
      <vt:lpstr>EAD 2</vt:lpstr>
      <vt:lpstr>1_EAD 2</vt:lpstr>
      <vt:lpstr>Disciplina: Contabilidade Gerencial</vt:lpstr>
      <vt:lpstr>Videoaula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Altair</cp:lastModifiedBy>
  <cp:revision>82</cp:revision>
  <cp:lastPrinted>1601-01-01T00:00:00Z</cp:lastPrinted>
  <dcterms:created xsi:type="dcterms:W3CDTF">1999-03-12T14:16:14Z</dcterms:created>
  <dcterms:modified xsi:type="dcterms:W3CDTF">2015-03-18T13:58:23Z</dcterms:modified>
</cp:coreProperties>
</file>