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7" r:id="rId2"/>
    <p:sldId id="377" r:id="rId3"/>
    <p:sldId id="383" r:id="rId4"/>
    <p:sldId id="384" r:id="rId5"/>
    <p:sldId id="385" r:id="rId6"/>
    <p:sldId id="386" r:id="rId7"/>
    <p:sldId id="387" r:id="rId8"/>
    <p:sldId id="381" r:id="rId9"/>
  </p:sldIdLst>
  <p:sldSz cx="9144000" cy="6858000" type="screen4x3"/>
  <p:notesSz cx="6858000" cy="9144000"/>
  <p:custDataLst>
    <p:tags r:id="rId11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33"/>
    <a:srgbClr val="66FFCC"/>
    <a:srgbClr val="00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D7630A-573F-4D86-9A1C-31D1C6A2C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B11F-1C32-4586-88A9-72A0FAEF64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0513" y="1557338"/>
            <a:ext cx="2057400" cy="49672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1557338"/>
            <a:ext cx="6019800" cy="49672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A183-BCBB-442B-A16A-1B2CB3C3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82FB-C9D1-42B6-AC1B-36059DB2D1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10A8-2B5E-40B4-950F-4EBD6726E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87DC-73A1-404B-A83B-CA102F7C74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B350-94DC-4666-B87A-D37049773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A1CE-DDEE-4769-87D1-5C934361D9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5C20-8CF7-4BD6-8DD9-D5018970B4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8E7D9-DD8B-4365-9A45-359706DEED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AC24D-80E4-4C3E-9A5C-220DE2F7E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Antropologia Aplicada à Administração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Maurício</a:t>
            </a:r>
            <a:r>
              <a:rPr lang="pt-BR" sz="2800" b="1" dirty="0" smtClean="0">
                <a:latin typeface="Calibri" pitchFamily="34" charset="0"/>
              </a:rPr>
              <a:t> Serva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>
                <a:latin typeface="Calibri" pitchFamily="34" charset="0"/>
              </a:rPr>
              <a:t>Videoaula</a:t>
            </a:r>
            <a:r>
              <a:rPr lang="pt-BR" dirty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2 – Teoria da Cultura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743325"/>
          </a:xfrm>
        </p:spPr>
        <p:txBody>
          <a:bodyPr/>
          <a:lstStyle/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Cultura como conceito científico</a:t>
            </a:r>
          </a:p>
          <a:p>
            <a:r>
              <a:rPr lang="pt-BR" sz="2800" dirty="0" smtClean="0">
                <a:latin typeface="Calibri" pitchFamily="34" charset="0"/>
              </a:rPr>
              <a:t>Fundamentos gerais da teoria da cultura</a:t>
            </a:r>
          </a:p>
          <a:p>
            <a:r>
              <a:rPr lang="pt-BR" sz="2800" dirty="0" smtClean="0">
                <a:latin typeface="Calibri" pitchFamily="34" charset="0"/>
              </a:rPr>
              <a:t>Evolucionismo</a:t>
            </a:r>
          </a:p>
          <a:p>
            <a:r>
              <a:rPr lang="pt-BR" sz="2800" dirty="0" smtClean="0">
                <a:latin typeface="Calibri" pitchFamily="34" charset="0"/>
              </a:rPr>
              <a:t>Diversidade das definições de cultura</a:t>
            </a:r>
          </a:p>
          <a:p>
            <a:r>
              <a:rPr lang="pt-BR" sz="2800" dirty="0">
                <a:latin typeface="Calibri" pitchFamily="34" charset="0"/>
              </a:rPr>
              <a:t>Diversidade das definições de </a:t>
            </a:r>
            <a:r>
              <a:rPr lang="pt-BR" sz="2800" dirty="0" smtClean="0">
                <a:latin typeface="Calibri" pitchFamily="34" charset="0"/>
              </a:rPr>
              <a:t>cultura </a:t>
            </a:r>
            <a:r>
              <a:rPr lang="pt-BR" sz="2800" dirty="0">
                <a:latin typeface="Calibri" pitchFamily="34" charset="0"/>
              </a:rPr>
              <a:t>organizacional</a:t>
            </a:r>
          </a:p>
          <a:p>
            <a:pPr marL="0" indent="0">
              <a:buNone/>
            </a:pP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3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itchFamily="34" charset="0"/>
              </a:rPr>
              <a:t>Cultura como conceito científico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743325"/>
          </a:xfrm>
        </p:spPr>
        <p:txBody>
          <a:bodyPr/>
          <a:lstStyle/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Significados “populares” de cultura </a:t>
            </a:r>
          </a:p>
          <a:p>
            <a:endParaRPr lang="pt-BR" sz="2800" dirty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Conceito de base da ciência da antropologia</a:t>
            </a:r>
          </a:p>
          <a:p>
            <a:pPr marL="0" indent="0">
              <a:buNone/>
            </a:pP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283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itchFamily="34" charset="0"/>
              </a:rPr>
              <a:t>Fundamentos gerais da teoria da cultura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743325"/>
          </a:xfrm>
        </p:spPr>
        <p:txBody>
          <a:bodyPr/>
          <a:lstStyle/>
          <a:p>
            <a:r>
              <a:rPr lang="pt-BR" sz="2800" dirty="0" smtClean="0">
                <a:latin typeface="Calibri" pitchFamily="34" charset="0"/>
              </a:rPr>
              <a:t>Grande diversidade cultural e unidade biológica da espécie humana</a:t>
            </a:r>
          </a:p>
          <a:p>
            <a:r>
              <a:rPr lang="pt-BR" sz="2800" dirty="0" smtClean="0">
                <a:latin typeface="Calibri" pitchFamily="34" charset="0"/>
              </a:rPr>
              <a:t>Variação geográfica e adaptabilidade</a:t>
            </a:r>
          </a:p>
          <a:p>
            <a:r>
              <a:rPr lang="pt-BR" sz="2800" dirty="0" smtClean="0">
                <a:latin typeface="Calibri" pitchFamily="34" charset="0"/>
              </a:rPr>
              <a:t>Diferentes maneiras de participar da sua cultura</a:t>
            </a:r>
          </a:p>
          <a:p>
            <a:r>
              <a:rPr lang="pt-BR" sz="2800" dirty="0" smtClean="0">
                <a:latin typeface="Calibri" pitchFamily="34" charset="0"/>
              </a:rPr>
              <a:t>A dinâmica da cultura</a:t>
            </a:r>
            <a:endParaRPr lang="pt-BR" sz="2800" dirty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Conceito de base da ciência da antropologia</a:t>
            </a:r>
          </a:p>
          <a:p>
            <a:pPr marL="0" indent="0">
              <a:buNone/>
            </a:pP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375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itchFamily="34" charset="0"/>
              </a:rPr>
              <a:t>Evolucionismo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743325"/>
          </a:xfrm>
        </p:spPr>
        <p:txBody>
          <a:bodyPr/>
          <a:lstStyle/>
          <a:p>
            <a:r>
              <a:rPr lang="pt-BR" sz="2800" dirty="0">
                <a:latin typeface="Calibri" pitchFamily="34" charset="0"/>
              </a:rPr>
              <a:t>P</a:t>
            </a:r>
            <a:r>
              <a:rPr lang="pt-BR" sz="2800" dirty="0" smtClean="0">
                <a:latin typeface="Calibri" pitchFamily="34" charset="0"/>
              </a:rPr>
              <a:t>ressuposto antigo de que há sociedades simples/atrasadas e sociedades complexas/avançadas</a:t>
            </a:r>
          </a:p>
          <a:p>
            <a:r>
              <a:rPr lang="pt-BR" sz="2800" dirty="0" smtClean="0">
                <a:latin typeface="Calibri" pitchFamily="34" charset="0"/>
              </a:rPr>
              <a:t>Sociedades simples seriam como “ancestrais vivos” das sociedades europeias</a:t>
            </a:r>
          </a:p>
          <a:p>
            <a:r>
              <a:rPr lang="pt-BR" sz="2800" dirty="0" smtClean="0">
                <a:latin typeface="Calibri" pitchFamily="34" charset="0"/>
              </a:rPr>
              <a:t>Visão atual: todas as sociedades são complexas</a:t>
            </a:r>
          </a:p>
          <a:p>
            <a:r>
              <a:rPr lang="pt-BR" sz="2800" dirty="0" smtClean="0">
                <a:latin typeface="Calibri" pitchFamily="34" charset="0"/>
              </a:rPr>
              <a:t>Cada sociedade deve ser considerada em sua própria lógica</a:t>
            </a:r>
          </a:p>
          <a:p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195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>Diversidade das noções de cultura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743325"/>
          </a:xfrm>
        </p:spPr>
        <p:txBody>
          <a:bodyPr/>
          <a:lstStyle/>
          <a:p>
            <a:r>
              <a:rPr lang="pt-BR" sz="2800" dirty="0">
                <a:latin typeface="Calibri" pitchFamily="34" charset="0"/>
              </a:rPr>
              <a:t>C</a:t>
            </a:r>
            <a:r>
              <a:rPr lang="pt-BR" sz="2800" dirty="0" smtClean="0">
                <a:latin typeface="Calibri" pitchFamily="34" charset="0"/>
              </a:rPr>
              <a:t>iências, crenças, artes, moral, leis, costumes adquiridos enquanto membro de uma dada sociedade</a:t>
            </a:r>
          </a:p>
          <a:p>
            <a:r>
              <a:rPr lang="pt-BR" sz="2800" dirty="0" smtClean="0">
                <a:latin typeface="Calibri" pitchFamily="34" charset="0"/>
              </a:rPr>
              <a:t>Padrões implícitos e explícitos de comportamento</a:t>
            </a:r>
          </a:p>
          <a:p>
            <a:r>
              <a:rPr lang="pt-BR" sz="2800" dirty="0" smtClean="0">
                <a:latin typeface="Calibri" pitchFamily="34" charset="0"/>
              </a:rPr>
              <a:t>Teias de significados, as quais podemos interpretá-las</a:t>
            </a:r>
          </a:p>
          <a:p>
            <a:r>
              <a:rPr lang="pt-BR" sz="2800" dirty="0" smtClean="0">
                <a:latin typeface="Calibri" pitchFamily="34" charset="0"/>
              </a:rPr>
              <a:t>Contexto em que as práticas sociais adquirem sentidos específicos</a:t>
            </a:r>
          </a:p>
          <a:p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9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>Diversidade das noções de cultura organizacional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743325"/>
          </a:xfrm>
        </p:spPr>
        <p:txBody>
          <a:bodyPr/>
          <a:lstStyle/>
          <a:p>
            <a:r>
              <a:rPr lang="pt-BR" sz="2800" dirty="0">
                <a:latin typeface="Calibri" pitchFamily="34" charset="0"/>
              </a:rPr>
              <a:t>Encontro da antropologia com a administração: cultura organizacional</a:t>
            </a:r>
          </a:p>
          <a:p>
            <a:r>
              <a:rPr lang="pt-BR" sz="2800" dirty="0">
                <a:latin typeface="Calibri" pitchFamily="34" charset="0"/>
              </a:rPr>
              <a:t>Cada abordagem da cultura </a:t>
            </a:r>
            <a:r>
              <a:rPr lang="pt-BR" sz="2800" dirty="0" smtClean="0">
                <a:latin typeface="Calibri" pitchFamily="34" charset="0"/>
              </a:rPr>
              <a:t>organizacional se inspira numa abordagem da teoria cultura</a:t>
            </a:r>
          </a:p>
          <a:p>
            <a:r>
              <a:rPr lang="pt-BR" sz="2800" dirty="0" smtClean="0">
                <a:latin typeface="Calibri" pitchFamily="34" charset="0"/>
              </a:rPr>
              <a:t>Cultura da empresa             Cultura na empresa</a:t>
            </a:r>
          </a:p>
          <a:p>
            <a:r>
              <a:rPr lang="pt-BR" sz="2800" dirty="0" smtClean="0">
                <a:latin typeface="Calibri" pitchFamily="34" charset="0"/>
              </a:rPr>
              <a:t>Texto complementar: “Cultura organizacional:  </a:t>
            </a:r>
            <a:r>
              <a:rPr lang="pt-BR" sz="2800" dirty="0">
                <a:latin typeface="Calibri" pitchFamily="34" charset="0"/>
              </a:rPr>
              <a:t>s</a:t>
            </a:r>
            <a:r>
              <a:rPr lang="pt-BR" sz="2800" dirty="0" smtClean="0">
                <a:latin typeface="Calibri" pitchFamily="34" charset="0"/>
              </a:rPr>
              <a:t>ínteses </a:t>
            </a:r>
            <a:r>
              <a:rPr lang="pt-BR" sz="2800" dirty="0">
                <a:latin typeface="Calibri" pitchFamily="34" charset="0"/>
              </a:rPr>
              <a:t>das principais abordagens e </a:t>
            </a:r>
            <a:r>
              <a:rPr lang="pt-BR" sz="2800" dirty="0" smtClean="0">
                <a:latin typeface="Calibri" pitchFamily="34" charset="0"/>
              </a:rPr>
              <a:t>críticas”</a:t>
            </a:r>
          </a:p>
          <a:p>
            <a:endParaRPr lang="en-US" sz="2800" dirty="0">
              <a:latin typeface="Calibri" pitchFamily="34" charset="0"/>
            </a:endParaRPr>
          </a:p>
          <a:p>
            <a:endParaRPr lang="en-US" sz="2800" dirty="0">
              <a:latin typeface="Calibri" pitchFamily="34" charset="0"/>
            </a:endParaRPr>
          </a:p>
        </p:txBody>
      </p:sp>
      <p:sp>
        <p:nvSpPr>
          <p:cNvPr id="4" name="Diferente de 3"/>
          <p:cNvSpPr/>
          <p:nvPr/>
        </p:nvSpPr>
        <p:spPr>
          <a:xfrm>
            <a:off x="4053859" y="4509199"/>
            <a:ext cx="457200" cy="288164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682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503510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Síntese</a:t>
            </a:r>
            <a:r>
              <a:rPr lang="en-US" dirty="0">
                <a:latin typeface="Calibri" pitchFamily="34" charset="0"/>
              </a:rPr>
              <a:t/>
            </a:r>
            <a:br>
              <a:rPr lang="en-US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204864"/>
            <a:ext cx="8229600" cy="4319761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>
                <a:latin typeface="Calibri" pitchFamily="34" charset="0"/>
              </a:rPr>
              <a:t>Cultura como conceito científico da antropologia</a:t>
            </a:r>
          </a:p>
          <a:p>
            <a:pPr marL="0" indent="0" algn="ctr">
              <a:buNone/>
            </a:pPr>
            <a:endParaRPr lang="pt-BR" dirty="0" smtClean="0">
              <a:latin typeface="Calibri" pitchFamily="34" charset="0"/>
            </a:endParaRPr>
          </a:p>
          <a:p>
            <a:pPr marL="0" indent="0" algn="ctr">
              <a:buNone/>
            </a:pPr>
            <a:endParaRPr lang="pt-BR" dirty="0" smtClean="0">
              <a:latin typeface="Calibri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Calibri" pitchFamily="34" charset="0"/>
              </a:rPr>
              <a:t>Teoria </a:t>
            </a:r>
            <a:r>
              <a:rPr lang="pt-BR" dirty="0">
                <a:latin typeface="Calibri" pitchFamily="34" charset="0"/>
              </a:rPr>
              <a:t>da cultura </a:t>
            </a:r>
            <a:r>
              <a:rPr lang="pt-BR" dirty="0" smtClean="0">
                <a:latin typeface="Calibri" pitchFamily="34" charset="0"/>
              </a:rPr>
              <a:t>- Fundamentos </a:t>
            </a:r>
          </a:p>
          <a:p>
            <a:pPr marL="0" indent="0">
              <a:buNone/>
            </a:pPr>
            <a:r>
              <a:rPr lang="pt-BR" dirty="0" smtClean="0">
                <a:latin typeface="Calibri" pitchFamily="34" charset="0"/>
              </a:rPr>
              <a:t>         </a:t>
            </a:r>
          </a:p>
          <a:p>
            <a:pPr marL="0" indent="0" algn="ctr">
              <a:buNone/>
            </a:pPr>
            <a:endParaRPr lang="pt-BR" dirty="0" smtClean="0">
              <a:latin typeface="Calibri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Calibri" pitchFamily="34" charset="0"/>
              </a:rPr>
              <a:t>Postura não-evolucionista</a:t>
            </a:r>
          </a:p>
          <a:p>
            <a:pPr marL="0" indent="0" algn="ctr">
              <a:buNone/>
            </a:pPr>
            <a:endParaRPr lang="pt-BR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pt-BR" dirty="0" smtClean="0">
                <a:latin typeface="Calibri" pitchFamily="34" charset="0"/>
              </a:rPr>
              <a:t>Várias noções cultura                        </a:t>
            </a:r>
            <a:r>
              <a:rPr lang="pt-BR" dirty="0">
                <a:latin typeface="Calibri" pitchFamily="34" charset="0"/>
              </a:rPr>
              <a:t>Vários noções </a:t>
            </a:r>
            <a:r>
              <a:rPr lang="pt-BR" dirty="0" smtClean="0">
                <a:latin typeface="Calibri" pitchFamily="34" charset="0"/>
              </a:rPr>
              <a:t>cultura org.</a:t>
            </a:r>
            <a:endParaRPr lang="pt-BR" dirty="0">
              <a:latin typeface="Calibri" pitchFamily="34" charset="0"/>
            </a:endParaRP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pPr marL="0" indent="0">
              <a:buNone/>
            </a:pPr>
            <a:endParaRPr lang="pt-BR" dirty="0">
              <a:latin typeface="Calibri" pitchFamily="34" charset="0"/>
            </a:endParaRPr>
          </a:p>
          <a:p>
            <a:pPr marL="0" indent="0" algn="ctr">
              <a:buNone/>
            </a:pPr>
            <a:endParaRPr lang="pt-BR" dirty="0" smtClean="0">
              <a:latin typeface="Calibri" pitchFamily="34" charset="0"/>
            </a:endParaRPr>
          </a:p>
        </p:txBody>
      </p:sp>
      <p:sp>
        <p:nvSpPr>
          <p:cNvPr id="4" name="Seta para baixo 3"/>
          <p:cNvSpPr/>
          <p:nvPr/>
        </p:nvSpPr>
        <p:spPr>
          <a:xfrm>
            <a:off x="4067944" y="2852936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eta para a direita 4"/>
          <p:cNvSpPr/>
          <p:nvPr/>
        </p:nvSpPr>
        <p:spPr>
          <a:xfrm>
            <a:off x="3707904" y="572535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eta para baixo 5"/>
          <p:cNvSpPr/>
          <p:nvPr/>
        </p:nvSpPr>
        <p:spPr>
          <a:xfrm>
            <a:off x="4030869" y="4041078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508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1721</TotalTime>
  <Words>245</Words>
  <Application>Microsoft Office PowerPoint</Application>
  <PresentationFormat>Apresentação na tela (4:3)</PresentationFormat>
  <Paragraphs>47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EAD 2</vt:lpstr>
      <vt:lpstr>Antropologia Aplicada à Administração</vt:lpstr>
      <vt:lpstr>Videoaula 2 – Teoria da Cultura</vt:lpstr>
      <vt:lpstr>Cultura como conceito científico</vt:lpstr>
      <vt:lpstr>Fundamentos gerais da teoria da cultura</vt:lpstr>
      <vt:lpstr>Evolucionismo</vt:lpstr>
      <vt:lpstr>Diversidade das noções de cultura</vt:lpstr>
      <vt:lpstr>Diversidade das noções de cultura organizacional</vt:lpstr>
      <vt:lpstr>   Síntese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</dc:title>
  <dc:creator>.</dc:creator>
  <cp:lastModifiedBy>Toshiba</cp:lastModifiedBy>
  <cp:revision>162</cp:revision>
  <dcterms:created xsi:type="dcterms:W3CDTF">2008-02-29T14:01:30Z</dcterms:created>
  <dcterms:modified xsi:type="dcterms:W3CDTF">2015-02-27T15:38:49Z</dcterms:modified>
</cp:coreProperties>
</file>