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8"/>
  </p:notesMasterIdLst>
  <p:sldIdLst>
    <p:sldId id="257" r:id="rId2"/>
    <p:sldId id="377" r:id="rId3"/>
    <p:sldId id="378" r:id="rId4"/>
    <p:sldId id="379" r:id="rId5"/>
    <p:sldId id="380" r:id="rId6"/>
    <p:sldId id="381" r:id="rId7"/>
  </p:sldIdLst>
  <p:sldSz cx="9144000" cy="6858000" type="screen4x3"/>
  <p:notesSz cx="6858000" cy="9144000"/>
  <p:custDataLst>
    <p:tags r:id="rId9"/>
  </p:custDataLst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39933"/>
    <a:srgbClr val="66FFCC"/>
    <a:srgbClr val="00FF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59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04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ED7630A-573F-4D86-9A1C-31D1C6A2C6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00954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8E753A-1649-4C62-8232-A2C3D93F9C9E}" type="slidenum">
              <a:rPr lang="pt-BR" smtClean="0"/>
              <a:pPr/>
              <a:t>1</a:t>
            </a:fld>
            <a:endParaRPr lang="pt-BR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[final]barra-ead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250825" y="1341438"/>
            <a:ext cx="8713788" cy="1116012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23850" y="2852738"/>
            <a:ext cx="8424863" cy="3744912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200"/>
            </a:lvl1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2B11F-1C32-4586-88A9-72A0FAEF649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40513" y="1557338"/>
            <a:ext cx="2057400" cy="4967287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68313" y="1557338"/>
            <a:ext cx="6019800" cy="4967287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43A183-BCBB-442B-A16A-1B2CB3C3BB9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8313" y="1557338"/>
            <a:ext cx="8229600" cy="792162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468313" y="2781300"/>
            <a:ext cx="4038600" cy="3743325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59313" y="2781300"/>
            <a:ext cx="4038600" cy="3743325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5A82FB-C9D1-42B6-AC1B-36059DB2D18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28510-EA7C-4EFA-BBFD-32127D50DCD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7110A8-2B5E-40B4-950F-4EBD6726E46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68313" y="2781300"/>
            <a:ext cx="4038600" cy="3743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59313" y="2781300"/>
            <a:ext cx="4038600" cy="3743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C787DC-73A1-404B-A83B-CA102F7C745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3B350-94DC-4666-B87A-D370497737D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31A1CE-DDEE-4769-87D1-5C934361D90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F5C20-8CF7-4BD6-8DD9-D5018970B40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08E7D9-DD8B-4365-9A45-359706DEED9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0AC24D-80E4-4C3E-9A5C-220DE2F7E7E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FB27952-DDF6-4A3F-A070-21A7588E5C5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149" name="Rectangle 5"/>
          <p:cNvSpPr>
            <a:spLocks noChangeArrowheads="1"/>
          </p:cNvSpPr>
          <p:nvPr userDrawn="1"/>
        </p:nvSpPr>
        <p:spPr bwMode="auto">
          <a:xfrm>
            <a:off x="0" y="1268413"/>
            <a:ext cx="9144000" cy="5589587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2781300"/>
            <a:ext cx="822960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31" name="Rectangle 7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68313" y="1557338"/>
            <a:ext cx="82296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pic>
        <p:nvPicPr>
          <p:cNvPr id="1032" name="Picture 8" descr="[final]barra-ead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44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895" r:id="rId1"/>
    <p:sldLayoutId id="2147483884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  <p:sldLayoutId id="2147483894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323528" y="2348880"/>
            <a:ext cx="8748464" cy="1597025"/>
          </a:xfrm>
        </p:spPr>
        <p:txBody>
          <a:bodyPr/>
          <a:lstStyle/>
          <a:p>
            <a:pPr eaLnBrk="1" hangingPunct="1"/>
            <a:r>
              <a:rPr lang="pt-BR" sz="44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Antropologia Aplicada à Administração</a:t>
            </a:r>
            <a:endParaRPr lang="pt-BR" sz="4400" dirty="0" smtClean="0">
              <a:solidFill>
                <a:schemeClr val="bg1">
                  <a:lumMod val="50000"/>
                </a:schemeClr>
              </a:solidFill>
              <a:effectLst/>
              <a:latin typeface="Calibri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39552" y="4077072"/>
            <a:ext cx="8352927" cy="72008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Profº.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Maurício</a:t>
            </a:r>
            <a:r>
              <a:rPr lang="pt-BR" sz="2800" b="1" dirty="0" smtClean="0">
                <a:latin typeface="Calibri" pitchFamily="34" charset="0"/>
              </a:rPr>
              <a:t> Serva</a:t>
            </a:r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>
                <a:latin typeface="Calibri" pitchFamily="34" charset="0"/>
              </a:rPr>
              <a:t>Videoaula</a:t>
            </a:r>
            <a:r>
              <a:rPr lang="pt-BR" dirty="0">
                <a:latin typeface="Calibri" pitchFamily="34" charset="0"/>
              </a:rPr>
              <a:t> 1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2492896"/>
            <a:ext cx="8229600" cy="3743325"/>
          </a:xfrm>
        </p:spPr>
        <p:txBody>
          <a:bodyPr/>
          <a:lstStyle/>
          <a:p>
            <a:r>
              <a:rPr lang="pt-BR" sz="2800" dirty="0" smtClean="0">
                <a:latin typeface="Calibri" pitchFamily="34" charset="0"/>
              </a:rPr>
              <a:t>Dimensão simbólica da vida social</a:t>
            </a:r>
          </a:p>
          <a:p>
            <a:pPr marL="0" indent="0">
              <a:buNone/>
            </a:pPr>
            <a:endParaRPr lang="pt-BR" sz="2800" dirty="0" smtClean="0">
              <a:latin typeface="Calibri" pitchFamily="34" charset="0"/>
            </a:endParaRPr>
          </a:p>
          <a:p>
            <a:r>
              <a:rPr lang="pt-BR" sz="2800" dirty="0" smtClean="0">
                <a:latin typeface="Calibri" pitchFamily="34" charset="0"/>
              </a:rPr>
              <a:t>Imponderáveis da vida real</a:t>
            </a:r>
          </a:p>
          <a:p>
            <a:pPr marL="0" indent="0">
              <a:buNone/>
            </a:pPr>
            <a:endParaRPr lang="pt-BR" sz="2800" dirty="0" smtClean="0">
              <a:latin typeface="Calibri" pitchFamily="34" charset="0"/>
            </a:endParaRPr>
          </a:p>
          <a:p>
            <a:r>
              <a:rPr lang="pt-BR" sz="2800" dirty="0" smtClean="0">
                <a:latin typeface="Calibri" pitchFamily="34" charset="0"/>
              </a:rPr>
              <a:t>Alteridade</a:t>
            </a:r>
          </a:p>
          <a:p>
            <a:pPr marL="0" indent="0">
              <a:buNone/>
            </a:pPr>
            <a:endParaRPr lang="pt-BR" sz="2800" dirty="0" smtClean="0">
              <a:latin typeface="Calibri" pitchFamily="34" charset="0"/>
            </a:endParaRPr>
          </a:p>
          <a:p>
            <a:r>
              <a:rPr lang="pt-BR" sz="2800" dirty="0" smtClean="0">
                <a:latin typeface="Calibri" pitchFamily="34" charset="0"/>
              </a:rPr>
              <a:t>Dimensão intersubjetiva da vida social</a:t>
            </a:r>
            <a:endParaRPr lang="en-US" sz="2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3630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latin typeface="Calibri" pitchFamily="34" charset="0"/>
              </a:rPr>
              <a:t/>
            </a:r>
            <a:br>
              <a:rPr lang="pt-BR" dirty="0" smtClean="0">
                <a:latin typeface="Calibri" pitchFamily="34" charset="0"/>
              </a:rPr>
            </a:br>
            <a:r>
              <a:rPr lang="pt-BR" dirty="0" smtClean="0">
                <a:latin typeface="Calibri" pitchFamily="34" charset="0"/>
              </a:rPr>
              <a:t>Dimensão </a:t>
            </a:r>
            <a:r>
              <a:rPr lang="pt-BR" dirty="0">
                <a:latin typeface="Calibri" pitchFamily="34" charset="0"/>
              </a:rPr>
              <a:t>simbólica da vida social</a:t>
            </a:r>
            <a:br>
              <a:rPr lang="pt-BR" dirty="0">
                <a:latin typeface="Calibri" pitchFamily="34" charset="0"/>
              </a:rPr>
            </a:b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8313" y="2564904"/>
            <a:ext cx="8229600" cy="3959721"/>
          </a:xfrm>
        </p:spPr>
        <p:txBody>
          <a:bodyPr/>
          <a:lstStyle/>
          <a:p>
            <a:r>
              <a:rPr lang="pt-BR" dirty="0" smtClean="0">
                <a:latin typeface="Calibri" pitchFamily="34" charset="0"/>
              </a:rPr>
              <a:t>O significado que as ideias, as ações, os sentimentos, os objetos, as regras tem para cada pessoa e cada grupo social;</a:t>
            </a:r>
          </a:p>
          <a:p>
            <a:r>
              <a:rPr lang="pt-BR" dirty="0" smtClean="0">
                <a:latin typeface="Calibri" pitchFamily="34" charset="0"/>
              </a:rPr>
              <a:t>Como as pessoas e os grupos representam e expressam esses significados;</a:t>
            </a:r>
          </a:p>
          <a:p>
            <a:r>
              <a:rPr lang="pt-BR" dirty="0" smtClean="0">
                <a:latin typeface="Calibri" pitchFamily="34" charset="0"/>
              </a:rPr>
              <a:t>O estudo da dimensão simbólica nos ajuda a compreender o que as pessoas fazem, porque elas fazem e como elas fazem;</a:t>
            </a:r>
          </a:p>
          <a:p>
            <a:r>
              <a:rPr lang="pt-BR" dirty="0" smtClean="0">
                <a:latin typeface="Calibri" pitchFamily="34" charset="0"/>
              </a:rPr>
              <a:t>Portanto, é muito importante para compreender a ação no trabalho, a vida no ambiente organizacional e a ação administrativa.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324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latin typeface="Calibri" pitchFamily="34" charset="0"/>
              </a:rPr>
              <a:t/>
            </a:r>
            <a:br>
              <a:rPr lang="pt-BR" dirty="0" smtClean="0">
                <a:latin typeface="Calibri" pitchFamily="34" charset="0"/>
              </a:rPr>
            </a:br>
            <a:r>
              <a:rPr lang="pt-BR" dirty="0" smtClean="0">
                <a:latin typeface="Calibri" pitchFamily="34" charset="0"/>
              </a:rPr>
              <a:t/>
            </a:r>
            <a:br>
              <a:rPr lang="pt-BR" dirty="0" smtClean="0">
                <a:latin typeface="Calibri" pitchFamily="34" charset="0"/>
              </a:rPr>
            </a:br>
            <a:r>
              <a:rPr lang="pt-BR" dirty="0" smtClean="0">
                <a:latin typeface="Calibri" pitchFamily="34" charset="0"/>
              </a:rPr>
              <a:t>Imponderáveis </a:t>
            </a:r>
            <a:r>
              <a:rPr lang="pt-BR" dirty="0">
                <a:latin typeface="Calibri" pitchFamily="34" charset="0"/>
              </a:rPr>
              <a:t>da vida real</a:t>
            </a:r>
            <a:br>
              <a:rPr lang="pt-BR" dirty="0">
                <a:latin typeface="Calibri" pitchFamily="34" charset="0"/>
              </a:rPr>
            </a:br>
            <a:r>
              <a:rPr lang="pt-BR" dirty="0">
                <a:latin typeface="Calibri" pitchFamily="34" charset="0"/>
              </a:rPr>
              <a:t/>
            </a:r>
            <a:br>
              <a:rPr lang="pt-BR" dirty="0">
                <a:latin typeface="Calibri" pitchFamily="34" charset="0"/>
              </a:rPr>
            </a:b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8313" y="2420888"/>
            <a:ext cx="8229600" cy="4103737"/>
          </a:xfrm>
        </p:spPr>
        <p:txBody>
          <a:bodyPr/>
          <a:lstStyle/>
          <a:p>
            <a:endParaRPr lang="pt-BR" dirty="0" smtClean="0">
              <a:latin typeface="Calibri" pitchFamily="34" charset="0"/>
            </a:endParaRPr>
          </a:p>
          <a:p>
            <a:r>
              <a:rPr lang="pt-BR" dirty="0" smtClean="0">
                <a:latin typeface="Calibri" pitchFamily="34" charset="0"/>
              </a:rPr>
              <a:t>Fenômenos que nos parecem óbvios, evidentes, mas constituem padrões de comportamento;</a:t>
            </a:r>
          </a:p>
          <a:p>
            <a:r>
              <a:rPr lang="pt-BR" dirty="0" smtClean="0">
                <a:latin typeface="Calibri" pitchFamily="34" charset="0"/>
              </a:rPr>
              <a:t>Por vezes nos parecem contraditórios, não-racionais mas tem um sentido/significado importante para certas pessoas;</a:t>
            </a:r>
          </a:p>
          <a:p>
            <a:r>
              <a:rPr lang="pt-BR" dirty="0" smtClean="0">
                <a:latin typeface="Calibri" pitchFamily="34" charset="0"/>
              </a:rPr>
              <a:t>Torna-se, portanto, também importante para a antropologia;</a:t>
            </a:r>
          </a:p>
          <a:p>
            <a:r>
              <a:rPr lang="pt-BR" dirty="0" smtClean="0">
                <a:latin typeface="Calibri" pitchFamily="34" charset="0"/>
              </a:rPr>
              <a:t>Compreender a formação das redes sociais e sua influência nos modos de agir e de pensar dos sujeitos sociais.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067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latin typeface="Calibri" pitchFamily="34" charset="0"/>
              </a:rPr>
              <a:t/>
            </a:r>
            <a:br>
              <a:rPr lang="pt-BR" dirty="0" smtClean="0">
                <a:latin typeface="Calibri" pitchFamily="34" charset="0"/>
              </a:rPr>
            </a:br>
            <a:r>
              <a:rPr lang="pt-BR" dirty="0" smtClean="0">
                <a:latin typeface="Calibri" pitchFamily="34" charset="0"/>
              </a:rPr>
              <a:t/>
            </a:r>
            <a:br>
              <a:rPr lang="pt-BR" dirty="0" smtClean="0">
                <a:latin typeface="Calibri" pitchFamily="34" charset="0"/>
              </a:rPr>
            </a:br>
            <a:r>
              <a:rPr lang="pt-BR" dirty="0" smtClean="0">
                <a:latin typeface="Calibri" pitchFamily="34" charset="0"/>
              </a:rPr>
              <a:t>Alteridade e dimensão </a:t>
            </a:r>
            <a:br>
              <a:rPr lang="pt-BR" dirty="0" smtClean="0">
                <a:latin typeface="Calibri" pitchFamily="34" charset="0"/>
              </a:rPr>
            </a:br>
            <a:r>
              <a:rPr lang="pt-BR" dirty="0" smtClean="0">
                <a:latin typeface="Calibri" pitchFamily="34" charset="0"/>
              </a:rPr>
              <a:t>intersubjetiva </a:t>
            </a:r>
            <a:r>
              <a:rPr lang="pt-BR" dirty="0">
                <a:latin typeface="Calibri" pitchFamily="34" charset="0"/>
              </a:rPr>
              <a:t>da vida social</a:t>
            </a:r>
            <a:r>
              <a:rPr lang="en-US" dirty="0">
                <a:latin typeface="Calibri" pitchFamily="34" charset="0"/>
              </a:rPr>
              <a:t/>
            </a:r>
            <a:br>
              <a:rPr lang="en-US" dirty="0">
                <a:latin typeface="Calibri" pitchFamily="34" charset="0"/>
              </a:rPr>
            </a:br>
            <a:r>
              <a:rPr lang="pt-BR" dirty="0">
                <a:latin typeface="Calibri" pitchFamily="34" charset="0"/>
              </a:rPr>
              <a:t/>
            </a:r>
            <a:br>
              <a:rPr lang="pt-BR" dirty="0">
                <a:latin typeface="Calibri" pitchFamily="34" charset="0"/>
              </a:rPr>
            </a:br>
            <a:r>
              <a:rPr lang="pt-BR" dirty="0">
                <a:latin typeface="Calibri" pitchFamily="34" charset="0"/>
              </a:rPr>
              <a:t/>
            </a:r>
            <a:br>
              <a:rPr lang="pt-BR" dirty="0">
                <a:latin typeface="Calibri" pitchFamily="34" charset="0"/>
              </a:rPr>
            </a:b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8313" y="2420888"/>
            <a:ext cx="8229600" cy="4103737"/>
          </a:xfrm>
        </p:spPr>
        <p:txBody>
          <a:bodyPr/>
          <a:lstStyle/>
          <a:p>
            <a:r>
              <a:rPr lang="pt-BR" dirty="0" smtClean="0">
                <a:latin typeface="Calibri" pitchFamily="34" charset="0"/>
              </a:rPr>
              <a:t>“Ver as coisas do ponto de vista do outro”</a:t>
            </a:r>
          </a:p>
          <a:p>
            <a:r>
              <a:rPr lang="pt-BR" smtClean="0">
                <a:latin typeface="Calibri" pitchFamily="34" charset="0"/>
              </a:rPr>
              <a:t>Aceitar </a:t>
            </a:r>
            <a:r>
              <a:rPr lang="pt-BR" smtClean="0">
                <a:latin typeface="Calibri" pitchFamily="34" charset="0"/>
              </a:rPr>
              <a:t>e respeitar </a:t>
            </a:r>
            <a:r>
              <a:rPr lang="pt-BR" dirty="0" smtClean="0">
                <a:latin typeface="Calibri" pitchFamily="34" charset="0"/>
              </a:rPr>
              <a:t>plenamente as diferenças</a:t>
            </a:r>
          </a:p>
          <a:p>
            <a:r>
              <a:rPr lang="pt-BR" dirty="0" smtClean="0">
                <a:latin typeface="Calibri" pitchFamily="34" charset="0"/>
              </a:rPr>
              <a:t>Cada cultura apresenta imponderáveis e significados próprios</a:t>
            </a:r>
          </a:p>
          <a:p>
            <a:r>
              <a:rPr lang="pt-BR" dirty="0" smtClean="0">
                <a:latin typeface="Calibri" pitchFamily="34" charset="0"/>
              </a:rPr>
              <a:t>Compreender a configuração de cada cultura</a:t>
            </a:r>
          </a:p>
          <a:p>
            <a:r>
              <a:rPr lang="pt-BR" dirty="0" smtClean="0">
                <a:latin typeface="Calibri" pitchFamily="34" charset="0"/>
              </a:rPr>
              <a:t>Nas organizações, no trabalho as pessoas pensam de modo diferente</a:t>
            </a:r>
            <a:endParaRPr lang="pt-BR" dirty="0">
              <a:latin typeface="Calibri" pitchFamily="34" charset="0"/>
            </a:endParaRPr>
          </a:p>
          <a:p>
            <a:r>
              <a:rPr lang="pt-BR" dirty="0" smtClean="0">
                <a:latin typeface="Calibri" pitchFamily="34" charset="0"/>
              </a:rPr>
              <a:t>Como elas interagem? Como elas expressam e justificam seus significados? Dimensão intersubjetiva.</a:t>
            </a:r>
          </a:p>
        </p:txBody>
      </p:sp>
    </p:spTree>
    <p:extLst>
      <p:ext uri="{BB962C8B-B14F-4D97-AF65-F5344CB8AC3E}">
        <p14:creationId xmlns:p14="http://schemas.microsoft.com/office/powerpoint/2010/main" val="1795837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latin typeface="Calibri" pitchFamily="34" charset="0"/>
              </a:rPr>
              <a:t/>
            </a:r>
            <a:br>
              <a:rPr lang="pt-BR" dirty="0" smtClean="0">
                <a:latin typeface="Calibri" pitchFamily="34" charset="0"/>
              </a:rPr>
            </a:br>
            <a:r>
              <a:rPr lang="pt-BR" dirty="0" smtClean="0">
                <a:latin typeface="Calibri" pitchFamily="34" charset="0"/>
              </a:rPr>
              <a:t/>
            </a:r>
            <a:br>
              <a:rPr lang="pt-BR" dirty="0" smtClean="0">
                <a:latin typeface="Calibri" pitchFamily="34" charset="0"/>
              </a:rPr>
            </a:br>
            <a:r>
              <a:rPr lang="pt-BR" dirty="0" smtClean="0">
                <a:latin typeface="Calibri" pitchFamily="34" charset="0"/>
              </a:rPr>
              <a:t/>
            </a:r>
            <a:br>
              <a:rPr lang="pt-BR" dirty="0" smtClean="0">
                <a:latin typeface="Calibri" pitchFamily="34" charset="0"/>
              </a:rPr>
            </a:br>
            <a:r>
              <a:rPr lang="pt-BR" dirty="0" smtClean="0">
                <a:latin typeface="Calibri" pitchFamily="34" charset="0"/>
              </a:rPr>
              <a:t>Síntese</a:t>
            </a:r>
            <a:r>
              <a:rPr lang="en-US" dirty="0">
                <a:latin typeface="Calibri" pitchFamily="34" charset="0"/>
              </a:rPr>
              <a:t/>
            </a:r>
            <a:br>
              <a:rPr lang="en-US" dirty="0">
                <a:latin typeface="Calibri" pitchFamily="34" charset="0"/>
              </a:rPr>
            </a:br>
            <a:r>
              <a:rPr lang="pt-BR" dirty="0">
                <a:latin typeface="Calibri" pitchFamily="34" charset="0"/>
              </a:rPr>
              <a:t/>
            </a:r>
            <a:br>
              <a:rPr lang="pt-BR" dirty="0">
                <a:latin typeface="Calibri" pitchFamily="34" charset="0"/>
              </a:rPr>
            </a:br>
            <a:r>
              <a:rPr lang="pt-BR" dirty="0">
                <a:latin typeface="Calibri" pitchFamily="34" charset="0"/>
              </a:rPr>
              <a:t/>
            </a:r>
            <a:br>
              <a:rPr lang="pt-BR" dirty="0">
                <a:latin typeface="Calibri" pitchFamily="34" charset="0"/>
              </a:rPr>
            </a:b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8313" y="2420888"/>
            <a:ext cx="8229600" cy="4103737"/>
          </a:xfrm>
        </p:spPr>
        <p:txBody>
          <a:bodyPr/>
          <a:lstStyle/>
          <a:p>
            <a:pPr marL="0" indent="0" algn="ctr">
              <a:buNone/>
            </a:pPr>
            <a:r>
              <a:rPr lang="pt-BR" dirty="0">
                <a:latin typeface="Calibri" pitchFamily="34" charset="0"/>
              </a:rPr>
              <a:t>A</a:t>
            </a:r>
            <a:r>
              <a:rPr lang="pt-BR" dirty="0" smtClean="0">
                <a:latin typeface="Calibri" pitchFamily="34" charset="0"/>
              </a:rPr>
              <a:t>tenção à dimensão simbólica</a:t>
            </a:r>
          </a:p>
          <a:p>
            <a:pPr marL="0" indent="0" algn="ctr">
              <a:buNone/>
            </a:pPr>
            <a:endParaRPr lang="pt-BR" dirty="0" smtClean="0">
              <a:latin typeface="Calibri" pitchFamily="34" charset="0"/>
            </a:endParaRPr>
          </a:p>
          <a:p>
            <a:pPr marL="0" indent="0">
              <a:buNone/>
            </a:pPr>
            <a:endParaRPr lang="pt-BR" dirty="0" smtClean="0">
              <a:latin typeface="Calibri" pitchFamily="34" charset="0"/>
            </a:endParaRPr>
          </a:p>
          <a:p>
            <a:pPr marL="0" indent="0">
              <a:buNone/>
            </a:pPr>
            <a:r>
              <a:rPr lang="pt-BR" dirty="0" smtClean="0">
                <a:latin typeface="Calibri" pitchFamily="34" charset="0"/>
              </a:rPr>
              <a:t>         Imponderáveis                                O “outro”, Alteridade</a:t>
            </a:r>
          </a:p>
          <a:p>
            <a:pPr marL="0" indent="0">
              <a:buNone/>
            </a:pPr>
            <a:endParaRPr lang="pt-BR" dirty="0">
              <a:latin typeface="Calibri" pitchFamily="34" charset="0"/>
            </a:endParaRPr>
          </a:p>
          <a:p>
            <a:pPr marL="0" indent="0" algn="ctr">
              <a:buNone/>
            </a:pPr>
            <a:endParaRPr lang="pt-BR" dirty="0" smtClean="0">
              <a:latin typeface="Calibri" pitchFamily="34" charset="0"/>
            </a:endParaRPr>
          </a:p>
          <a:p>
            <a:pPr marL="0" indent="0" algn="ctr">
              <a:buNone/>
            </a:pPr>
            <a:r>
              <a:rPr lang="pt-BR" dirty="0" smtClean="0">
                <a:latin typeface="Calibri" pitchFamily="34" charset="0"/>
              </a:rPr>
              <a:t>Dimensão intersubjetiva da vida social</a:t>
            </a:r>
            <a:endParaRPr lang="pt-BR" dirty="0">
              <a:latin typeface="Calibri" pitchFamily="34" charset="0"/>
            </a:endParaRPr>
          </a:p>
        </p:txBody>
      </p:sp>
      <p:sp>
        <p:nvSpPr>
          <p:cNvPr id="4" name="Seta para baixo 3"/>
          <p:cNvSpPr/>
          <p:nvPr/>
        </p:nvSpPr>
        <p:spPr>
          <a:xfrm>
            <a:off x="4185668" y="2996952"/>
            <a:ext cx="484632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eta para a direita 4"/>
          <p:cNvSpPr/>
          <p:nvPr/>
        </p:nvSpPr>
        <p:spPr>
          <a:xfrm>
            <a:off x="3851920" y="376274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eta para baixo 5"/>
          <p:cNvSpPr/>
          <p:nvPr/>
        </p:nvSpPr>
        <p:spPr>
          <a:xfrm>
            <a:off x="4185668" y="4437112"/>
            <a:ext cx="484632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85080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EAD 2">
  <a:themeElements>
    <a:clrScheme name="EAD 2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EAD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AD 2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AD 2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1637</TotalTime>
  <Words>241</Words>
  <Application>Microsoft Office PowerPoint</Application>
  <PresentationFormat>Apresentação na tela (4:3)</PresentationFormat>
  <Paragraphs>37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EAD 2</vt:lpstr>
      <vt:lpstr>Antropologia Aplicada à Administração</vt:lpstr>
      <vt:lpstr>Videoaula 1</vt:lpstr>
      <vt:lpstr> Dimensão simbólica da vida social </vt:lpstr>
      <vt:lpstr>  Imponderáveis da vida real  </vt:lpstr>
      <vt:lpstr>  Alteridade e dimensão  intersubjetiva da vida social   </vt:lpstr>
      <vt:lpstr>   Síntese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DISCIPLINA</dc:title>
  <dc:creator>.</dc:creator>
  <cp:lastModifiedBy>Toshiba</cp:lastModifiedBy>
  <cp:revision>154</cp:revision>
  <dcterms:created xsi:type="dcterms:W3CDTF">2008-02-29T14:01:30Z</dcterms:created>
  <dcterms:modified xsi:type="dcterms:W3CDTF">2015-02-27T15:41:14Z</dcterms:modified>
</cp:coreProperties>
</file>