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9" r:id="rId3"/>
    <p:sldId id="260" r:id="rId4"/>
    <p:sldId id="261" r:id="rId5"/>
    <p:sldId id="262" r:id="rId6"/>
    <p:sldId id="263" r:id="rId7"/>
    <p:sldId id="264" r:id="rId8"/>
    <p:sldId id="265" r:id="rId9"/>
    <p:sldId id="277"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93" d="100"/>
          <a:sy n="193" d="100"/>
        </p:scale>
        <p:origin x="-36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E81D8D1-EA24-40BB-B80A-272763E837D7}" type="datetimeFigureOut">
              <a:rPr lang="pt-BR" smtClean="0"/>
              <a:t>01/09/14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81D8D1-EA24-40BB-B80A-272763E837D7}" type="datetimeFigureOut">
              <a:rPr lang="pt-BR" smtClean="0"/>
              <a:t>01/09/14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81D8D1-EA24-40BB-B80A-272763E837D7}" type="datetimeFigureOut">
              <a:rPr lang="pt-BR" smtClean="0"/>
              <a:t>01/09/14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E81D8D1-EA24-40BB-B80A-272763E837D7}" type="datetimeFigureOut">
              <a:rPr lang="pt-BR" smtClean="0"/>
              <a:t>01/09/14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E81D8D1-EA24-40BB-B80A-272763E837D7}" type="datetimeFigureOut">
              <a:rPr lang="pt-BR" smtClean="0"/>
              <a:t>01/09/14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E81D8D1-EA24-40BB-B80A-272763E837D7}" type="datetimeFigureOut">
              <a:rPr lang="pt-BR" smtClean="0"/>
              <a:t>01/09/14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E81D8D1-EA24-40BB-B80A-272763E837D7}" type="datetimeFigureOut">
              <a:rPr lang="pt-BR" smtClean="0"/>
              <a:t>01/09/14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E81D8D1-EA24-40BB-B80A-272763E837D7}" type="datetimeFigureOut">
              <a:rPr lang="pt-BR" smtClean="0"/>
              <a:t>01/09/14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E81D8D1-EA24-40BB-B80A-272763E837D7}" type="datetimeFigureOut">
              <a:rPr lang="pt-BR" smtClean="0"/>
              <a:t>01/09/14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E81D8D1-EA24-40BB-B80A-272763E837D7}" type="datetimeFigureOut">
              <a:rPr lang="pt-BR" smtClean="0"/>
              <a:t>01/09/14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E81D8D1-EA24-40BB-B80A-272763E837D7}" type="datetimeFigureOut">
              <a:rPr lang="pt-BR" smtClean="0"/>
              <a:t>01/09/14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8334AFC-1549-4E38-8084-EB89E11611E4}" type="slidenum">
              <a:rPr lang="pt-BR" smtClean="0"/>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1D8D1-EA24-40BB-B80A-272763E837D7}" type="datetimeFigureOut">
              <a:rPr lang="pt-BR" smtClean="0"/>
              <a:t>01/09/14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34AFC-1549-4E38-8084-EB89E11611E4}" type="slidenum">
              <a:rPr lang="pt-BR" smtClean="0"/>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2947988"/>
            <a:ext cx="9144000" cy="2800767"/>
          </a:xfrm>
          <a:prstGeom prst="rect">
            <a:avLst/>
          </a:prstGeom>
          <a:gradFill rotWithShape="1">
            <a:gsLst>
              <a:gs pos="0">
                <a:srgbClr val="000066"/>
              </a:gs>
              <a:gs pos="50000">
                <a:srgbClr val="0000B8"/>
              </a:gs>
              <a:gs pos="100000">
                <a:srgbClr val="000066"/>
              </a:gs>
            </a:gsLst>
            <a:lin ang="5400000" scaled="1"/>
          </a:gradFill>
          <a:ln w="9525">
            <a:noFill/>
            <a:miter lim="800000"/>
            <a:headEnd/>
            <a:tailEnd/>
          </a:ln>
          <a:effectLst/>
        </p:spPr>
        <p:txBody>
          <a:bodyPr>
            <a:spAutoFit/>
          </a:bodyPr>
          <a:lstStyle>
            <a:lvl1pPr defTabSz="957263" eaLnBrk="0" hangingPunct="0">
              <a:defRPr sz="2200">
                <a:solidFill>
                  <a:schemeClr val="tx1"/>
                </a:solidFill>
                <a:latin typeface="Arial" charset="0"/>
                <a:cs typeface="Arial" charset="0"/>
              </a:defRPr>
            </a:lvl1pPr>
            <a:lvl2pPr marL="742950" indent="-285750" defTabSz="957263" eaLnBrk="0" hangingPunct="0">
              <a:defRPr sz="2200">
                <a:solidFill>
                  <a:schemeClr val="tx1"/>
                </a:solidFill>
                <a:latin typeface="Arial" charset="0"/>
                <a:cs typeface="Arial" charset="0"/>
              </a:defRPr>
            </a:lvl2pPr>
            <a:lvl3pPr marL="1143000" indent="-228600" defTabSz="957263" eaLnBrk="0" hangingPunct="0">
              <a:defRPr sz="2200">
                <a:solidFill>
                  <a:schemeClr val="tx1"/>
                </a:solidFill>
                <a:latin typeface="Arial" charset="0"/>
                <a:cs typeface="Arial" charset="0"/>
              </a:defRPr>
            </a:lvl3pPr>
            <a:lvl4pPr marL="1600200" indent="-228600" defTabSz="957263" eaLnBrk="0" hangingPunct="0">
              <a:defRPr sz="2200">
                <a:solidFill>
                  <a:schemeClr val="tx1"/>
                </a:solidFill>
                <a:latin typeface="Arial" charset="0"/>
                <a:cs typeface="Arial" charset="0"/>
              </a:defRPr>
            </a:lvl4pPr>
            <a:lvl5pPr marL="2057400" indent="-228600" defTabSz="957263" eaLnBrk="0" hangingPunct="0">
              <a:defRPr sz="2200">
                <a:solidFill>
                  <a:schemeClr val="tx1"/>
                </a:solidFill>
                <a:latin typeface="Arial" charset="0"/>
                <a:cs typeface="Arial" charset="0"/>
              </a:defRPr>
            </a:lvl5pPr>
            <a:lvl6pPr marL="2514600" indent="-228600" defTabSz="957263" eaLnBrk="0" fontAlgn="base" hangingPunct="0">
              <a:spcBef>
                <a:spcPct val="0"/>
              </a:spcBef>
              <a:spcAft>
                <a:spcPct val="0"/>
              </a:spcAft>
              <a:defRPr sz="2200">
                <a:solidFill>
                  <a:schemeClr val="tx1"/>
                </a:solidFill>
                <a:latin typeface="Arial" charset="0"/>
                <a:cs typeface="Arial" charset="0"/>
              </a:defRPr>
            </a:lvl6pPr>
            <a:lvl7pPr marL="2971800" indent="-228600" defTabSz="957263" eaLnBrk="0" fontAlgn="base" hangingPunct="0">
              <a:spcBef>
                <a:spcPct val="0"/>
              </a:spcBef>
              <a:spcAft>
                <a:spcPct val="0"/>
              </a:spcAft>
              <a:defRPr sz="2200">
                <a:solidFill>
                  <a:schemeClr val="tx1"/>
                </a:solidFill>
                <a:latin typeface="Arial" charset="0"/>
                <a:cs typeface="Arial" charset="0"/>
              </a:defRPr>
            </a:lvl7pPr>
            <a:lvl8pPr marL="3429000" indent="-228600" defTabSz="957263" eaLnBrk="0" fontAlgn="base" hangingPunct="0">
              <a:spcBef>
                <a:spcPct val="0"/>
              </a:spcBef>
              <a:spcAft>
                <a:spcPct val="0"/>
              </a:spcAft>
              <a:defRPr sz="2200">
                <a:solidFill>
                  <a:schemeClr val="tx1"/>
                </a:solidFill>
                <a:latin typeface="Arial" charset="0"/>
                <a:cs typeface="Arial" charset="0"/>
              </a:defRPr>
            </a:lvl8pPr>
            <a:lvl9pPr marL="3886200" indent="-228600" defTabSz="957263" eaLnBrk="0" fontAlgn="base" hangingPunct="0">
              <a:spcBef>
                <a:spcPct val="0"/>
              </a:spcBef>
              <a:spcAft>
                <a:spcPct val="0"/>
              </a:spcAft>
              <a:defRPr sz="2200">
                <a:solidFill>
                  <a:schemeClr val="tx1"/>
                </a:solidFill>
                <a:latin typeface="Arial" charset="0"/>
                <a:cs typeface="Arial" charset="0"/>
              </a:defRPr>
            </a:lvl9pPr>
          </a:lstStyle>
          <a:p>
            <a:pPr algn="ctr" eaLnBrk="1" hangingPunct="1">
              <a:defRPr/>
            </a:pPr>
            <a:r>
              <a:rPr lang="pt-BR" sz="3200" b="1" dirty="0" smtClean="0">
                <a:solidFill>
                  <a:schemeClr val="bg1"/>
                </a:solidFill>
                <a:effectLst>
                  <a:outerShdw blurRad="38100" dist="38100" dir="2700000" algn="tl">
                    <a:srgbClr val="000000"/>
                  </a:outerShdw>
                </a:effectLst>
              </a:rPr>
              <a:t>CONTABILIDADE BÁSICA</a:t>
            </a:r>
          </a:p>
          <a:p>
            <a:pPr algn="ctr" eaLnBrk="1" hangingPunct="1">
              <a:defRPr/>
            </a:pPr>
            <a:r>
              <a:rPr lang="pt-BR" sz="3200" b="1" dirty="0" err="1" smtClean="0">
                <a:solidFill>
                  <a:schemeClr val="bg1"/>
                </a:solidFill>
                <a:effectLst>
                  <a:outerShdw blurRad="38100" dist="38100" dir="2700000" algn="tl">
                    <a:srgbClr val="000000"/>
                  </a:outerShdw>
                </a:effectLst>
              </a:rPr>
              <a:t>Profª</a:t>
            </a:r>
            <a:r>
              <a:rPr lang="pt-BR" sz="3200" b="1" dirty="0" smtClean="0">
                <a:solidFill>
                  <a:schemeClr val="bg1"/>
                </a:solidFill>
                <a:effectLst>
                  <a:outerShdw blurRad="38100" dist="38100" dir="2700000" algn="tl">
                    <a:srgbClr val="000000"/>
                  </a:outerShdw>
                </a:effectLst>
              </a:rPr>
              <a:t> Maria </a:t>
            </a:r>
            <a:r>
              <a:rPr lang="pt-BR" sz="3200" b="1" dirty="0" err="1" smtClean="0">
                <a:solidFill>
                  <a:schemeClr val="bg1"/>
                </a:solidFill>
                <a:effectLst>
                  <a:outerShdw blurRad="38100" dist="38100" dir="2700000" algn="tl">
                    <a:srgbClr val="000000"/>
                  </a:outerShdw>
                </a:effectLst>
              </a:rPr>
              <a:t>Denize</a:t>
            </a:r>
            <a:r>
              <a:rPr lang="pt-BR" sz="3200" b="1" dirty="0" smtClean="0">
                <a:solidFill>
                  <a:schemeClr val="bg1"/>
                </a:solidFill>
                <a:effectLst>
                  <a:outerShdw blurRad="38100" dist="38100" dir="2700000" algn="tl">
                    <a:srgbClr val="000000"/>
                  </a:outerShdw>
                </a:effectLst>
              </a:rPr>
              <a:t> Henrique Casagrande</a:t>
            </a:r>
          </a:p>
          <a:p>
            <a:pPr algn="ctr" eaLnBrk="1" hangingPunct="1">
              <a:defRPr/>
            </a:pPr>
            <a:endParaRPr lang="pt-BR" sz="2800" b="1" dirty="0" smtClean="0">
              <a:solidFill>
                <a:schemeClr val="bg1"/>
              </a:solidFill>
              <a:effectLst>
                <a:outerShdw blurRad="38100" dist="38100" dir="2700000" algn="tl">
                  <a:srgbClr val="000000"/>
                </a:outerShdw>
              </a:effectLst>
            </a:endParaRPr>
          </a:p>
          <a:p>
            <a:pPr algn="ctr" eaLnBrk="1" hangingPunct="1">
              <a:defRPr/>
            </a:pPr>
            <a:r>
              <a:rPr lang="pt-BR" sz="2800" b="1" dirty="0" smtClean="0">
                <a:solidFill>
                  <a:srgbClr val="FFFF99"/>
                </a:solidFill>
                <a:effectLst>
                  <a:outerShdw blurRad="38100" dist="38100" dir="2700000" algn="tl">
                    <a:srgbClr val="000000"/>
                  </a:outerShdw>
                </a:effectLst>
              </a:rPr>
              <a:t>Unidade 3 - </a:t>
            </a:r>
            <a:r>
              <a:rPr lang="pt-BR" sz="2800" dirty="0" smtClean="0">
                <a:solidFill>
                  <a:schemeClr val="bg1"/>
                </a:solidFill>
              </a:rPr>
              <a:t>A Lei 11.638/07 e os Princípios </a:t>
            </a:r>
          </a:p>
          <a:p>
            <a:pPr algn="ctr" eaLnBrk="1" hangingPunct="1">
              <a:defRPr/>
            </a:pPr>
            <a:r>
              <a:rPr lang="pt-BR" sz="2800" dirty="0" smtClean="0">
                <a:solidFill>
                  <a:schemeClr val="bg1"/>
                </a:solidFill>
              </a:rPr>
              <a:t>de Contabilidade</a:t>
            </a:r>
          </a:p>
          <a:p>
            <a:pPr algn="ctr" eaLnBrk="1" hangingPunct="1">
              <a:defRPr/>
            </a:pPr>
            <a:endParaRPr lang="pt-BR" sz="2800" b="1" dirty="0" smtClean="0">
              <a:solidFill>
                <a:srgbClr val="FFFF99"/>
              </a:solidFill>
              <a:effectLst>
                <a:outerShdw blurRad="38100" dist="38100" dir="2700000" algn="tl">
                  <a:srgbClr val="000000"/>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Conteúdo 2"/>
          <p:cNvSpPr>
            <a:spLocks noGrp="1"/>
          </p:cNvSpPr>
          <p:nvPr>
            <p:ph idx="1"/>
          </p:nvPr>
        </p:nvSpPr>
        <p:spPr/>
        <p:txBody>
          <a:bodyPr/>
          <a:lstStyle/>
          <a:p>
            <a:pPr algn="just"/>
            <a:r>
              <a:rPr lang="pt-BR" sz="2400" smtClean="0"/>
              <a:t>Com o passar do tempo, potenciais usuários da informação contábil foram surgindo como, por exemplo, os banqueiros que passaram a financias as atividades estatais e da burguesia emergente da Idade Média. Assim, o controle patrimonial e as informações dele decorrentes tornaram-se cada vez mais complexas. </a:t>
            </a:r>
          </a:p>
          <a:p>
            <a:pPr algn="just"/>
            <a:r>
              <a:rPr lang="pt-BR" sz="2400" smtClean="0"/>
              <a:t>Essa complexidade adquirida pelo controle patrimonial, certamente implicou a necessidade da evolução dos métodos,e mais recentemente, da tecnologia de software, de elaboração dos informativos contábeis e da análise das informações neles contidas.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Conteúdo 2"/>
          <p:cNvSpPr>
            <a:spLocks noGrp="1"/>
          </p:cNvSpPr>
          <p:nvPr>
            <p:ph idx="1"/>
          </p:nvPr>
        </p:nvSpPr>
        <p:spPr>
          <a:xfrm>
            <a:off x="428625" y="1928813"/>
            <a:ext cx="8229600" cy="4525962"/>
          </a:xfrm>
        </p:spPr>
        <p:txBody>
          <a:bodyPr/>
          <a:lstStyle/>
          <a:p>
            <a:pPr algn="just"/>
            <a:r>
              <a:rPr lang="pt-BR" smtClean="0"/>
              <a:t>O objetivo da análise das demonstrações contábeis consiste em extrair informações desses relatórios e torná-las úteis à tomada de decisões através de técnicas específicas e da própria intuição dirigida do analista por sua experiência e conhecimentos passados.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14375"/>
            <a:ext cx="9144000" cy="654050"/>
          </a:xfrm>
        </p:spPr>
        <p:txBody>
          <a:bodyPr rtlCol="0">
            <a:normAutofit fontScale="90000"/>
          </a:bodyPr>
          <a:lstStyle/>
          <a:p>
            <a:pPr fontAlgn="auto">
              <a:spcAft>
                <a:spcPts val="0"/>
              </a:spcAft>
              <a:defRPr/>
            </a:pPr>
            <a:r>
              <a:rPr lang="pt-BR" sz="3000" dirty="0" smtClean="0"/>
              <a:t>Possíveis usuários dos Relatórios e das Análises Contábeis.</a:t>
            </a:r>
            <a:endParaRPr lang="pt-BR" sz="3000" dirty="0"/>
          </a:p>
        </p:txBody>
      </p:sp>
      <p:pic>
        <p:nvPicPr>
          <p:cNvPr id="66563" name="Imagem 5" descr="07.jpg"/>
          <p:cNvPicPr>
            <a:picLocks noChangeAspect="1"/>
          </p:cNvPicPr>
          <p:nvPr/>
        </p:nvPicPr>
        <p:blipFill>
          <a:blip r:embed="rId2" cstate="print"/>
          <a:srcRect/>
          <a:stretch>
            <a:fillRect/>
          </a:stretch>
        </p:blipFill>
        <p:spPr bwMode="auto">
          <a:xfrm>
            <a:off x="1428750" y="1301750"/>
            <a:ext cx="6315075" cy="5556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Conteúdo 2"/>
          <p:cNvSpPr>
            <a:spLocks noGrp="1"/>
          </p:cNvSpPr>
          <p:nvPr>
            <p:ph idx="1"/>
          </p:nvPr>
        </p:nvSpPr>
        <p:spPr/>
        <p:txBody>
          <a:bodyPr/>
          <a:lstStyle/>
          <a:p>
            <a:r>
              <a:rPr lang="pt-BR" sz="3000" smtClean="0"/>
              <a:t>São os informes contábeis construídos pela Contabilidade que vão apresentar os fatos contábeis registrados ao longo de um período organizados de forma sistemática.</a:t>
            </a:r>
          </a:p>
          <a:p>
            <a:endParaRPr lang="pt-BR" sz="3000" smtClean="0"/>
          </a:p>
          <a:p>
            <a:r>
              <a:rPr lang="pt-BR" sz="3000" smtClean="0"/>
              <a:t>Sabe-se que existem relatórios financeiros obrigatórios e não-obrigatórios. No caso da obrigatoriedade, ela pode se referir tanto a confecção quanto à imposição da publicação.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Conteúdo 2"/>
          <p:cNvSpPr>
            <a:spLocks noGrp="1"/>
          </p:cNvSpPr>
          <p:nvPr>
            <p:ph idx="1"/>
          </p:nvPr>
        </p:nvSpPr>
        <p:spPr/>
        <p:txBody>
          <a:bodyPr/>
          <a:lstStyle/>
          <a:p>
            <a:pPr algn="just"/>
            <a:r>
              <a:rPr lang="pt-BR" smtClean="0"/>
              <a:t>Além dos relatórios propriamente ditos, existem outras peças também de confecção e divulgação obrigatória (não para todas as empresas), como as “Notas Explicativas”, “Relatório da Administração”, “Parecer dos Auditores Independentes”, e “Parecer do Conselho Fiscal”.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ítulo 1"/>
          <p:cNvSpPr>
            <a:spLocks noGrp="1"/>
          </p:cNvSpPr>
          <p:nvPr>
            <p:ph type="title"/>
          </p:nvPr>
        </p:nvSpPr>
        <p:spPr>
          <a:xfrm>
            <a:off x="500063" y="1071563"/>
            <a:ext cx="8229600" cy="654050"/>
          </a:xfrm>
        </p:spPr>
        <p:txBody>
          <a:bodyPr/>
          <a:lstStyle/>
          <a:p>
            <a:r>
              <a:rPr lang="pt-BR" sz="3000" smtClean="0"/>
              <a:t>Demonstrações Obrigatórias</a:t>
            </a:r>
          </a:p>
        </p:txBody>
      </p:sp>
      <p:sp>
        <p:nvSpPr>
          <p:cNvPr id="69635" name="Espaço Reservado para Conteúdo 2"/>
          <p:cNvSpPr>
            <a:spLocks noGrp="1"/>
          </p:cNvSpPr>
          <p:nvPr>
            <p:ph idx="1"/>
          </p:nvPr>
        </p:nvSpPr>
        <p:spPr>
          <a:xfrm>
            <a:off x="428625" y="1928813"/>
            <a:ext cx="8501063" cy="4525962"/>
          </a:xfrm>
        </p:spPr>
        <p:txBody>
          <a:bodyPr/>
          <a:lstStyle/>
          <a:p>
            <a:pPr marL="571500" indent="-571500">
              <a:buFont typeface="Calibri" pitchFamily="34" charset="0"/>
              <a:buAutoNum type="romanUcPeriod"/>
            </a:pPr>
            <a:r>
              <a:rPr lang="pt-BR" smtClean="0"/>
              <a:t>Balanço Patrimonial</a:t>
            </a:r>
          </a:p>
          <a:p>
            <a:pPr marL="571500" indent="-571500">
              <a:buFont typeface="Calibri" pitchFamily="34" charset="0"/>
              <a:buAutoNum type="romanUcPeriod"/>
            </a:pPr>
            <a:r>
              <a:rPr lang="pt-BR" smtClean="0"/>
              <a:t>Demonstração do Resultado de Exercício – DRE</a:t>
            </a:r>
          </a:p>
          <a:p>
            <a:pPr marL="571500" indent="-571500">
              <a:buFont typeface="Calibri" pitchFamily="34" charset="0"/>
              <a:buAutoNum type="romanUcPeriod"/>
            </a:pPr>
            <a:r>
              <a:rPr lang="pt-BR" smtClean="0"/>
              <a:t>Demonstração das Mutações do Patrimônio Líquido – DMPL</a:t>
            </a:r>
          </a:p>
          <a:p>
            <a:pPr marL="571500" indent="-571500">
              <a:buFont typeface="Calibri" pitchFamily="34" charset="0"/>
              <a:buAutoNum type="romanUcPeriod"/>
            </a:pPr>
            <a:r>
              <a:rPr lang="pt-BR" smtClean="0"/>
              <a:t>Demonstração de Fluxos de Caixa</a:t>
            </a:r>
          </a:p>
          <a:p>
            <a:pPr marL="571500" indent="-571500">
              <a:buFont typeface="Calibri" pitchFamily="34" charset="0"/>
              <a:buAutoNum type="romanUcPeriod"/>
            </a:pPr>
            <a:r>
              <a:rPr lang="pt-BR" smtClean="0"/>
              <a:t>Demonstração do Valor Adicionado – DVA (para companhias de capital aberto)</a:t>
            </a:r>
          </a:p>
          <a:p>
            <a:pPr marL="571500" indent="-571500">
              <a:buFont typeface="Calibri" pitchFamily="34" charset="0"/>
              <a:buAutoNum type="romanUcPeriod"/>
            </a:pPr>
            <a:endParaRPr lang="pt-B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625" y="1214438"/>
            <a:ext cx="8229600" cy="511175"/>
          </a:xfrm>
        </p:spPr>
        <p:txBody>
          <a:bodyPr rtlCol="0">
            <a:normAutofit fontScale="90000"/>
          </a:bodyPr>
          <a:lstStyle/>
          <a:p>
            <a:pPr fontAlgn="auto">
              <a:spcAft>
                <a:spcPts val="0"/>
              </a:spcAft>
              <a:defRPr/>
            </a:pPr>
            <a:r>
              <a:rPr lang="pt-BR" dirty="0" smtClean="0"/>
              <a:t>Análise através de Indicadores</a:t>
            </a:r>
            <a:endParaRPr lang="pt-BR" dirty="0"/>
          </a:p>
        </p:txBody>
      </p:sp>
      <p:sp>
        <p:nvSpPr>
          <p:cNvPr id="70659" name="Espaço Reservado para Conteúdo 2"/>
          <p:cNvSpPr>
            <a:spLocks noGrp="1"/>
          </p:cNvSpPr>
          <p:nvPr>
            <p:ph idx="1"/>
          </p:nvPr>
        </p:nvSpPr>
        <p:spPr>
          <a:xfrm>
            <a:off x="428625" y="2000250"/>
            <a:ext cx="8229600" cy="4525963"/>
          </a:xfrm>
        </p:spPr>
        <p:txBody>
          <a:bodyPr/>
          <a:lstStyle/>
          <a:p>
            <a:pPr algn="just"/>
            <a:r>
              <a:rPr lang="pt-BR" sz="2800" smtClean="0"/>
              <a:t>A operacionalização da análise se dá seguindo uma ordem de procedimentos. Em primeiro lugar devemos obter os demonstrativos que vão ser analisados. Uma forma de se obter é entrando no site da BOVESPA, e baixando informativos de companhias que se deseja analisar.</a:t>
            </a:r>
          </a:p>
          <a:p>
            <a:pPr algn="just"/>
            <a:r>
              <a:rPr lang="pt-BR" sz="2800" smtClean="0"/>
              <a:t>Obtido os demonstrativos procedemos aos cálculos de indicadores que são construídos a partir de diferentes formas de agrupamento dos grupos de contas.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ítulo 1"/>
          <p:cNvSpPr>
            <a:spLocks noGrp="1"/>
          </p:cNvSpPr>
          <p:nvPr>
            <p:ph type="title"/>
          </p:nvPr>
        </p:nvSpPr>
        <p:spPr>
          <a:xfrm>
            <a:off x="357188" y="0"/>
            <a:ext cx="8229600" cy="439738"/>
          </a:xfrm>
        </p:spPr>
        <p:txBody>
          <a:bodyPr>
            <a:normAutofit fontScale="90000"/>
          </a:bodyPr>
          <a:lstStyle/>
          <a:p>
            <a:r>
              <a:rPr lang="pt-BR" sz="3000" smtClean="0"/>
              <a:t>Resumo dos principais índices:</a:t>
            </a:r>
          </a:p>
        </p:txBody>
      </p:sp>
      <p:pic>
        <p:nvPicPr>
          <p:cNvPr id="71683" name="Espaço Reservado para Conteúdo 3" descr="5.jpg"/>
          <p:cNvPicPr>
            <a:picLocks noGrp="1" noChangeAspect="1"/>
          </p:cNvPicPr>
          <p:nvPr>
            <p:ph idx="1"/>
          </p:nvPr>
        </p:nvPicPr>
        <p:blipFill>
          <a:blip r:embed="rId2" cstate="print"/>
          <a:srcRect/>
          <a:stretch>
            <a:fillRect/>
          </a:stretch>
        </p:blipFill>
        <p:spPr>
          <a:xfrm>
            <a:off x="1785938" y="500063"/>
            <a:ext cx="5418137" cy="63579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ítulo 1"/>
          <p:cNvSpPr>
            <a:spLocks noGrp="1"/>
          </p:cNvSpPr>
          <p:nvPr>
            <p:ph type="title"/>
          </p:nvPr>
        </p:nvSpPr>
        <p:spPr>
          <a:xfrm>
            <a:off x="0" y="714375"/>
            <a:ext cx="2857500" cy="368300"/>
          </a:xfrm>
        </p:spPr>
        <p:txBody>
          <a:bodyPr>
            <a:normAutofit fontScale="90000"/>
          </a:bodyPr>
          <a:lstStyle/>
          <a:p>
            <a:pPr algn="l"/>
            <a:r>
              <a:rPr lang="pt-BR" sz="3200" smtClean="0"/>
              <a:t>Resumo dos principais índices:</a:t>
            </a:r>
          </a:p>
        </p:txBody>
      </p:sp>
      <p:pic>
        <p:nvPicPr>
          <p:cNvPr id="72707" name="Espaço Reservado para Conteúdo 6" descr="6.jpg"/>
          <p:cNvPicPr>
            <a:picLocks noGrp="1" noChangeAspect="1"/>
          </p:cNvPicPr>
          <p:nvPr>
            <p:ph idx="1"/>
          </p:nvPr>
        </p:nvPicPr>
        <p:blipFill>
          <a:blip r:embed="rId2" cstate="print"/>
          <a:srcRect/>
          <a:stretch>
            <a:fillRect/>
          </a:stretch>
        </p:blipFill>
        <p:spPr>
          <a:xfrm>
            <a:off x="2714625" y="0"/>
            <a:ext cx="6240463" cy="685800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Conteúdo 8"/>
          <p:cNvSpPr>
            <a:spLocks noGrp="1"/>
          </p:cNvSpPr>
          <p:nvPr>
            <p:ph idx="1"/>
          </p:nvPr>
        </p:nvSpPr>
        <p:spPr>
          <a:xfrm>
            <a:off x="357188" y="2428875"/>
            <a:ext cx="8229600" cy="3954463"/>
          </a:xfrm>
        </p:spPr>
        <p:txBody>
          <a:bodyPr/>
          <a:lstStyle/>
          <a:p>
            <a:pPr algn="just"/>
            <a:r>
              <a:rPr lang="pt-BR" sz="2400" smtClean="0"/>
              <a:t>Com o crescimento dos mercados financeiros mundiais, os usuários das informações financeiras se deparam com um problema: as demonstrações financeiras variam em gênero e número de um país para outro. Essa falta de desacordo com as normas internacionais trouxe sérios entraves  quando da comparação entre demonstrativos de empresas de países diferentes. Porém, já existe  consenso mundial de que os países vão se adaptando a normas internacionais de contabilidade, a fim minorar ou mesmo extinguir tal tipo de dificuldade.</a:t>
            </a:r>
          </a:p>
        </p:txBody>
      </p:sp>
      <p:sp>
        <p:nvSpPr>
          <p:cNvPr id="56323" name="CaixaDeTexto 11"/>
          <p:cNvSpPr txBox="1">
            <a:spLocks noChangeArrowheads="1"/>
          </p:cNvSpPr>
          <p:nvPr/>
        </p:nvSpPr>
        <p:spPr bwMode="auto">
          <a:xfrm>
            <a:off x="857250" y="1285875"/>
            <a:ext cx="7308850" cy="554038"/>
          </a:xfrm>
          <a:prstGeom prst="rect">
            <a:avLst/>
          </a:prstGeom>
          <a:noFill/>
          <a:ln w="9525">
            <a:noFill/>
            <a:miter lim="800000"/>
            <a:headEnd/>
            <a:tailEnd/>
          </a:ln>
        </p:spPr>
        <p:txBody>
          <a:bodyPr wrap="none">
            <a:spAutoFit/>
          </a:bodyPr>
          <a:lstStyle/>
          <a:p>
            <a:r>
              <a:rPr lang="pt-BR" sz="3000"/>
              <a:t>A Lei 11.638, de 28 de dezembro de 2007</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88" y="1428750"/>
            <a:ext cx="8229600" cy="571500"/>
          </a:xfrm>
        </p:spPr>
        <p:txBody>
          <a:bodyPr rtlCol="0">
            <a:normAutofit fontScale="90000"/>
          </a:bodyPr>
          <a:lstStyle/>
          <a:p>
            <a:pPr fontAlgn="auto">
              <a:spcAft>
                <a:spcPts val="0"/>
              </a:spcAft>
              <a:defRPr/>
            </a:pPr>
            <a:r>
              <a:rPr lang="pt-BR" sz="3300" dirty="0" smtClean="0"/>
              <a:t>A Lei 11.638, de 28 de dezembro de 2007</a:t>
            </a:r>
            <a:r>
              <a:rPr lang="pt-BR" dirty="0" smtClean="0"/>
              <a:t/>
            </a:r>
            <a:br>
              <a:rPr lang="pt-BR" dirty="0" smtClean="0"/>
            </a:br>
            <a:endParaRPr lang="pt-BR" dirty="0"/>
          </a:p>
        </p:txBody>
      </p:sp>
      <p:sp>
        <p:nvSpPr>
          <p:cNvPr id="57347" name="Espaço Reservado para Conteúdo 2"/>
          <p:cNvSpPr>
            <a:spLocks noGrp="1"/>
          </p:cNvSpPr>
          <p:nvPr>
            <p:ph idx="1"/>
          </p:nvPr>
        </p:nvSpPr>
        <p:spPr>
          <a:xfrm>
            <a:off x="285750" y="2143125"/>
            <a:ext cx="8229600" cy="4525963"/>
          </a:xfrm>
        </p:spPr>
        <p:txBody>
          <a:bodyPr/>
          <a:lstStyle/>
          <a:p>
            <a:pPr algn="just"/>
            <a:r>
              <a:rPr lang="pt-BR" sz="2800" smtClean="0"/>
              <a:t>A Lei n° 6.404/76, chamada “Lei das S.A.”, vem recebendo modificações nesse sentido através de novas leis que regulam o assunto. Em 28 de dezembro de 2007 foi criada a Lei 11.638/07, que entrou em vigor a partir de 01/01/2008, a qual trouxe importantes alterações regulamentares à Lei n° 6.404/76. Com essa nova lei percebemos a tendência brasileira por uma busca de padronização em nível internacional.</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a:xfrm>
            <a:off x="428625" y="1214438"/>
            <a:ext cx="8229600" cy="439737"/>
          </a:xfrm>
        </p:spPr>
        <p:txBody>
          <a:bodyPr>
            <a:normAutofit fontScale="90000"/>
          </a:bodyPr>
          <a:lstStyle/>
          <a:p>
            <a:r>
              <a:rPr lang="pt-BR" sz="3000" smtClean="0"/>
              <a:t>Comissão de Pronunciamentos Contábeis - CPC</a:t>
            </a:r>
          </a:p>
        </p:txBody>
      </p:sp>
      <p:sp>
        <p:nvSpPr>
          <p:cNvPr id="58371" name="Espaço Reservado para Conteúdo 2"/>
          <p:cNvSpPr>
            <a:spLocks noGrp="1"/>
          </p:cNvSpPr>
          <p:nvPr>
            <p:ph idx="1"/>
          </p:nvPr>
        </p:nvSpPr>
        <p:spPr>
          <a:xfrm>
            <a:off x="357188" y="2000250"/>
            <a:ext cx="8229600" cy="4525963"/>
          </a:xfrm>
        </p:spPr>
        <p:txBody>
          <a:bodyPr/>
          <a:lstStyle/>
          <a:p>
            <a:r>
              <a:rPr lang="pt-BR" sz="2800" smtClean="0"/>
              <a:t>Essas tendências de estudos para padronização das demonstrações financeiras em nível mundial confirmaram-se com a Lei 11.638/07 em seu art. 5°, pelo qual legaliza o grupo que realizará estes estudos. Esse grupo denomina-se Comissão de Pronunciamentos Contábeis – CPC e compreende as seguintes entidades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88" y="1785938"/>
            <a:ext cx="8229600" cy="4329112"/>
          </a:xfrm>
        </p:spPr>
        <p:txBody>
          <a:bodyPr rtlCol="0">
            <a:normAutofit fontScale="92500"/>
          </a:bodyPr>
          <a:lstStyle/>
          <a:p>
            <a:pPr fontAlgn="auto">
              <a:spcAft>
                <a:spcPts val="0"/>
              </a:spcAft>
              <a:buFont typeface="Arial" pitchFamily="34" charset="0"/>
              <a:buChar char="•"/>
              <a:defRPr/>
            </a:pPr>
            <a:r>
              <a:rPr lang="pt-BR" sz="2800" dirty="0" smtClean="0"/>
              <a:t>Associação Brasileira das Companhia Abertas – ABRASCA</a:t>
            </a:r>
          </a:p>
          <a:p>
            <a:pPr fontAlgn="auto">
              <a:spcAft>
                <a:spcPts val="0"/>
              </a:spcAft>
              <a:buFont typeface="Arial" pitchFamily="34" charset="0"/>
              <a:buChar char="•"/>
              <a:defRPr/>
            </a:pPr>
            <a:r>
              <a:rPr lang="pt-BR" sz="2800" dirty="0" smtClean="0"/>
              <a:t>Associação Brasileira dos Analistas e Profissionais de Investimentos e Mercados de Capitais – APIMEC</a:t>
            </a:r>
          </a:p>
          <a:p>
            <a:pPr fontAlgn="auto">
              <a:spcAft>
                <a:spcPts val="0"/>
              </a:spcAft>
              <a:buFont typeface="Arial" pitchFamily="34" charset="0"/>
              <a:buChar char="•"/>
              <a:defRPr/>
            </a:pPr>
            <a:r>
              <a:rPr lang="pt-BR" sz="2800" dirty="0" smtClean="0"/>
              <a:t>Bolsa de Valores de São Paulo – BOVESPA</a:t>
            </a:r>
          </a:p>
          <a:p>
            <a:pPr fontAlgn="auto">
              <a:spcAft>
                <a:spcPts val="0"/>
              </a:spcAft>
              <a:buFont typeface="Arial" pitchFamily="34" charset="0"/>
              <a:buChar char="•"/>
              <a:defRPr/>
            </a:pPr>
            <a:r>
              <a:rPr lang="pt-BR" sz="2800" dirty="0" smtClean="0"/>
              <a:t>Conselho Federal de Contabilidade – CFC</a:t>
            </a:r>
          </a:p>
          <a:p>
            <a:pPr fontAlgn="auto">
              <a:spcAft>
                <a:spcPts val="0"/>
              </a:spcAft>
              <a:buFont typeface="Arial" pitchFamily="34" charset="0"/>
              <a:buChar char="•"/>
              <a:defRPr/>
            </a:pPr>
            <a:r>
              <a:rPr lang="pt-BR" sz="2800" dirty="0" smtClean="0"/>
              <a:t>Instituto dos Auditores Independentes do Brasil – IBRACON</a:t>
            </a:r>
          </a:p>
          <a:p>
            <a:pPr fontAlgn="auto">
              <a:spcAft>
                <a:spcPts val="0"/>
              </a:spcAft>
              <a:buFont typeface="Arial" pitchFamily="34" charset="0"/>
              <a:buChar char="•"/>
              <a:defRPr/>
            </a:pPr>
            <a:r>
              <a:rPr lang="pt-BR" sz="2800" dirty="0" smtClean="0"/>
              <a:t>Fundação Instituto de Pesquisas Contábeis, Atuariais e Financeiras – FIPECAFI.</a:t>
            </a:r>
          </a:p>
          <a:p>
            <a:pPr fontAlgn="auto">
              <a:spcAft>
                <a:spcPts val="0"/>
              </a:spcAft>
              <a:buFont typeface="Arial" pitchFamily="34" charset="0"/>
              <a:buChar char="•"/>
              <a:defRPr/>
            </a:pPr>
            <a:endParaRPr lang="pt-BR" sz="2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1"/>
          <p:cNvSpPr>
            <a:spLocks noGrp="1"/>
          </p:cNvSpPr>
          <p:nvPr>
            <p:ph type="title"/>
          </p:nvPr>
        </p:nvSpPr>
        <p:spPr>
          <a:xfrm>
            <a:off x="500063" y="1214438"/>
            <a:ext cx="8229600" cy="488950"/>
          </a:xfrm>
        </p:spPr>
        <p:txBody>
          <a:bodyPr>
            <a:normAutofit fontScale="90000"/>
          </a:bodyPr>
          <a:lstStyle/>
          <a:p>
            <a:r>
              <a:rPr lang="pt-BR" sz="3000" dirty="0" smtClean="0"/>
              <a:t>Princípios de Contabilidade</a:t>
            </a:r>
          </a:p>
        </p:txBody>
      </p:sp>
      <p:sp>
        <p:nvSpPr>
          <p:cNvPr id="60419" name="Espaço Reservado para Conteúdo 2"/>
          <p:cNvSpPr>
            <a:spLocks noGrp="1"/>
          </p:cNvSpPr>
          <p:nvPr>
            <p:ph idx="1"/>
          </p:nvPr>
        </p:nvSpPr>
        <p:spPr>
          <a:xfrm>
            <a:off x="357188" y="2143125"/>
            <a:ext cx="8229600" cy="4525963"/>
          </a:xfrm>
        </p:spPr>
        <p:txBody>
          <a:bodyPr/>
          <a:lstStyle/>
          <a:p>
            <a:pPr algn="just"/>
            <a:r>
              <a:rPr lang="pt-BR" sz="2800" dirty="0" smtClean="0"/>
              <a:t>Em 29/12/1993, o CFC fixou os “Princípios Fundamentais da Contabilidade” através da sua Resolução de n° 750, uma vez que eles ainda não existiam até então no Brasil. À época, essa necessidade surgiu exatamente porque esses princípios já eram divulgados em outros países, sob várias designações, como “princípios”, “regras”, “convenções”, “postulados”, “conceitos”, “pressupostos”, etc.</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Conteúdo 2"/>
          <p:cNvSpPr>
            <a:spLocks noGrp="1"/>
          </p:cNvSpPr>
          <p:nvPr>
            <p:ph idx="1"/>
          </p:nvPr>
        </p:nvSpPr>
        <p:spPr>
          <a:xfrm>
            <a:off x="357188" y="2071688"/>
            <a:ext cx="8229600" cy="4525962"/>
          </a:xfrm>
        </p:spPr>
        <p:txBody>
          <a:bodyPr/>
          <a:lstStyle/>
          <a:p>
            <a:pPr algn="just"/>
            <a:r>
              <a:rPr lang="pt-BR" dirty="0" smtClean="0"/>
              <a:t>Os </a:t>
            </a:r>
            <a:r>
              <a:rPr lang="pt-BR" sz="3000" dirty="0" smtClean="0"/>
              <a:t>objetivos principais dos princípios são emprestar legitimidade às Normas Brasileiras de Contabilidade – NBC emanadas do CFC e serem aplicáveis nas situações concretas, a fim de fazer prevalecer a essência das transações sobre seus aspectos formais.</a:t>
            </a:r>
            <a:endParaRPr lang="pt-BR" dirty="0" smtClean="0"/>
          </a:p>
        </p:txBody>
      </p:sp>
      <p:sp>
        <p:nvSpPr>
          <p:cNvPr id="61443" name="Título 1"/>
          <p:cNvSpPr>
            <a:spLocks noGrp="1"/>
          </p:cNvSpPr>
          <p:nvPr>
            <p:ph type="title"/>
          </p:nvPr>
        </p:nvSpPr>
        <p:spPr>
          <a:xfrm>
            <a:off x="500063" y="1214438"/>
            <a:ext cx="8229600" cy="488950"/>
          </a:xfrm>
        </p:spPr>
        <p:txBody>
          <a:bodyPr>
            <a:normAutofit fontScale="90000"/>
          </a:bodyPr>
          <a:lstStyle/>
          <a:p>
            <a:r>
              <a:rPr lang="pt-BR" sz="3000" dirty="0" smtClean="0"/>
              <a:t>Princípios de Contabilidade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188" y="2000250"/>
            <a:ext cx="8229600" cy="4525963"/>
          </a:xfrm>
        </p:spPr>
        <p:txBody>
          <a:bodyPr rtlCol="0">
            <a:normAutofit lnSpcReduction="10000"/>
          </a:bodyPr>
          <a:lstStyle/>
          <a:p>
            <a:pPr fontAlgn="auto">
              <a:spcAft>
                <a:spcPts val="0"/>
              </a:spcAft>
              <a:buFont typeface="Arial" pitchFamily="34" charset="0"/>
              <a:buChar char="•"/>
              <a:defRPr/>
            </a:pPr>
            <a:r>
              <a:rPr lang="pt-BR" sz="2800" dirty="0" smtClean="0"/>
              <a:t>Os princípios são eles:</a:t>
            </a:r>
          </a:p>
          <a:p>
            <a:pPr fontAlgn="auto">
              <a:spcAft>
                <a:spcPts val="0"/>
              </a:spcAft>
              <a:buFont typeface="Arial" pitchFamily="34" charset="0"/>
              <a:buChar char="•"/>
              <a:defRPr/>
            </a:pPr>
            <a:endParaRPr lang="pt-BR" sz="2800" dirty="0" smtClean="0"/>
          </a:p>
          <a:p>
            <a:pPr marL="571500" indent="-571500" fontAlgn="auto">
              <a:spcAft>
                <a:spcPts val="0"/>
              </a:spcAft>
              <a:buFont typeface="+mj-lt"/>
              <a:buAutoNum type="romanUcPeriod"/>
              <a:defRPr/>
            </a:pPr>
            <a:r>
              <a:rPr lang="pt-BR" sz="2800" dirty="0" smtClean="0"/>
              <a:t>Da ENTIDADE</a:t>
            </a:r>
          </a:p>
          <a:p>
            <a:pPr marL="571500" indent="-571500" fontAlgn="auto">
              <a:spcAft>
                <a:spcPts val="0"/>
              </a:spcAft>
              <a:buFont typeface="+mj-lt"/>
              <a:buAutoNum type="romanUcPeriod"/>
              <a:defRPr/>
            </a:pPr>
            <a:r>
              <a:rPr lang="pt-BR" sz="2800" dirty="0" smtClean="0"/>
              <a:t>Da CONTINUIDADE</a:t>
            </a:r>
          </a:p>
          <a:p>
            <a:pPr marL="571500" indent="-571500" fontAlgn="auto">
              <a:spcAft>
                <a:spcPts val="0"/>
              </a:spcAft>
              <a:buFont typeface="+mj-lt"/>
              <a:buAutoNum type="romanUcPeriod"/>
              <a:defRPr/>
            </a:pPr>
            <a:r>
              <a:rPr lang="pt-BR" sz="2800" dirty="0" smtClean="0"/>
              <a:t>Da OPORTUNIDADE</a:t>
            </a:r>
          </a:p>
          <a:p>
            <a:pPr marL="571500" indent="-571500" fontAlgn="auto">
              <a:spcAft>
                <a:spcPts val="0"/>
              </a:spcAft>
              <a:buFont typeface="+mj-lt"/>
              <a:buAutoNum type="romanUcPeriod"/>
              <a:defRPr/>
            </a:pPr>
            <a:r>
              <a:rPr lang="pt-BR" sz="2800" dirty="0" smtClean="0"/>
              <a:t>Do REGISTRO PELO VALOR ORIGINAL</a:t>
            </a:r>
          </a:p>
          <a:p>
            <a:pPr marL="571500" indent="-571500" fontAlgn="auto">
              <a:spcAft>
                <a:spcPts val="0"/>
              </a:spcAft>
              <a:buFont typeface="+mj-lt"/>
              <a:buAutoNum type="romanUcPeriod"/>
              <a:defRPr/>
            </a:pPr>
            <a:r>
              <a:rPr lang="pt-BR" sz="2800" dirty="0" smtClean="0"/>
              <a:t>Da ATUALIZAÇÃO MONETÁRIA</a:t>
            </a:r>
          </a:p>
          <a:p>
            <a:pPr marL="571500" indent="-571500" fontAlgn="auto">
              <a:spcAft>
                <a:spcPts val="0"/>
              </a:spcAft>
              <a:buFont typeface="+mj-lt"/>
              <a:buAutoNum type="romanUcPeriod"/>
              <a:defRPr/>
            </a:pPr>
            <a:r>
              <a:rPr lang="pt-BR" sz="2800" dirty="0" smtClean="0"/>
              <a:t>Da COMPETÊNCIA; e</a:t>
            </a:r>
          </a:p>
          <a:p>
            <a:pPr marL="571500" indent="-571500" fontAlgn="auto">
              <a:spcAft>
                <a:spcPts val="0"/>
              </a:spcAft>
              <a:buFont typeface="+mj-lt"/>
              <a:buAutoNum type="romanUcPeriod"/>
              <a:defRPr/>
            </a:pPr>
            <a:r>
              <a:rPr lang="pt-BR" sz="2800" dirty="0" smtClean="0"/>
              <a:t>Da PRUDÊNCIA.</a:t>
            </a:r>
            <a:endParaRPr lang="pt-BR" sz="2800" dirty="0"/>
          </a:p>
        </p:txBody>
      </p:sp>
      <p:sp>
        <p:nvSpPr>
          <p:cNvPr id="4" name="Título 1"/>
          <p:cNvSpPr txBox="1">
            <a:spLocks/>
          </p:cNvSpPr>
          <p:nvPr/>
        </p:nvSpPr>
        <p:spPr>
          <a:xfrm>
            <a:off x="500063" y="1214438"/>
            <a:ext cx="8229600" cy="488950"/>
          </a:xfrm>
          <a:prstGeom prst="rect">
            <a:avLst/>
          </a:prstGeom>
        </p:spPr>
        <p:txBody>
          <a:bodyPr anchor="ctr"/>
          <a:lstStyle/>
          <a:p>
            <a:pPr algn="ctr" fontAlgn="auto">
              <a:spcAft>
                <a:spcPts val="0"/>
              </a:spcAft>
              <a:defRPr/>
            </a:pPr>
            <a:r>
              <a:rPr lang="pt-BR" sz="3000" dirty="0">
                <a:latin typeface="+mj-lt"/>
                <a:ea typeface="+mj-ea"/>
                <a:cs typeface="+mj-cs"/>
              </a:rPr>
              <a:t>Princípios </a:t>
            </a:r>
            <a:r>
              <a:rPr lang="pt-BR" sz="3000" dirty="0" smtClean="0">
                <a:latin typeface="+mj-lt"/>
                <a:ea typeface="+mj-ea"/>
                <a:cs typeface="+mj-cs"/>
              </a:rPr>
              <a:t>de </a:t>
            </a:r>
            <a:r>
              <a:rPr lang="pt-BR" sz="3000" dirty="0">
                <a:latin typeface="+mj-lt"/>
                <a:ea typeface="+mj-ea"/>
                <a:cs typeface="+mj-cs"/>
              </a:rPr>
              <a:t>Contabilidade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1852369"/>
            <a:ext cx="9144000" cy="2369880"/>
          </a:xfrm>
          <a:prstGeom prst="rect">
            <a:avLst/>
          </a:prstGeom>
          <a:gradFill rotWithShape="1">
            <a:gsLst>
              <a:gs pos="0">
                <a:srgbClr val="000066"/>
              </a:gs>
              <a:gs pos="50000">
                <a:srgbClr val="0000B8"/>
              </a:gs>
              <a:gs pos="100000">
                <a:srgbClr val="000066"/>
              </a:gs>
            </a:gsLst>
            <a:lin ang="5400000" scaled="1"/>
          </a:gradFill>
          <a:ln w="9525">
            <a:noFill/>
            <a:miter lim="800000"/>
            <a:headEnd/>
            <a:tailEnd/>
          </a:ln>
          <a:effectLst/>
        </p:spPr>
        <p:txBody>
          <a:bodyPr>
            <a:spAutoFit/>
          </a:bodyPr>
          <a:lstStyle>
            <a:lvl1pPr defTabSz="957263" eaLnBrk="0" hangingPunct="0">
              <a:defRPr sz="2200">
                <a:solidFill>
                  <a:schemeClr val="tx1"/>
                </a:solidFill>
                <a:latin typeface="Arial" charset="0"/>
                <a:cs typeface="Arial" charset="0"/>
              </a:defRPr>
            </a:lvl1pPr>
            <a:lvl2pPr marL="742950" indent="-285750" defTabSz="957263" eaLnBrk="0" hangingPunct="0">
              <a:defRPr sz="2200">
                <a:solidFill>
                  <a:schemeClr val="tx1"/>
                </a:solidFill>
                <a:latin typeface="Arial" charset="0"/>
                <a:cs typeface="Arial" charset="0"/>
              </a:defRPr>
            </a:lvl2pPr>
            <a:lvl3pPr marL="1143000" indent="-228600" defTabSz="957263" eaLnBrk="0" hangingPunct="0">
              <a:defRPr sz="2200">
                <a:solidFill>
                  <a:schemeClr val="tx1"/>
                </a:solidFill>
                <a:latin typeface="Arial" charset="0"/>
                <a:cs typeface="Arial" charset="0"/>
              </a:defRPr>
            </a:lvl3pPr>
            <a:lvl4pPr marL="1600200" indent="-228600" defTabSz="957263" eaLnBrk="0" hangingPunct="0">
              <a:defRPr sz="2200">
                <a:solidFill>
                  <a:schemeClr val="tx1"/>
                </a:solidFill>
                <a:latin typeface="Arial" charset="0"/>
                <a:cs typeface="Arial" charset="0"/>
              </a:defRPr>
            </a:lvl4pPr>
            <a:lvl5pPr marL="2057400" indent="-228600" defTabSz="957263" eaLnBrk="0" hangingPunct="0">
              <a:defRPr sz="2200">
                <a:solidFill>
                  <a:schemeClr val="tx1"/>
                </a:solidFill>
                <a:latin typeface="Arial" charset="0"/>
                <a:cs typeface="Arial" charset="0"/>
              </a:defRPr>
            </a:lvl5pPr>
            <a:lvl6pPr marL="2514600" indent="-228600" defTabSz="957263" eaLnBrk="0" fontAlgn="base" hangingPunct="0">
              <a:spcBef>
                <a:spcPct val="0"/>
              </a:spcBef>
              <a:spcAft>
                <a:spcPct val="0"/>
              </a:spcAft>
              <a:defRPr sz="2200">
                <a:solidFill>
                  <a:schemeClr val="tx1"/>
                </a:solidFill>
                <a:latin typeface="Arial" charset="0"/>
                <a:cs typeface="Arial" charset="0"/>
              </a:defRPr>
            </a:lvl6pPr>
            <a:lvl7pPr marL="2971800" indent="-228600" defTabSz="957263" eaLnBrk="0" fontAlgn="base" hangingPunct="0">
              <a:spcBef>
                <a:spcPct val="0"/>
              </a:spcBef>
              <a:spcAft>
                <a:spcPct val="0"/>
              </a:spcAft>
              <a:defRPr sz="2200">
                <a:solidFill>
                  <a:schemeClr val="tx1"/>
                </a:solidFill>
                <a:latin typeface="Arial" charset="0"/>
                <a:cs typeface="Arial" charset="0"/>
              </a:defRPr>
            </a:lvl7pPr>
            <a:lvl8pPr marL="3429000" indent="-228600" defTabSz="957263" eaLnBrk="0" fontAlgn="base" hangingPunct="0">
              <a:spcBef>
                <a:spcPct val="0"/>
              </a:spcBef>
              <a:spcAft>
                <a:spcPct val="0"/>
              </a:spcAft>
              <a:defRPr sz="2200">
                <a:solidFill>
                  <a:schemeClr val="tx1"/>
                </a:solidFill>
                <a:latin typeface="Arial" charset="0"/>
                <a:cs typeface="Arial" charset="0"/>
              </a:defRPr>
            </a:lvl8pPr>
            <a:lvl9pPr marL="3886200" indent="-228600" defTabSz="957263" eaLnBrk="0" fontAlgn="base" hangingPunct="0">
              <a:spcBef>
                <a:spcPct val="0"/>
              </a:spcBef>
              <a:spcAft>
                <a:spcPct val="0"/>
              </a:spcAft>
              <a:defRPr sz="2200">
                <a:solidFill>
                  <a:schemeClr val="tx1"/>
                </a:solidFill>
                <a:latin typeface="Arial" charset="0"/>
                <a:cs typeface="Arial" charset="0"/>
              </a:defRPr>
            </a:lvl9pPr>
          </a:lstStyle>
          <a:p>
            <a:pPr algn="ctr" eaLnBrk="1" hangingPunct="1">
              <a:defRPr/>
            </a:pPr>
            <a:r>
              <a:rPr lang="pt-BR" sz="3200" b="1" dirty="0" smtClean="0">
                <a:solidFill>
                  <a:schemeClr val="bg1"/>
                </a:solidFill>
                <a:effectLst>
                  <a:outerShdw blurRad="38100" dist="38100" dir="2700000" algn="tl">
                    <a:srgbClr val="000000"/>
                  </a:outerShdw>
                </a:effectLst>
              </a:rPr>
              <a:t>CONTABILIDADE BÁSICA</a:t>
            </a:r>
          </a:p>
          <a:p>
            <a:pPr algn="ctr" eaLnBrk="1" hangingPunct="1">
              <a:defRPr/>
            </a:pPr>
            <a:r>
              <a:rPr lang="pt-BR" sz="3200" b="1" dirty="0" err="1" smtClean="0">
                <a:solidFill>
                  <a:schemeClr val="bg1"/>
                </a:solidFill>
                <a:effectLst>
                  <a:outerShdw blurRad="38100" dist="38100" dir="2700000" algn="tl">
                    <a:srgbClr val="000000"/>
                  </a:outerShdw>
                </a:effectLst>
              </a:rPr>
              <a:t>Profª</a:t>
            </a:r>
            <a:r>
              <a:rPr lang="pt-BR" sz="3200" b="1" dirty="0" smtClean="0">
                <a:solidFill>
                  <a:schemeClr val="bg1"/>
                </a:solidFill>
                <a:effectLst>
                  <a:outerShdw blurRad="38100" dist="38100" dir="2700000" algn="tl">
                    <a:srgbClr val="000000"/>
                  </a:outerShdw>
                </a:effectLst>
              </a:rPr>
              <a:t> Maria </a:t>
            </a:r>
            <a:r>
              <a:rPr lang="pt-BR" sz="3200" b="1" dirty="0" err="1" smtClean="0">
                <a:solidFill>
                  <a:schemeClr val="bg1"/>
                </a:solidFill>
                <a:effectLst>
                  <a:outerShdw blurRad="38100" dist="38100" dir="2700000" algn="tl">
                    <a:srgbClr val="000000"/>
                  </a:outerShdw>
                </a:effectLst>
              </a:rPr>
              <a:t>Denize</a:t>
            </a:r>
            <a:r>
              <a:rPr lang="pt-BR" sz="3200" b="1" dirty="0" smtClean="0">
                <a:solidFill>
                  <a:schemeClr val="bg1"/>
                </a:solidFill>
                <a:effectLst>
                  <a:outerShdw blurRad="38100" dist="38100" dir="2700000" algn="tl">
                    <a:srgbClr val="000000"/>
                  </a:outerShdw>
                </a:effectLst>
              </a:rPr>
              <a:t> Henrique Casagrande</a:t>
            </a:r>
          </a:p>
          <a:p>
            <a:pPr algn="ctr" eaLnBrk="1" hangingPunct="1">
              <a:defRPr/>
            </a:pPr>
            <a:endParaRPr lang="pt-BR" sz="2800" b="1" dirty="0" smtClean="0">
              <a:solidFill>
                <a:schemeClr val="bg1"/>
              </a:solidFill>
              <a:effectLst>
                <a:outerShdw blurRad="38100" dist="38100" dir="2700000" algn="tl">
                  <a:srgbClr val="000000"/>
                </a:outerShdw>
              </a:effectLst>
            </a:endParaRPr>
          </a:p>
          <a:p>
            <a:pPr algn="ctr" eaLnBrk="1" hangingPunct="1">
              <a:defRPr/>
            </a:pPr>
            <a:r>
              <a:rPr lang="pt-BR" sz="2800" b="1" dirty="0" smtClean="0">
                <a:solidFill>
                  <a:srgbClr val="FFFF99"/>
                </a:solidFill>
                <a:effectLst>
                  <a:outerShdw blurRad="38100" dist="38100" dir="2700000" algn="tl">
                    <a:srgbClr val="000000"/>
                  </a:outerShdw>
                </a:effectLst>
              </a:rPr>
              <a:t>Unidade 4 - </a:t>
            </a:r>
            <a:r>
              <a:rPr lang="pt-BR" sz="2800" dirty="0" smtClean="0">
                <a:solidFill>
                  <a:schemeClr val="bg1"/>
                </a:solidFill>
              </a:rPr>
              <a:t>Introdução à Análise das Demonstrações Contábeis</a:t>
            </a:r>
            <a:endParaRPr lang="pt-BR" sz="2800" b="1" dirty="0" smtClean="0">
              <a:solidFill>
                <a:schemeClr val="bg1"/>
              </a:solidFill>
              <a:effectLst>
                <a:outerShdw blurRad="38100" dist="38100" dir="2700000" algn="tl">
                  <a:srgbClr val="000000"/>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871</Words>
  <Application>Microsoft Macintosh PowerPoint</Application>
  <PresentationFormat>On-screen Show (4:3)</PresentationFormat>
  <Paragraphs>54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Tema do Office</vt:lpstr>
      <vt:lpstr>PowerPoint Presentation</vt:lpstr>
      <vt:lpstr>PowerPoint Presentation</vt:lpstr>
      <vt:lpstr>A Lei 11.638, de 28 de dezembro de 2007 </vt:lpstr>
      <vt:lpstr>Comissão de Pronunciamentos Contábeis - CPC</vt:lpstr>
      <vt:lpstr>PowerPoint Presentation</vt:lpstr>
      <vt:lpstr>Princípios de Contabilidade</vt:lpstr>
      <vt:lpstr>Princípios de Contabilidade</vt:lpstr>
      <vt:lpstr>PowerPoint Presentation</vt:lpstr>
      <vt:lpstr>PowerPoint Presentation</vt:lpstr>
      <vt:lpstr>PowerPoint Presentation</vt:lpstr>
      <vt:lpstr>PowerPoint Presentation</vt:lpstr>
      <vt:lpstr>Possíveis usuários dos Relatórios e das Análises Contábeis.</vt:lpstr>
      <vt:lpstr>PowerPoint Presentation</vt:lpstr>
      <vt:lpstr>PowerPoint Presentation</vt:lpstr>
      <vt:lpstr>Demonstrações Obrigatórias</vt:lpstr>
      <vt:lpstr>Análise através de Indicadores</vt:lpstr>
      <vt:lpstr>Resumo dos principais índices:</vt:lpstr>
      <vt:lpstr>Resumo dos principais índices: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Unidade 3</dc:title>
  <dc:creator>Denize</dc:creator>
  <cp:lastModifiedBy>Thesta_Mac</cp:lastModifiedBy>
  <cp:revision>3</cp:revision>
  <dcterms:created xsi:type="dcterms:W3CDTF">2014-09-01T02:21:35Z</dcterms:created>
  <dcterms:modified xsi:type="dcterms:W3CDTF">2014-09-01T12:12:31Z</dcterms:modified>
</cp:coreProperties>
</file>