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108560-4D4A-41AC-876E-8A1D5BDD3A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D26911-BC29-486F-A074-72DE9B92FC2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B4CC5C-F39F-4BEC-A9D6-F70CAF510F6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AC68FB-DB3B-4CA7-A86F-39A0F0F9625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C8BE39-F9A5-457A-BEB0-220FA715966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95A612-2A62-4E52-BA9E-C37AFB5143C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E4B5EE-471E-41B8-A7B1-357506DD2F7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C12334-5021-40B8-AAB3-FEA8676330A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2A863E-C1DC-4D70-AE01-859D7DEDE15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127B33-8523-47E1-9439-08BC1B526F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941263-D205-4A14-B22E-04BC8980304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4BD7F6D1-2826-43A8-86DB-6F6163DB24E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539552" y="836712"/>
            <a:ext cx="7772400" cy="1470025"/>
          </a:xfrm>
        </p:spPr>
        <p:txBody>
          <a:bodyPr/>
          <a:lstStyle/>
          <a:p>
            <a:r>
              <a:rPr lang="pt-BR" sz="4000" dirty="0" smtClean="0">
                <a:latin typeface="Lucida Console" pitchFamily="49" charset="0"/>
              </a:rPr>
              <a:t>Teoria  Geral da Administração</a:t>
            </a:r>
            <a:endParaRPr lang="en-US" sz="4000" dirty="0">
              <a:latin typeface="Lucida Console" pitchFamily="49" charset="0"/>
            </a:endParaRPr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>
          <a:xfrm>
            <a:off x="1259632" y="2204864"/>
            <a:ext cx="6400800" cy="1752600"/>
          </a:xfrm>
        </p:spPr>
        <p:txBody>
          <a:bodyPr/>
          <a:lstStyle/>
          <a:p>
            <a:r>
              <a:rPr lang="pt-BR" sz="2800" dirty="0" smtClean="0">
                <a:latin typeface="Franklin Gothic Medium" pitchFamily="34" charset="0"/>
              </a:rPr>
              <a:t>DICAS DE LEITURAS</a:t>
            </a:r>
            <a:r>
              <a:rPr lang="pt-BR" dirty="0" smtClean="0">
                <a:latin typeface="Franklin Gothic Medium" pitchFamily="34" charset="0"/>
              </a:rPr>
              <a:t>!</a:t>
            </a:r>
          </a:p>
          <a:p>
            <a:endParaRPr lang="pt-BR" dirty="0" smtClean="0">
              <a:latin typeface="Franklin Gothic Medium" pitchFamily="34" charset="0"/>
            </a:endParaRPr>
          </a:p>
          <a:p>
            <a:r>
              <a:rPr lang="pt-BR" dirty="0" smtClean="0">
                <a:latin typeface="Franklin Gothic Medium" pitchFamily="34" charset="0"/>
              </a:rPr>
              <a:t>Apresento 5(cinco) dicas de leituras</a:t>
            </a:r>
            <a:endParaRPr lang="pt-BR" dirty="0" smtClean="0">
              <a:latin typeface="Franklin Gothic Medium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Dica de leitura nº 5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t-BR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futuro da Administração</a:t>
            </a:r>
            <a:r>
              <a:rPr lang="pt-BR" dirty="0" smtClean="0"/>
              <a:t>!</a:t>
            </a:r>
          </a:p>
          <a:p>
            <a:r>
              <a:rPr lang="pt-BR" dirty="0" smtClean="0"/>
              <a:t>Inovar a gestão, através de intensa criatividade e contínua adaptabilidade ao meio envolvente é o desafio central da gestão!</a:t>
            </a:r>
          </a:p>
          <a:p>
            <a:r>
              <a:rPr lang="pt-BR" dirty="0" smtClean="0">
                <a:solidFill>
                  <a:schemeClr val="accent2">
                    <a:lumMod val="75000"/>
                  </a:schemeClr>
                </a:solidFill>
              </a:rPr>
              <a:t>A obra analisa por que a inovação em gestão é importante: resgata a gestão inovadora em ação e projeta o futuro da gestão.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Dica de leitura nº 5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t-BR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futuro da Administração</a:t>
            </a:r>
            <a:r>
              <a:rPr lang="pt-BR" dirty="0" smtClean="0"/>
              <a:t>!</a:t>
            </a:r>
          </a:p>
          <a:p>
            <a:pPr>
              <a:buNone/>
            </a:pPr>
            <a:r>
              <a:rPr lang="pt-BR" dirty="0" smtClean="0"/>
              <a:t>Para Saber mais!</a:t>
            </a:r>
          </a:p>
          <a:p>
            <a:r>
              <a:rPr lang="pt-BR" dirty="0" err="1" smtClean="0">
                <a:solidFill>
                  <a:schemeClr val="accent2">
                    <a:lumMod val="75000"/>
                  </a:schemeClr>
                </a:solidFill>
              </a:rPr>
              <a:t>Hamel</a:t>
            </a:r>
            <a:r>
              <a:rPr lang="pt-BR" dirty="0" smtClean="0">
                <a:solidFill>
                  <a:schemeClr val="accent2">
                    <a:lumMod val="75000"/>
                  </a:schemeClr>
                </a:solidFill>
              </a:rPr>
              <a:t>, Gary. O futuro da administração/Gary </a:t>
            </a:r>
            <a:r>
              <a:rPr lang="pt-BR" dirty="0" err="1" smtClean="0">
                <a:solidFill>
                  <a:schemeClr val="accent2">
                    <a:lumMod val="75000"/>
                  </a:schemeClr>
                </a:solidFill>
              </a:rPr>
              <a:t>Hamel</a:t>
            </a:r>
            <a:r>
              <a:rPr lang="pt-BR" dirty="0" smtClean="0">
                <a:solidFill>
                  <a:schemeClr val="accent2">
                    <a:lumMod val="75000"/>
                  </a:schemeClr>
                </a:solidFill>
              </a:rPr>
              <a:t>, Bill </a:t>
            </a:r>
            <a:r>
              <a:rPr lang="pt-BR" dirty="0" err="1" smtClean="0">
                <a:solidFill>
                  <a:schemeClr val="accent2">
                    <a:lumMod val="75000"/>
                  </a:schemeClr>
                </a:solidFill>
              </a:rPr>
              <a:t>Breen</a:t>
            </a:r>
            <a:r>
              <a:rPr lang="pt-BR" dirty="0" smtClean="0">
                <a:solidFill>
                  <a:schemeClr val="accent2">
                    <a:lumMod val="75000"/>
                  </a:schemeClr>
                </a:solidFill>
              </a:rPr>
              <a:t>; tradução de Thereza Ferreira Fonseca. – Rio de Janeiro: campus, 2007. – </a:t>
            </a:r>
            <a:r>
              <a:rPr lang="pt-BR" smtClean="0">
                <a:solidFill>
                  <a:schemeClr val="accent2">
                    <a:lumMod val="75000"/>
                  </a:schemeClr>
                </a:solidFill>
              </a:rPr>
              <a:t>4º reimpressão.2</a:t>
            </a:r>
            <a:endParaRPr lang="pt-BR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Dica de leitura nº 1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Princípios de Administração Científica</a:t>
            </a:r>
            <a:r>
              <a:rPr lang="pt-BR" dirty="0" smtClean="0"/>
              <a:t>!</a:t>
            </a:r>
          </a:p>
          <a:p>
            <a:pPr>
              <a:buNone/>
            </a:pPr>
            <a:r>
              <a:rPr lang="pt-BR" sz="2800" dirty="0" smtClean="0">
                <a:solidFill>
                  <a:schemeClr val="accent1">
                    <a:lumMod val="50000"/>
                  </a:schemeClr>
                </a:solidFill>
              </a:rPr>
              <a:t>De autoria de Frederick </a:t>
            </a:r>
            <a:r>
              <a:rPr lang="pt-BR" sz="2800" dirty="0" err="1" smtClean="0">
                <a:solidFill>
                  <a:schemeClr val="accent1">
                    <a:lumMod val="50000"/>
                  </a:schemeClr>
                </a:solidFill>
              </a:rPr>
              <a:t>Winslow</a:t>
            </a:r>
            <a:r>
              <a:rPr lang="pt-BR" sz="2800" dirty="0" smtClean="0">
                <a:solidFill>
                  <a:schemeClr val="accent1">
                    <a:lumMod val="50000"/>
                  </a:schemeClr>
                </a:solidFill>
              </a:rPr>
              <a:t> Taylor, a obra apresenta os Fundamentos da Administração Científica e os princípios da Administração Científica.</a:t>
            </a:r>
          </a:p>
          <a:p>
            <a:pPr>
              <a:buNone/>
            </a:pPr>
            <a:r>
              <a:rPr lang="pt-BR" sz="2800" dirty="0" smtClean="0">
                <a:solidFill>
                  <a:schemeClr val="accent2">
                    <a:lumMod val="75000"/>
                  </a:schemeClr>
                </a:solidFill>
              </a:rPr>
              <a:t>Para entender a lógica dominante nos processos de formar administradores e de conduzir organizações de produção, a leitura proposta é essencial!</a:t>
            </a:r>
            <a:endParaRPr lang="pt-BR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Dica de leitura nº 1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Princípios de Administração Científica</a:t>
            </a:r>
            <a:r>
              <a:rPr lang="pt-BR" dirty="0" smtClean="0"/>
              <a:t>!</a:t>
            </a:r>
          </a:p>
          <a:p>
            <a:pPr>
              <a:buNone/>
            </a:pPr>
            <a:r>
              <a:rPr lang="pt-BR" sz="2800" dirty="0" smtClean="0">
                <a:solidFill>
                  <a:schemeClr val="accent1">
                    <a:lumMod val="50000"/>
                  </a:schemeClr>
                </a:solidFill>
              </a:rPr>
              <a:t>Para Saber mais:</a:t>
            </a:r>
          </a:p>
          <a:p>
            <a:pPr>
              <a:buNone/>
            </a:pP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</a:rPr>
              <a:t>Taylor, Frederick </a:t>
            </a:r>
            <a:r>
              <a:rPr lang="en-US" sz="2800" b="1" dirty="0" err="1" smtClean="0">
                <a:solidFill>
                  <a:schemeClr val="accent2">
                    <a:lumMod val="75000"/>
                  </a:schemeClr>
                </a:solidFill>
              </a:rPr>
              <a:t>Winslow.Princípios</a:t>
            </a: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</a:rPr>
              <a:t> de </a:t>
            </a:r>
            <a:r>
              <a:rPr lang="en-US" sz="2800" b="1" dirty="0" err="1" smtClean="0">
                <a:solidFill>
                  <a:schemeClr val="accent2">
                    <a:lumMod val="75000"/>
                  </a:schemeClr>
                </a:solidFill>
              </a:rPr>
              <a:t>Administração</a:t>
            </a: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</a:rPr>
              <a:t>/ Frederick Winslow Taylor; </a:t>
            </a:r>
            <a:r>
              <a:rPr lang="en-US" sz="2800" b="1" dirty="0" err="1" smtClean="0">
                <a:solidFill>
                  <a:schemeClr val="accent2">
                    <a:lumMod val="75000"/>
                  </a:schemeClr>
                </a:solidFill>
              </a:rPr>
              <a:t>tradução</a:t>
            </a: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</a:rPr>
              <a:t> de </a:t>
            </a:r>
            <a:r>
              <a:rPr lang="en-US" sz="2800" b="1" dirty="0" err="1" smtClean="0">
                <a:solidFill>
                  <a:schemeClr val="accent2">
                    <a:lumMod val="75000"/>
                  </a:schemeClr>
                </a:solidFill>
              </a:rPr>
              <a:t>Arlindo</a:t>
            </a: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</a:rPr>
              <a:t> Vieira Ramos. – 8. ed. – São Paulo: Atlas, 1990.</a:t>
            </a:r>
          </a:p>
          <a:p>
            <a:pPr>
              <a:buNone/>
            </a:pPr>
            <a:endParaRPr lang="pt-BR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Dica de leitura nº 2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Administração Industrial e Geral</a:t>
            </a:r>
            <a:r>
              <a:rPr lang="pt-BR" dirty="0" smtClean="0"/>
              <a:t>!</a:t>
            </a:r>
          </a:p>
          <a:p>
            <a:r>
              <a:rPr lang="pt-BR" sz="2800" dirty="0" smtClean="0">
                <a:solidFill>
                  <a:schemeClr val="accent1">
                    <a:lumMod val="25000"/>
                  </a:schemeClr>
                </a:solidFill>
              </a:rPr>
              <a:t>De autoria de Henri </a:t>
            </a:r>
            <a:r>
              <a:rPr lang="pt-BR" sz="2800" dirty="0" err="1" smtClean="0">
                <a:solidFill>
                  <a:schemeClr val="accent1">
                    <a:lumMod val="25000"/>
                  </a:schemeClr>
                </a:solidFill>
              </a:rPr>
              <a:t>Fayol</a:t>
            </a:r>
            <a:r>
              <a:rPr lang="pt-BR" sz="2800" dirty="0" smtClean="0">
                <a:solidFill>
                  <a:schemeClr val="accent1">
                    <a:lumMod val="25000"/>
                  </a:schemeClr>
                </a:solidFill>
              </a:rPr>
              <a:t>, a obra apresenta a definição de administração; importância relativa das diversas capacidades que constituem valor do pessoal nas empresas; necessidade e possibilidade de ensino administrativo; princípios e elementos da administração.</a:t>
            </a:r>
          </a:p>
          <a:p>
            <a:r>
              <a:rPr lang="pt-BR" sz="2800" dirty="0" smtClean="0">
                <a:solidFill>
                  <a:schemeClr val="accent2">
                    <a:lumMod val="75000"/>
                  </a:schemeClr>
                </a:solidFill>
              </a:rPr>
              <a:t>Para entender a competência de gerenciar, sob a lógica do </a:t>
            </a:r>
            <a:r>
              <a:rPr lang="pt-BR" sz="2800" dirty="0" err="1" smtClean="0">
                <a:solidFill>
                  <a:schemeClr val="accent2">
                    <a:lumMod val="75000"/>
                  </a:schemeClr>
                </a:solidFill>
              </a:rPr>
              <a:t>Fayolismo</a:t>
            </a:r>
            <a:r>
              <a:rPr lang="pt-BR" sz="2800" dirty="0" smtClean="0">
                <a:solidFill>
                  <a:schemeClr val="accent2">
                    <a:lumMod val="75000"/>
                  </a:schemeClr>
                </a:solidFill>
              </a:rPr>
              <a:t>(Escola dos Chefes), a leitura proposta é obrigatória!</a:t>
            </a:r>
            <a:endParaRPr lang="pt-BR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Dica de leitura nº 2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Administração Industrial e Geral</a:t>
            </a:r>
            <a:r>
              <a:rPr lang="pt-BR" dirty="0" smtClean="0"/>
              <a:t>!</a:t>
            </a:r>
          </a:p>
          <a:p>
            <a:pPr>
              <a:buNone/>
            </a:pPr>
            <a:r>
              <a:rPr lang="pt-BR" sz="2800" dirty="0" smtClean="0">
                <a:solidFill>
                  <a:schemeClr val="accent1">
                    <a:lumMod val="25000"/>
                  </a:schemeClr>
                </a:solidFill>
              </a:rPr>
              <a:t>Para Saber Mais:</a:t>
            </a:r>
          </a:p>
          <a:p>
            <a:pPr>
              <a:buNone/>
            </a:pPr>
            <a:r>
              <a:rPr lang="en-US" sz="2800" b="1" dirty="0" err="1" smtClean="0">
                <a:solidFill>
                  <a:schemeClr val="accent2">
                    <a:lumMod val="75000"/>
                  </a:schemeClr>
                </a:solidFill>
              </a:rPr>
              <a:t>Fayol</a:t>
            </a: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</a:rPr>
              <a:t>, Henri. </a:t>
            </a:r>
            <a:r>
              <a:rPr lang="en-US" sz="2800" b="1" dirty="0" err="1" smtClean="0">
                <a:solidFill>
                  <a:schemeClr val="accent2">
                    <a:lumMod val="75000"/>
                  </a:schemeClr>
                </a:solidFill>
              </a:rPr>
              <a:t>Administração</a:t>
            </a: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</a:rPr>
              <a:t> Industrial e </a:t>
            </a:r>
            <a:r>
              <a:rPr lang="en-US" sz="2800" b="1" dirty="0" err="1" smtClean="0">
                <a:solidFill>
                  <a:schemeClr val="accent2">
                    <a:lumMod val="75000"/>
                  </a:schemeClr>
                </a:solidFill>
              </a:rPr>
              <a:t>Geral</a:t>
            </a: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</a:rPr>
              <a:t>: </a:t>
            </a:r>
            <a:r>
              <a:rPr lang="en-US" sz="2800" b="1" dirty="0" err="1" smtClean="0">
                <a:solidFill>
                  <a:schemeClr val="accent2">
                    <a:lumMod val="75000"/>
                  </a:schemeClr>
                </a:solidFill>
              </a:rPr>
              <a:t>previsão</a:t>
            </a: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en-US" sz="2800" b="1" dirty="0" err="1" smtClean="0">
                <a:solidFill>
                  <a:schemeClr val="accent2">
                    <a:lumMod val="75000"/>
                  </a:schemeClr>
                </a:solidFill>
              </a:rPr>
              <a:t>organização</a:t>
            </a: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en-US" sz="2800" b="1" dirty="0" err="1" smtClean="0">
                <a:solidFill>
                  <a:schemeClr val="accent2">
                    <a:lumMod val="75000"/>
                  </a:schemeClr>
                </a:solidFill>
              </a:rPr>
              <a:t>comando</a:t>
            </a: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en-US" sz="2800" b="1" dirty="0" err="1" smtClean="0">
                <a:solidFill>
                  <a:schemeClr val="accent2">
                    <a:lumMod val="75000"/>
                  </a:schemeClr>
                </a:solidFill>
              </a:rPr>
              <a:t>coordenação</a:t>
            </a: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en-US" sz="2800" b="1" dirty="0" err="1" smtClean="0">
                <a:solidFill>
                  <a:schemeClr val="accent2">
                    <a:lumMod val="75000"/>
                  </a:schemeClr>
                </a:solidFill>
              </a:rPr>
              <a:t>controle</a:t>
            </a: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</a:rPr>
              <a:t>/ Henri </a:t>
            </a:r>
            <a:r>
              <a:rPr lang="en-US" sz="2800" b="1" dirty="0" err="1" smtClean="0">
                <a:solidFill>
                  <a:schemeClr val="accent2">
                    <a:lumMod val="75000"/>
                  </a:schemeClr>
                </a:solidFill>
              </a:rPr>
              <a:t>Fayol</a:t>
            </a: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</a:rPr>
              <a:t>;(</a:t>
            </a:r>
            <a:r>
              <a:rPr lang="en-US" sz="2800" b="1" dirty="0" err="1" smtClean="0">
                <a:solidFill>
                  <a:schemeClr val="accent2">
                    <a:lumMod val="75000"/>
                  </a:schemeClr>
                </a:solidFill>
              </a:rPr>
              <a:t>tradução</a:t>
            </a: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</a:rPr>
              <a:t> para o </a:t>
            </a:r>
            <a:r>
              <a:rPr lang="en-US" sz="2800" b="1" dirty="0" err="1" smtClean="0">
                <a:solidFill>
                  <a:schemeClr val="accent2">
                    <a:lumMod val="75000"/>
                  </a:schemeClr>
                </a:solidFill>
              </a:rPr>
              <a:t>português</a:t>
            </a: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</a:rPr>
              <a:t> de Irene de </a:t>
            </a:r>
            <a:r>
              <a:rPr lang="en-US" sz="2800" b="1" dirty="0" err="1" smtClean="0">
                <a:solidFill>
                  <a:schemeClr val="accent2">
                    <a:lumMod val="75000"/>
                  </a:schemeClr>
                </a:solidFill>
              </a:rPr>
              <a:t>Bojano</a:t>
            </a: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</a:rPr>
              <a:t> e </a:t>
            </a:r>
            <a:r>
              <a:rPr lang="en-US" sz="2800" b="1" dirty="0" err="1" smtClean="0">
                <a:solidFill>
                  <a:schemeClr val="accent2">
                    <a:lumMod val="75000"/>
                  </a:schemeClr>
                </a:solidFill>
              </a:rPr>
              <a:t>Mário</a:t>
            </a: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</a:rPr>
              <a:t> de Souza). – 10.ed. – São Paulo: Atlas, 1990.</a:t>
            </a:r>
          </a:p>
          <a:p>
            <a:pPr>
              <a:buNone/>
            </a:pPr>
            <a:endParaRPr lang="pt-BR" sz="2800" dirty="0" smtClean="0">
              <a:solidFill>
                <a:schemeClr val="accent1">
                  <a:lumMod val="25000"/>
                </a:schemeClr>
              </a:solidFill>
            </a:endParaRPr>
          </a:p>
          <a:p>
            <a:endParaRPr lang="pt-BR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Dica de leitura nº 3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t-BR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Teoria das Organizações: evolução e crítica</a:t>
            </a:r>
            <a:r>
              <a:rPr lang="pt-BR" dirty="0" smtClean="0"/>
              <a:t>!</a:t>
            </a:r>
          </a:p>
          <a:p>
            <a:r>
              <a:rPr lang="pt-BR" sz="2800" dirty="0" smtClean="0">
                <a:solidFill>
                  <a:schemeClr val="accent1">
                    <a:lumMod val="25000"/>
                  </a:schemeClr>
                </a:solidFill>
              </a:rPr>
              <a:t>A obra apresenta visão geral da teoria organizacional e administrativa e efetua análise da mesma, como dimensão de natureza ideológica.</a:t>
            </a:r>
          </a:p>
          <a:p>
            <a:r>
              <a:rPr lang="pt-BR" sz="2800" dirty="0" smtClean="0">
                <a:solidFill>
                  <a:schemeClr val="accent2">
                    <a:lumMod val="75000"/>
                  </a:schemeClr>
                </a:solidFill>
              </a:rPr>
              <a:t>Sua estruturação está definida em dois blocos teóricos interdependentes- Evolução da Teoria sobre as organizações e Poder e teoria Organizacional;</a:t>
            </a:r>
          </a:p>
          <a:p>
            <a:endParaRPr lang="pt-BR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Dica de leitura nº 3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t-BR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Teoria das Organizações: evolução e crítica</a:t>
            </a:r>
            <a:r>
              <a:rPr lang="pt-BR" dirty="0" smtClean="0"/>
              <a:t>!</a:t>
            </a:r>
          </a:p>
          <a:p>
            <a:r>
              <a:rPr lang="pt-BR" sz="2800" dirty="0" smtClean="0">
                <a:solidFill>
                  <a:schemeClr val="accent2">
                    <a:lumMod val="75000"/>
                  </a:schemeClr>
                </a:solidFill>
              </a:rPr>
              <a:t>Para incorporar visão crítica, em relação ao pensamento da administração, enquanto campo do conhecimento, sua leitura apresenta contribuição especial!</a:t>
            </a:r>
          </a:p>
          <a:p>
            <a:pPr>
              <a:buNone/>
            </a:pPr>
            <a:r>
              <a:rPr lang="pt-BR" sz="2800" dirty="0" smtClean="0">
                <a:solidFill>
                  <a:schemeClr val="accent2">
                    <a:lumMod val="50000"/>
                  </a:schemeClr>
                </a:solidFill>
              </a:rPr>
              <a:t>Para Saber Mais:</a:t>
            </a:r>
          </a:p>
          <a:p>
            <a:pPr>
              <a:buNone/>
            </a:pPr>
            <a:r>
              <a:rPr lang="pt-BR" sz="2800" dirty="0" smtClean="0">
                <a:solidFill>
                  <a:schemeClr val="accent2">
                    <a:lumMod val="50000"/>
                  </a:schemeClr>
                </a:solidFill>
              </a:rPr>
              <a:t>Motta, Fernando Cláudio Prestes. Teoria das Organizações: evolução e crítica. 2º ed. ver. e </a:t>
            </a:r>
            <a:r>
              <a:rPr lang="pt-BR" sz="2800" dirty="0" err="1" smtClean="0">
                <a:solidFill>
                  <a:schemeClr val="accent2">
                    <a:lumMod val="50000"/>
                  </a:schemeClr>
                </a:solidFill>
              </a:rPr>
              <a:t>ampl</a:t>
            </a:r>
            <a:r>
              <a:rPr lang="pt-BR" sz="2800" dirty="0" smtClean="0">
                <a:solidFill>
                  <a:schemeClr val="accent2">
                    <a:lumMod val="50000"/>
                  </a:schemeClr>
                </a:solidFill>
              </a:rPr>
              <a:t>. – São Paulo: </a:t>
            </a:r>
            <a:r>
              <a:rPr lang="pt-BR" sz="2800" dirty="0" err="1" smtClean="0">
                <a:solidFill>
                  <a:schemeClr val="accent2">
                    <a:lumMod val="50000"/>
                  </a:schemeClr>
                </a:solidFill>
              </a:rPr>
              <a:t>Cengage</a:t>
            </a:r>
            <a:r>
              <a:rPr lang="pt-BR" sz="28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pt-BR" sz="2800" dirty="0" err="1" smtClean="0">
                <a:solidFill>
                  <a:schemeClr val="accent2">
                    <a:lumMod val="50000"/>
                  </a:schemeClr>
                </a:solidFill>
              </a:rPr>
              <a:t>Learning</a:t>
            </a:r>
            <a:r>
              <a:rPr lang="pt-BR" sz="2800" dirty="0" smtClean="0">
                <a:solidFill>
                  <a:schemeClr val="accent2">
                    <a:lumMod val="50000"/>
                  </a:schemeClr>
                </a:solidFill>
              </a:rPr>
              <a:t>, 2010.</a:t>
            </a:r>
            <a:endParaRPr lang="pt-BR" sz="28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Dica de leitura nº 4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t-BR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 teóricos da Administração</a:t>
            </a:r>
            <a:r>
              <a:rPr lang="pt-BR" dirty="0" smtClean="0"/>
              <a:t>!</a:t>
            </a:r>
          </a:p>
          <a:p>
            <a:r>
              <a:rPr lang="pt-BR" sz="2800" dirty="0" smtClean="0">
                <a:solidFill>
                  <a:schemeClr val="accent2">
                    <a:lumMod val="75000"/>
                  </a:schemeClr>
                </a:solidFill>
              </a:rPr>
              <a:t>A obra contempla as origens da teoria organizacional, na perspectiva anglo saxônica.</a:t>
            </a:r>
          </a:p>
          <a:p>
            <a:r>
              <a:rPr lang="pt-BR" sz="2800" dirty="0" smtClean="0">
                <a:solidFill>
                  <a:schemeClr val="accent2">
                    <a:lumMod val="75000"/>
                  </a:schemeClr>
                </a:solidFill>
              </a:rPr>
              <a:t>O desenho da obra se dá em seis capítulos: a estrutura das organizações; a organização no seu ambiente; a gestão das organizações; o processo decisório nas organizações; as pessoas nas organizações e mudança e aprendizagem organizacional.</a:t>
            </a:r>
            <a:endParaRPr lang="pt-BR" sz="28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Dica de leitura nº 4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t-BR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 teóricos da Administração</a:t>
            </a:r>
            <a:r>
              <a:rPr lang="pt-BR" dirty="0" smtClean="0"/>
              <a:t>!</a:t>
            </a:r>
          </a:p>
          <a:p>
            <a:pPr>
              <a:buNone/>
            </a:pPr>
            <a:r>
              <a:rPr lang="pt-BR" sz="2800" dirty="0" smtClean="0">
                <a:solidFill>
                  <a:schemeClr val="accent2">
                    <a:lumMod val="75000"/>
                  </a:schemeClr>
                </a:solidFill>
              </a:rPr>
              <a:t>Para Saber mais:</a:t>
            </a:r>
          </a:p>
          <a:p>
            <a:pPr>
              <a:buNone/>
            </a:pPr>
            <a:r>
              <a:rPr lang="pt-BR" sz="2800" dirty="0" err="1" smtClean="0">
                <a:solidFill>
                  <a:schemeClr val="accent2">
                    <a:lumMod val="50000"/>
                  </a:schemeClr>
                </a:solidFill>
              </a:rPr>
              <a:t>Pung</a:t>
            </a:r>
            <a:r>
              <a:rPr lang="pt-BR" sz="2800" dirty="0" smtClean="0">
                <a:solidFill>
                  <a:schemeClr val="accent2">
                    <a:lumMod val="50000"/>
                  </a:schemeClr>
                </a:solidFill>
              </a:rPr>
              <a:t>, Derek </a:t>
            </a:r>
            <a:r>
              <a:rPr lang="pt-BR" sz="2800" dirty="0" err="1" smtClean="0">
                <a:solidFill>
                  <a:schemeClr val="accent2">
                    <a:lumMod val="50000"/>
                  </a:schemeClr>
                </a:solidFill>
              </a:rPr>
              <a:t>Salman</a:t>
            </a:r>
            <a:r>
              <a:rPr lang="pt-BR" sz="2800" dirty="0" smtClean="0">
                <a:solidFill>
                  <a:schemeClr val="accent2">
                    <a:lumMod val="50000"/>
                  </a:schemeClr>
                </a:solidFill>
              </a:rPr>
              <a:t>. Os teóricos da organizações/Derek S. </a:t>
            </a:r>
            <a:r>
              <a:rPr lang="pt-BR" sz="2800" dirty="0" err="1" smtClean="0">
                <a:solidFill>
                  <a:schemeClr val="accent2">
                    <a:lumMod val="50000"/>
                  </a:schemeClr>
                </a:solidFill>
              </a:rPr>
              <a:t>Pung</a:t>
            </a:r>
            <a:r>
              <a:rPr lang="pt-BR" sz="2800" dirty="0" smtClean="0">
                <a:solidFill>
                  <a:schemeClr val="accent2">
                    <a:lumMod val="50000"/>
                  </a:schemeClr>
                </a:solidFill>
              </a:rPr>
              <a:t>, David J. </a:t>
            </a:r>
            <a:r>
              <a:rPr lang="pt-BR" sz="2800" dirty="0" err="1" smtClean="0">
                <a:solidFill>
                  <a:schemeClr val="accent2">
                    <a:lumMod val="50000"/>
                  </a:schemeClr>
                </a:solidFill>
              </a:rPr>
              <a:t>Hichson</a:t>
            </a:r>
            <a:r>
              <a:rPr lang="pt-BR" sz="2800" dirty="0" smtClean="0">
                <a:solidFill>
                  <a:schemeClr val="accent2">
                    <a:lumMod val="50000"/>
                  </a:schemeClr>
                </a:solidFill>
              </a:rPr>
              <a:t>; organizadores, colaboradores( e revisão técnica) Suzana Braga Rodrigues...(</a:t>
            </a:r>
            <a:r>
              <a:rPr lang="pt-BR" sz="2800" dirty="0" err="1" smtClean="0">
                <a:solidFill>
                  <a:schemeClr val="accent2">
                    <a:lumMod val="50000"/>
                  </a:schemeClr>
                </a:solidFill>
              </a:rPr>
              <a:t>et</a:t>
            </a:r>
            <a:r>
              <a:rPr lang="pt-BR" sz="2800" dirty="0" smtClean="0">
                <a:solidFill>
                  <a:schemeClr val="accent2">
                    <a:lumMod val="50000"/>
                  </a:schemeClr>
                </a:solidFill>
              </a:rPr>
              <a:t> al.); tradução Afrânio Carvalho Aguiar...</a:t>
            </a:r>
            <a:r>
              <a:rPr lang="pt-BR" sz="2800" dirty="0" err="1" smtClean="0">
                <a:solidFill>
                  <a:schemeClr val="accent2">
                    <a:lumMod val="50000"/>
                  </a:schemeClr>
                </a:solidFill>
              </a:rPr>
              <a:t>et</a:t>
            </a:r>
            <a:r>
              <a:rPr lang="pt-BR" sz="2800" dirty="0" smtClean="0">
                <a:solidFill>
                  <a:schemeClr val="accent2">
                    <a:lumMod val="50000"/>
                  </a:schemeClr>
                </a:solidFill>
              </a:rPr>
              <a:t> al.- Rio de Janeiro: </a:t>
            </a:r>
            <a:r>
              <a:rPr lang="pt-BR" sz="2800" dirty="0" err="1" smtClean="0">
                <a:solidFill>
                  <a:schemeClr val="accent2">
                    <a:lumMod val="50000"/>
                  </a:schemeClr>
                </a:solidFill>
              </a:rPr>
              <a:t>Qualitymark</a:t>
            </a:r>
            <a:r>
              <a:rPr lang="pt-BR" sz="2800" dirty="0" smtClean="0">
                <a:solidFill>
                  <a:schemeClr val="accent2">
                    <a:lumMod val="50000"/>
                  </a:schemeClr>
                </a:solidFill>
              </a:rPr>
              <a:t>, 2004.</a:t>
            </a:r>
            <a:endParaRPr lang="pt-BR" sz="28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400</TotalTime>
  <Words>601</Words>
  <Application>Microsoft Office PowerPoint</Application>
  <PresentationFormat>Apresentação na tela (4:3)</PresentationFormat>
  <Paragraphs>45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2" baseType="lpstr">
      <vt:lpstr>Design padrão</vt:lpstr>
      <vt:lpstr>Teoria  Geral da Administração</vt:lpstr>
      <vt:lpstr>Dica de leitura nº 1</vt:lpstr>
      <vt:lpstr>Dica de leitura nº 1</vt:lpstr>
      <vt:lpstr>Dica de leitura nº 2</vt:lpstr>
      <vt:lpstr>Dica de leitura nº 2</vt:lpstr>
      <vt:lpstr>Dica de leitura nº 3</vt:lpstr>
      <vt:lpstr>Dica de leitura nº 3</vt:lpstr>
      <vt:lpstr>Dica de leitura nº 4</vt:lpstr>
      <vt:lpstr>Dica de leitura nº 4</vt:lpstr>
      <vt:lpstr>Dica de leitura nº 5</vt:lpstr>
      <vt:lpstr>Dica de leitura nº 5</vt:lpstr>
    </vt:vector>
  </TitlesOfParts>
  <Company>casa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Gabriela</dc:creator>
  <cp:lastModifiedBy>Luís Moretto Neto</cp:lastModifiedBy>
  <cp:revision>28</cp:revision>
  <dcterms:created xsi:type="dcterms:W3CDTF">2012-04-20T11:31:43Z</dcterms:created>
  <dcterms:modified xsi:type="dcterms:W3CDTF">2013-12-17T22:43:45Z</dcterms:modified>
</cp:coreProperties>
</file>